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8" r:id="rId2"/>
    <p:sldMasterId id="2147483797" r:id="rId3"/>
    <p:sldMasterId id="2147483808" r:id="rId4"/>
    <p:sldMasterId id="2147483825" r:id="rId5"/>
    <p:sldMasterId id="2147483845" r:id="rId6"/>
    <p:sldMasterId id="2147483849" r:id="rId7"/>
    <p:sldMasterId id="2147483856" r:id="rId8"/>
    <p:sldMasterId id="2147483869" r:id="rId9"/>
    <p:sldMasterId id="2147483874" r:id="rId10"/>
    <p:sldMasterId id="2147483888" r:id="rId11"/>
  </p:sldMasterIdLst>
  <p:notesMasterIdLst>
    <p:notesMasterId r:id="rId73"/>
  </p:notesMasterIdLst>
  <p:handoutMasterIdLst>
    <p:handoutMasterId r:id="rId74"/>
  </p:handoutMasterIdLst>
  <p:sldIdLst>
    <p:sldId id="280" r:id="rId12"/>
    <p:sldId id="287" r:id="rId13"/>
    <p:sldId id="312" r:id="rId14"/>
    <p:sldId id="313" r:id="rId15"/>
    <p:sldId id="425" r:id="rId16"/>
    <p:sldId id="451" r:id="rId17"/>
    <p:sldId id="452" r:id="rId18"/>
    <p:sldId id="453" r:id="rId19"/>
    <p:sldId id="454" r:id="rId20"/>
    <p:sldId id="455" r:id="rId21"/>
    <p:sldId id="456" r:id="rId22"/>
    <p:sldId id="457" r:id="rId23"/>
    <p:sldId id="458" r:id="rId24"/>
    <p:sldId id="459" r:id="rId25"/>
    <p:sldId id="460" r:id="rId26"/>
    <p:sldId id="282" r:id="rId27"/>
    <p:sldId id="374" r:id="rId28"/>
    <p:sldId id="285" r:id="rId29"/>
    <p:sldId id="376" r:id="rId30"/>
    <p:sldId id="303" r:id="rId31"/>
    <p:sldId id="304" r:id="rId32"/>
    <p:sldId id="305" r:id="rId33"/>
    <p:sldId id="306" r:id="rId34"/>
    <p:sldId id="307" r:id="rId35"/>
    <p:sldId id="430" r:id="rId36"/>
    <p:sldId id="433" r:id="rId37"/>
    <p:sldId id="431" r:id="rId38"/>
    <p:sldId id="432" r:id="rId39"/>
    <p:sldId id="434" r:id="rId40"/>
    <p:sldId id="435" r:id="rId41"/>
    <p:sldId id="436" r:id="rId42"/>
    <p:sldId id="375" r:id="rId43"/>
    <p:sldId id="288" r:id="rId44"/>
    <p:sldId id="272" r:id="rId45"/>
    <p:sldId id="366" r:id="rId46"/>
    <p:sldId id="384" r:id="rId47"/>
    <p:sldId id="404" r:id="rId48"/>
    <p:sldId id="386" r:id="rId49"/>
    <p:sldId id="399" r:id="rId50"/>
    <p:sldId id="400" r:id="rId51"/>
    <p:sldId id="413" r:id="rId52"/>
    <p:sldId id="415" r:id="rId53"/>
    <p:sldId id="462" r:id="rId54"/>
    <p:sldId id="464" r:id="rId55"/>
    <p:sldId id="466" r:id="rId56"/>
    <p:sldId id="308" r:id="rId57"/>
    <p:sldId id="309" r:id="rId58"/>
    <p:sldId id="391" r:id="rId59"/>
    <p:sldId id="441" r:id="rId60"/>
    <p:sldId id="442" r:id="rId61"/>
    <p:sldId id="443" r:id="rId62"/>
    <p:sldId id="444" r:id="rId63"/>
    <p:sldId id="445" r:id="rId64"/>
    <p:sldId id="446" r:id="rId65"/>
    <p:sldId id="448" r:id="rId66"/>
    <p:sldId id="438" r:id="rId67"/>
    <p:sldId id="468" r:id="rId68"/>
    <p:sldId id="423" r:id="rId69"/>
    <p:sldId id="424" r:id="rId70"/>
    <p:sldId id="469" r:id="rId71"/>
    <p:sldId id="271" r:id="rId72"/>
  </p:sldIdLst>
  <p:sldSz cx="9144000" cy="6858000" type="screen4x3"/>
  <p:notesSz cx="6797675" cy="9926638"/>
  <p:defaultTextStyle>
    <a:defPPr>
      <a:defRPr lang="en-GB"/>
    </a:defPPr>
    <a:lvl1pPr algn="l" rtl="0" fontAlgn="base">
      <a:spcBef>
        <a:spcPct val="0"/>
      </a:spcBef>
      <a:spcAft>
        <a:spcPct val="0"/>
      </a:spcAft>
      <a:defRPr sz="7600" b="1" kern="1200">
        <a:solidFill>
          <a:srgbClr val="FFD624"/>
        </a:solidFill>
        <a:latin typeface="Verdana" pitchFamily="34" charset="0"/>
        <a:ea typeface="+mn-ea"/>
        <a:cs typeface="+mn-cs"/>
      </a:defRPr>
    </a:lvl1pPr>
    <a:lvl2pPr marL="457200" algn="l" rtl="0" fontAlgn="base">
      <a:spcBef>
        <a:spcPct val="0"/>
      </a:spcBef>
      <a:spcAft>
        <a:spcPct val="0"/>
      </a:spcAft>
      <a:defRPr sz="7600" b="1" kern="1200">
        <a:solidFill>
          <a:srgbClr val="FFD624"/>
        </a:solidFill>
        <a:latin typeface="Verdana" pitchFamily="34" charset="0"/>
        <a:ea typeface="+mn-ea"/>
        <a:cs typeface="+mn-cs"/>
      </a:defRPr>
    </a:lvl2pPr>
    <a:lvl3pPr marL="914400" algn="l" rtl="0" fontAlgn="base">
      <a:spcBef>
        <a:spcPct val="0"/>
      </a:spcBef>
      <a:spcAft>
        <a:spcPct val="0"/>
      </a:spcAft>
      <a:defRPr sz="7600" b="1" kern="1200">
        <a:solidFill>
          <a:srgbClr val="FFD624"/>
        </a:solidFill>
        <a:latin typeface="Verdana" pitchFamily="34" charset="0"/>
        <a:ea typeface="+mn-ea"/>
        <a:cs typeface="+mn-cs"/>
      </a:defRPr>
    </a:lvl3pPr>
    <a:lvl4pPr marL="1371600" algn="l" rtl="0" fontAlgn="base">
      <a:spcBef>
        <a:spcPct val="0"/>
      </a:spcBef>
      <a:spcAft>
        <a:spcPct val="0"/>
      </a:spcAft>
      <a:defRPr sz="7600" b="1" kern="1200">
        <a:solidFill>
          <a:srgbClr val="FFD624"/>
        </a:solidFill>
        <a:latin typeface="Verdana" pitchFamily="34" charset="0"/>
        <a:ea typeface="+mn-ea"/>
        <a:cs typeface="+mn-cs"/>
      </a:defRPr>
    </a:lvl4pPr>
    <a:lvl5pPr marL="1828800" algn="l" rtl="0" fontAlgn="base">
      <a:spcBef>
        <a:spcPct val="0"/>
      </a:spcBef>
      <a:spcAft>
        <a:spcPct val="0"/>
      </a:spcAft>
      <a:defRPr sz="7600" b="1" kern="1200">
        <a:solidFill>
          <a:srgbClr val="FFD624"/>
        </a:solidFill>
        <a:latin typeface="Verdana" pitchFamily="34" charset="0"/>
        <a:ea typeface="+mn-ea"/>
        <a:cs typeface="+mn-cs"/>
      </a:defRPr>
    </a:lvl5pPr>
    <a:lvl6pPr marL="2286000" algn="l" defTabSz="914400" rtl="0" eaLnBrk="1" latinLnBrk="0" hangingPunct="1">
      <a:defRPr sz="7600" b="1" kern="1200">
        <a:solidFill>
          <a:srgbClr val="FFD624"/>
        </a:solidFill>
        <a:latin typeface="Verdana" pitchFamily="34" charset="0"/>
        <a:ea typeface="+mn-ea"/>
        <a:cs typeface="+mn-cs"/>
      </a:defRPr>
    </a:lvl6pPr>
    <a:lvl7pPr marL="2743200" algn="l" defTabSz="914400" rtl="0" eaLnBrk="1" latinLnBrk="0" hangingPunct="1">
      <a:defRPr sz="7600" b="1" kern="1200">
        <a:solidFill>
          <a:srgbClr val="FFD624"/>
        </a:solidFill>
        <a:latin typeface="Verdana" pitchFamily="34" charset="0"/>
        <a:ea typeface="+mn-ea"/>
        <a:cs typeface="+mn-cs"/>
      </a:defRPr>
    </a:lvl7pPr>
    <a:lvl8pPr marL="3200400" algn="l" defTabSz="914400" rtl="0" eaLnBrk="1" latinLnBrk="0" hangingPunct="1">
      <a:defRPr sz="7600" b="1" kern="1200">
        <a:solidFill>
          <a:srgbClr val="FFD624"/>
        </a:solidFill>
        <a:latin typeface="Verdana" pitchFamily="34" charset="0"/>
        <a:ea typeface="+mn-ea"/>
        <a:cs typeface="+mn-cs"/>
      </a:defRPr>
    </a:lvl8pPr>
    <a:lvl9pPr marL="3657600" algn="l" defTabSz="914400" rtl="0" eaLnBrk="1" latinLnBrk="0" hangingPunct="1">
      <a:defRPr sz="7600" b="1" kern="1200">
        <a:solidFill>
          <a:srgbClr val="FFD624"/>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6FD2"/>
    <a:srgbClr val="3166CF"/>
    <a:srgbClr val="2D5EC1"/>
    <a:srgbClr val="FFD624"/>
    <a:srgbClr val="BDDEFF"/>
    <a:srgbClr val="0F5494"/>
    <a:srgbClr val="99CCFF"/>
    <a:srgbClr val="808080"/>
    <a:srgbClr val="009F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0" autoAdjust="0"/>
    <p:restoredTop sz="94660"/>
  </p:normalViewPr>
  <p:slideViewPr>
    <p:cSldViewPr>
      <p:cViewPr varScale="1">
        <p:scale>
          <a:sx n="94" d="100"/>
          <a:sy n="94" d="100"/>
        </p:scale>
        <p:origin x="1656"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4" d="100"/>
          <a:sy n="74" d="100"/>
        </p:scale>
        <p:origin x="-2172" y="-9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789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defRPr>
            </a:lvl1pPr>
          </a:lstStyle>
          <a:p>
            <a:pPr>
              <a:defRPr/>
            </a:pPr>
            <a:endParaRPr lang="en-GB"/>
          </a:p>
        </p:txBody>
      </p:sp>
      <p:sp>
        <p:nvSpPr>
          <p:cNvPr id="3789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789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a:defRPr/>
            </a:pPr>
            <a:fld id="{5EC7A9CE-B5D3-4830-AA57-DD8049CE9F26}" type="slidenum">
              <a:rPr lang="en-GB"/>
              <a:pPr>
                <a:defRPr/>
              </a:pPr>
              <a:t>‹#›</a:t>
            </a:fld>
            <a:endParaRPr lang="en-GB"/>
          </a:p>
        </p:txBody>
      </p:sp>
    </p:spTree>
    <p:extLst>
      <p:ext uri="{BB962C8B-B14F-4D97-AF65-F5344CB8AC3E}">
        <p14:creationId xmlns:p14="http://schemas.microsoft.com/office/powerpoint/2010/main" val="3536766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6867"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defRPr>
            </a:lvl1pPr>
          </a:lstStyle>
          <a:p>
            <a:pPr>
              <a:defRPr/>
            </a:pPr>
            <a:endParaRPr lang="en-GB"/>
          </a:p>
        </p:txBody>
      </p:sp>
      <p:sp>
        <p:nvSpPr>
          <p:cNvPr id="8196"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6870"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6871"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a:defRPr/>
            </a:pPr>
            <a:fld id="{36441B25-C4D1-47DB-817D-B9C4FC5392FB}" type="slidenum">
              <a:rPr lang="en-GB"/>
              <a:pPr>
                <a:defRPr/>
              </a:pPr>
              <a:t>‹#›</a:t>
            </a:fld>
            <a:endParaRPr lang="en-GB"/>
          </a:p>
        </p:txBody>
      </p:sp>
    </p:spTree>
    <p:extLst>
      <p:ext uri="{BB962C8B-B14F-4D97-AF65-F5344CB8AC3E}">
        <p14:creationId xmlns:p14="http://schemas.microsoft.com/office/powerpoint/2010/main" val="31299238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licproject.eu/circular-governance-between-theory-and-practice-laboratory-of-transdisciplinarity-iii-lab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16329" indent="-274171" eaLnBrk="0" hangingPunct="0">
              <a:spcBef>
                <a:spcPct val="30000"/>
              </a:spcBef>
              <a:defRPr sz="1200">
                <a:solidFill>
                  <a:schemeClr val="tx1"/>
                </a:solidFill>
                <a:latin typeface="Calibri" pitchFamily="34" charset="0"/>
              </a:defRPr>
            </a:lvl2pPr>
            <a:lvl3pPr marL="1101435" indent="-220287" eaLnBrk="0" hangingPunct="0">
              <a:spcBef>
                <a:spcPct val="30000"/>
              </a:spcBef>
              <a:defRPr sz="1200">
                <a:solidFill>
                  <a:schemeClr val="tx1"/>
                </a:solidFill>
                <a:latin typeface="Calibri" pitchFamily="34" charset="0"/>
              </a:defRPr>
            </a:lvl3pPr>
            <a:lvl4pPr marL="1542009" indent="-220287" eaLnBrk="0" hangingPunct="0">
              <a:spcBef>
                <a:spcPct val="30000"/>
              </a:spcBef>
              <a:defRPr sz="1200">
                <a:solidFill>
                  <a:schemeClr val="tx1"/>
                </a:solidFill>
                <a:latin typeface="Calibri" pitchFamily="34" charset="0"/>
              </a:defRPr>
            </a:lvl4pPr>
            <a:lvl5pPr marL="1984167" indent="-220287" eaLnBrk="0" hangingPunct="0">
              <a:spcBef>
                <a:spcPct val="30000"/>
              </a:spcBef>
              <a:defRPr sz="1200">
                <a:solidFill>
                  <a:schemeClr val="tx1"/>
                </a:solidFill>
                <a:latin typeface="Calibri" pitchFamily="34" charset="0"/>
              </a:defRPr>
            </a:lvl5pPr>
            <a:lvl6pPr marL="2440588" indent="-220287" eaLnBrk="0" fontAlgn="base" hangingPunct="0">
              <a:spcBef>
                <a:spcPct val="30000"/>
              </a:spcBef>
              <a:spcAft>
                <a:spcPct val="0"/>
              </a:spcAft>
              <a:defRPr sz="1200">
                <a:solidFill>
                  <a:schemeClr val="tx1"/>
                </a:solidFill>
                <a:latin typeface="Calibri" pitchFamily="34" charset="0"/>
              </a:defRPr>
            </a:lvl6pPr>
            <a:lvl7pPr marL="2897010" indent="-220287" eaLnBrk="0" fontAlgn="base" hangingPunct="0">
              <a:spcBef>
                <a:spcPct val="30000"/>
              </a:spcBef>
              <a:spcAft>
                <a:spcPct val="0"/>
              </a:spcAft>
              <a:defRPr sz="1200">
                <a:solidFill>
                  <a:schemeClr val="tx1"/>
                </a:solidFill>
                <a:latin typeface="Calibri" pitchFamily="34" charset="0"/>
              </a:defRPr>
            </a:lvl7pPr>
            <a:lvl8pPr marL="3353432" indent="-220287" eaLnBrk="0" fontAlgn="base" hangingPunct="0">
              <a:spcBef>
                <a:spcPct val="30000"/>
              </a:spcBef>
              <a:spcAft>
                <a:spcPct val="0"/>
              </a:spcAft>
              <a:defRPr sz="1200">
                <a:solidFill>
                  <a:schemeClr val="tx1"/>
                </a:solidFill>
                <a:latin typeface="Calibri" pitchFamily="34" charset="0"/>
              </a:defRPr>
            </a:lvl8pPr>
            <a:lvl9pPr marL="3809853" indent="-22028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4260885-3534-492E-A311-DE5E2795AE17}" type="slidenum">
              <a:rPr lang="en-GB" altLang="en-US" sz="1300">
                <a:solidFill>
                  <a:prstClr val="black"/>
                </a:solidFill>
                <a:latin typeface="Arial" charset="0"/>
              </a:rPr>
              <a:pPr eaLnBrk="1" hangingPunct="1">
                <a:spcBef>
                  <a:spcPct val="0"/>
                </a:spcBef>
              </a:pPr>
              <a:t>1</a:t>
            </a:fld>
            <a:endParaRPr lang="en-GB" altLang="en-US" sz="1300" dirty="0">
              <a:solidFill>
                <a:prstClr val="black"/>
              </a:solidFill>
              <a:latin typeface="Arial" charset="0"/>
            </a:endParaRPr>
          </a:p>
        </p:txBody>
      </p:sp>
    </p:spTree>
    <p:extLst>
      <p:ext uri="{BB962C8B-B14F-4D97-AF65-F5344CB8AC3E}">
        <p14:creationId xmlns:p14="http://schemas.microsoft.com/office/powerpoint/2010/main" val="3085433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charset="0"/>
                <a:ea typeface="+mn-ea"/>
                <a:cs typeface="+mn-cs"/>
              </a:rPr>
              <a:t>The project is relevant to the</a:t>
            </a:r>
            <a:r>
              <a:rPr lang="en-US" sz="1200" b="1" kern="1200" baseline="0" dirty="0">
                <a:solidFill>
                  <a:schemeClr val="tx1"/>
                </a:solidFill>
                <a:effectLst/>
                <a:latin typeface="Arial" charset="0"/>
                <a:ea typeface="+mn-ea"/>
                <a:cs typeface="+mn-cs"/>
              </a:rPr>
              <a:t> following priorities </a:t>
            </a:r>
          </a:p>
          <a:p>
            <a:r>
              <a:rPr lang="en-GB" sz="1200" b="1" kern="1200" dirty="0">
                <a:solidFill>
                  <a:schemeClr val="tx1"/>
                </a:solidFill>
                <a:effectLst/>
                <a:latin typeface="Arial" charset="0"/>
                <a:ea typeface="+mn-ea"/>
                <a:cs typeface="+mn-cs"/>
              </a:rPr>
              <a:t>5: Sustainable ways to fuel the circular Economy </a:t>
            </a:r>
            <a:endParaRPr lang="en-US" sz="1200" kern="1200" dirty="0">
              <a:solidFill>
                <a:schemeClr val="tx1"/>
              </a:solidFill>
              <a:effectLst/>
              <a:latin typeface="Arial" charset="0"/>
              <a:ea typeface="+mn-ea"/>
              <a:cs typeface="+mn-cs"/>
            </a:endParaRPr>
          </a:p>
          <a:p>
            <a:r>
              <a:rPr lang="en-US" sz="1200" b="1" kern="1200" baseline="0">
                <a:solidFill>
                  <a:schemeClr val="tx1"/>
                </a:solidFill>
                <a:effectLst/>
                <a:latin typeface="Arial" charset="0"/>
                <a:ea typeface="+mn-ea"/>
                <a:cs typeface="+mn-cs"/>
              </a:rPr>
              <a:t>6: Integrate agricultural  supply function in the Water  - Waste – City Nexus in a virtual controlled but real cycle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FBC6C1-5A18-478C-A62A-817C83F33EC7}"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66942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FBC6C1-5A18-478C-A62A-817C83F33EC7}"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86733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n-ea"/>
                <a:cs typeface="+mn-cs"/>
              </a:rPr>
              <a:t>The project is relevant to the</a:t>
            </a:r>
            <a:r>
              <a:rPr lang="en-US" sz="1200" b="1" kern="1200" baseline="0" dirty="0">
                <a:solidFill>
                  <a:schemeClr val="tx1"/>
                </a:solidFill>
                <a:effectLst/>
                <a:latin typeface="Arial" charset="0"/>
                <a:ea typeface="+mn-ea"/>
                <a:cs typeface="+mn-cs"/>
              </a:rPr>
              <a:t> following priorities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Arial" charset="0"/>
                <a:ea typeface="+mn-ea"/>
                <a:cs typeface="+mn-cs"/>
              </a:rPr>
              <a:t>5: Sustainable ways to fuel the circular Economy </a:t>
            </a: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BE" sz="1200" b="1" kern="1200" baseline="0">
                <a:solidFill>
                  <a:schemeClr val="tx1"/>
                </a:solidFill>
                <a:effectLst/>
                <a:latin typeface="Arial" charset="0"/>
                <a:ea typeface="+mn-ea"/>
                <a:cs typeface="+mn-cs"/>
              </a:rPr>
              <a:t>7</a:t>
            </a:r>
            <a:r>
              <a:rPr lang="en-GB" sz="1200" b="1" kern="1200" dirty="0">
                <a:solidFill>
                  <a:schemeClr val="tx1"/>
                </a:solidFill>
                <a:effectLst/>
                <a:latin typeface="Arial" charset="0"/>
                <a:ea typeface="+mn-ea"/>
                <a:cs typeface="+mn-cs"/>
              </a:rPr>
              <a:t>: Evaluating the circularity effect of shared economies in cities </a:t>
            </a: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kern="1200" baseline="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URBANREC</a:t>
            </a:r>
            <a:r>
              <a:rPr lang="en-GB" sz="1200" kern="1200" baseline="0" dirty="0">
                <a:solidFill>
                  <a:schemeClr val="tx1"/>
                </a:solidFill>
                <a:effectLst/>
                <a:latin typeface="Arial" charset="0"/>
                <a:ea typeface="+mn-ea"/>
                <a:cs typeface="+mn-cs"/>
              </a:rPr>
              <a:t> is an demonstration project that is addressing bulky waste. It </a:t>
            </a:r>
            <a:r>
              <a:rPr lang="en-GB" sz="1200" kern="1200" dirty="0">
                <a:solidFill>
                  <a:schemeClr val="tx1"/>
                </a:solidFill>
                <a:effectLst/>
                <a:latin typeface="Arial" charset="0"/>
                <a:ea typeface="+mn-ea"/>
                <a:cs typeface="+mn-cs"/>
              </a:rPr>
              <a:t>aims at developing and implementing an eco-innovative integral bulky waste management system. The project objectives are to enhance prevention, improve logistics and allow new waste treatments as to obtain high added value recycled products,</a:t>
            </a:r>
            <a:r>
              <a:rPr lang="en-GB" sz="1200" kern="1200" baseline="0" dirty="0">
                <a:solidFill>
                  <a:schemeClr val="tx1"/>
                </a:solidFill>
                <a:effectLst/>
                <a:latin typeface="Arial" charset="0"/>
                <a:ea typeface="+mn-ea"/>
                <a:cs typeface="+mn-cs"/>
              </a:rPr>
              <a:t> </a:t>
            </a:r>
            <a:r>
              <a:rPr lang="en-GB" sz="1200" kern="1200" dirty="0">
                <a:solidFill>
                  <a:schemeClr val="tx1"/>
                </a:solidFill>
                <a:effectLst/>
                <a:latin typeface="Arial" charset="0"/>
                <a:ea typeface="+mn-ea"/>
                <a:cs typeface="+mn-cs"/>
              </a:rPr>
              <a:t>such as adhesives, foams, new hard plastics, textiles, chemicals and fuels. </a:t>
            </a:r>
          </a:p>
          <a:p>
            <a:endParaRPr lang="en-GB"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URBANREC is demonstrating the effectiveness of the bulky management system in different EU regions (Northern, Mediterranean, Eastern and South-Eastern areas represented by Belgium, Spain, Poland and Turkey), with advanced techniques &amp; new valorisation routes.</a:t>
            </a:r>
          </a:p>
          <a:p>
            <a:endParaRPr lang="en-US" dirty="0"/>
          </a:p>
          <a:p>
            <a:r>
              <a:rPr lang="en-US" dirty="0"/>
              <a:t>The project will finish</a:t>
            </a:r>
            <a:r>
              <a:rPr lang="en-US" baseline="0" dirty="0"/>
              <a:t> at the end of 2019. </a:t>
            </a:r>
          </a:p>
          <a:p>
            <a:r>
              <a:rPr lang="en-US" baseline="0" dirty="0"/>
              <a:t>At the moment, the project </a:t>
            </a:r>
            <a:r>
              <a:rPr lang="en-GB" sz="1200" kern="1200" dirty="0">
                <a:solidFill>
                  <a:schemeClr val="tx1"/>
                </a:solidFill>
                <a:effectLst/>
                <a:latin typeface="Arial" charset="0"/>
                <a:ea typeface="+mn-ea"/>
                <a:cs typeface="+mn-cs"/>
              </a:rPr>
              <a:t>achieved the separation of the different materials coming from bulky waste (wood and foam particles, jute fibres, polyamide fibres, etc.). These are being used in the development of the new valorisation routes to obtain final products (foams, hard plastics, etc.); thus contributing to a more Circular Economy. </a:t>
            </a:r>
          </a:p>
          <a:p>
            <a:endParaRPr lang="en-GB" sz="1200" kern="1200" dirty="0">
              <a:solidFill>
                <a:schemeClr val="tx1"/>
              </a:solidFill>
              <a:effectLst/>
              <a:latin typeface="Arial" charset="0"/>
              <a:ea typeface="+mn-ea"/>
              <a:cs typeface="+mn-cs"/>
            </a:endParaRPr>
          </a:p>
          <a:p>
            <a:r>
              <a:rPr lang="en-GB" sz="1200" kern="1200" dirty="0">
                <a:solidFill>
                  <a:schemeClr val="tx1"/>
                </a:solidFill>
                <a:effectLst/>
                <a:latin typeface="Arial" charset="0"/>
                <a:ea typeface="+mn-ea"/>
                <a:cs typeface="+mn-cs"/>
              </a:rPr>
              <a:t>URBANREC is expected to result in a potential valorisation of 82% of all European bulky waste (11.5 Million tons) landfilled, with an economic positive net profit of 225.6 €/ton.</a:t>
            </a:r>
            <a:endParaRPr lang="es-ES_tradnl"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65D738-25DF-48F9-9A59-8E5640E1A991}"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019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Often we say….Think global,</a:t>
            </a:r>
            <a:r>
              <a:rPr lang="en-US" baseline="0" dirty="0"/>
              <a:t> Act Local</a:t>
            </a:r>
          </a:p>
          <a:p>
            <a:pPr>
              <a:defRPr/>
            </a:pPr>
            <a:r>
              <a:rPr lang="en-US" baseline="0" dirty="0"/>
              <a:t>This time we change this saying in do act local AND go Global with your best practice and your innovative solution</a:t>
            </a:r>
          </a:p>
          <a:p>
            <a:pPr>
              <a:defRPr/>
            </a:pPr>
            <a:endParaRPr lang="en-US" baseline="0" dirty="0"/>
          </a:p>
          <a:p>
            <a:pPr>
              <a:defRPr/>
            </a:pPr>
            <a:r>
              <a:rPr lang="en-US" baseline="0" dirty="0"/>
              <a:t>Networking events</a:t>
            </a:r>
          </a:p>
          <a:p>
            <a:pPr marL="228600" indent="-228600">
              <a:buAutoNum type="arabicParenR"/>
              <a:defRPr/>
            </a:pPr>
            <a:r>
              <a:rPr lang="en-US" baseline="0" dirty="0"/>
              <a:t>Workshop co-</a:t>
            </a:r>
            <a:r>
              <a:rPr lang="en-US" baseline="0" dirty="0" err="1"/>
              <a:t>organised</a:t>
            </a:r>
            <a:r>
              <a:rPr lang="en-US" baseline="0" dirty="0"/>
              <a:t> by DG R&amp;I, EASME in the frame of </a:t>
            </a:r>
            <a:r>
              <a:rPr lang="en-US" baseline="0" dirty="0" err="1"/>
              <a:t>ENoLL</a:t>
            </a:r>
            <a:r>
              <a:rPr lang="en-US" baseline="0" dirty="0"/>
              <a:t> Open Days</a:t>
            </a:r>
          </a:p>
          <a:p>
            <a:pPr marL="228600" indent="-228600">
              <a:buAutoNum type="arabicParenR"/>
              <a:defRPr/>
            </a:pPr>
            <a:r>
              <a:rPr lang="en-US" dirty="0"/>
              <a:t>Networking session in the World</a:t>
            </a:r>
            <a:r>
              <a:rPr lang="en-US" baseline="0" dirty="0"/>
              <a:t> Urban Forum </a:t>
            </a:r>
            <a:r>
              <a:rPr lang="en-US" dirty="0"/>
              <a:t>co-organized by </a:t>
            </a:r>
            <a:r>
              <a:rPr lang="en-US" dirty="0" err="1"/>
              <a:t>ENoLL</a:t>
            </a:r>
            <a:r>
              <a:rPr lang="en-US" baseline="0" dirty="0"/>
              <a:t>, DG R&amp;I and EASME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FBC6C1-5A18-478C-A62A-817C83F33EC7}"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36154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4209B3-D4D7-4AE4-915E-DF8515FC546E}"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603" name="Rectangle 2"/>
          <p:cNvSpPr>
            <a:spLocks noGrp="1" noRot="1" noChangeAspect="1" noChangeArrowheads="1" noTextEdit="1"/>
          </p:cNvSpPr>
          <p:nvPr>
            <p:ph type="sldImg"/>
          </p:nvPr>
        </p:nvSpPr>
        <p:spPr>
          <a:xfrm>
            <a:off x="1144588" y="685800"/>
            <a:ext cx="4570412" cy="3427413"/>
          </a:xfrm>
          <a:ln/>
        </p:spPr>
      </p:sp>
      <p:sp>
        <p:nvSpPr>
          <p:cNvPr id="2560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9726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7CD83A-184F-4EC4-8FF5-B882BE87AB69}"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651" name="Rectangle 2"/>
          <p:cNvSpPr>
            <a:spLocks noGrp="1" noRot="1" noChangeAspect="1" noChangeArrowheads="1" noTextEdit="1"/>
          </p:cNvSpPr>
          <p:nvPr>
            <p:ph type="sldImg"/>
          </p:nvPr>
        </p:nvSpPr>
        <p:spPr>
          <a:xfrm>
            <a:off x="1144588" y="685800"/>
            <a:ext cx="4570412" cy="3427413"/>
          </a:xfrm>
          <a:ln/>
        </p:spPr>
      </p:sp>
      <p:sp>
        <p:nvSpPr>
          <p:cNvPr id="2765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9368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913D04-CB96-40F9-ACE2-C3B6BC03ED73}"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699" name="Rectangle 2"/>
          <p:cNvSpPr>
            <a:spLocks noGrp="1" noRot="1" noChangeAspect="1" noChangeArrowheads="1" noTextEdit="1"/>
          </p:cNvSpPr>
          <p:nvPr>
            <p:ph type="sldImg"/>
          </p:nvPr>
        </p:nvSpPr>
        <p:spPr>
          <a:xfrm>
            <a:off x="1144588" y="685800"/>
            <a:ext cx="4570412" cy="3427413"/>
          </a:xfrm>
          <a:ln/>
        </p:spPr>
      </p:sp>
      <p:sp>
        <p:nvSpPr>
          <p:cNvPr id="2970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4469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9A7870-C415-4CD3-B7D6-026A426FABCD}"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987" name="Rectangle 2"/>
          <p:cNvSpPr>
            <a:spLocks noGrp="1" noRot="1" noChangeAspect="1" noChangeArrowheads="1" noTextEdit="1"/>
          </p:cNvSpPr>
          <p:nvPr>
            <p:ph type="sldImg"/>
          </p:nvPr>
        </p:nvSpPr>
        <p:spPr>
          <a:xfrm>
            <a:off x="1144588" y="685800"/>
            <a:ext cx="4570412" cy="3427413"/>
          </a:xfrm>
          <a:ln/>
        </p:spPr>
      </p:sp>
      <p:sp>
        <p:nvSpPr>
          <p:cNvPr id="4198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0482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2AD13C-55C2-4C7C-AC1D-E044228421C0}"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6083" name="Rectangle 2"/>
          <p:cNvSpPr>
            <a:spLocks noGrp="1" noRot="1" noChangeAspect="1" noChangeArrowheads="1" noTextEdit="1"/>
          </p:cNvSpPr>
          <p:nvPr>
            <p:ph type="sldImg"/>
          </p:nvPr>
        </p:nvSpPr>
        <p:spPr>
          <a:xfrm>
            <a:off x="1144588" y="685800"/>
            <a:ext cx="4570412" cy="3427413"/>
          </a:xfrm>
          <a:ln/>
        </p:spPr>
      </p:sp>
      <p:sp>
        <p:nvSpPr>
          <p:cNvPr id="4608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0338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xfrm>
            <a:off x="3854450" y="9445625"/>
            <a:ext cx="2949575" cy="496888"/>
          </a:xfrm>
          <a:prstGeom prst="rect">
            <a:avLst/>
          </a:prstGeom>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3CFD519-5A66-425D-B5D0-061A6ABC3068}" type="slidenum">
              <a:rPr lang="en-GB" altLang="en-US" smtClean="0"/>
              <a:pPr eaLnBrk="1" hangingPunct="1">
                <a:spcBef>
                  <a:spcPct val="0"/>
                </a:spcBef>
              </a:pPr>
              <a:t>34</a:t>
            </a:fld>
            <a:endParaRPr lang="en-GB" altLang="en-US"/>
          </a:p>
        </p:txBody>
      </p:sp>
      <p:sp>
        <p:nvSpPr>
          <p:cNvPr id="24579" name="Rectangle 2"/>
          <p:cNvSpPr>
            <a:spLocks noGrp="1" noRot="1" noChangeAspect="1" noChangeArrowheads="1" noTextEdit="1"/>
          </p:cNvSpPr>
          <p:nvPr>
            <p:ph type="sldImg"/>
          </p:nvPr>
        </p:nvSpPr>
        <p:spPr>
          <a:xfrm>
            <a:off x="917575" y="746125"/>
            <a:ext cx="4959350" cy="3721100"/>
          </a:xfrm>
          <a:ln/>
        </p:spPr>
      </p:sp>
      <p:sp>
        <p:nvSpPr>
          <p:cNvPr id="24580" name="Rectangle 3"/>
          <p:cNvSpPr>
            <a:spLocks noGrp="1" noChangeArrowheads="1"/>
          </p:cNvSpPr>
          <p:nvPr>
            <p:ph type="body" idx="1"/>
          </p:nvPr>
        </p:nvSpPr>
        <p:spPr>
          <a:xfrm>
            <a:off x="908050" y="4724400"/>
            <a:ext cx="4984750" cy="4467225"/>
          </a:xfrm>
          <a:noFill/>
        </p:spPr>
        <p:txBody>
          <a:bodyPr/>
          <a:lstStyle/>
          <a:p>
            <a:pPr eaLnBrk="1" hangingPunct="1"/>
            <a:endParaRPr lang="en-US" altLang="en-US"/>
          </a:p>
        </p:txBody>
      </p:sp>
    </p:spTree>
    <p:extLst>
      <p:ext uri="{BB962C8B-B14F-4D97-AF65-F5344CB8AC3E}">
        <p14:creationId xmlns:p14="http://schemas.microsoft.com/office/powerpoint/2010/main" val="2948879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17477" indent="-274610" eaLnBrk="0" hangingPunct="0">
              <a:spcBef>
                <a:spcPct val="30000"/>
              </a:spcBef>
              <a:defRPr sz="1200">
                <a:solidFill>
                  <a:schemeClr val="tx1"/>
                </a:solidFill>
                <a:latin typeface="Calibri" pitchFamily="34" charset="0"/>
              </a:defRPr>
            </a:lvl2pPr>
            <a:lvl3pPr marL="1103200" indent="-220640" eaLnBrk="0" hangingPunct="0">
              <a:spcBef>
                <a:spcPct val="30000"/>
              </a:spcBef>
              <a:defRPr sz="1200">
                <a:solidFill>
                  <a:schemeClr val="tx1"/>
                </a:solidFill>
                <a:latin typeface="Calibri" pitchFamily="34" charset="0"/>
              </a:defRPr>
            </a:lvl3pPr>
            <a:lvl4pPr marL="1544480" indent="-220640" eaLnBrk="0" hangingPunct="0">
              <a:spcBef>
                <a:spcPct val="30000"/>
              </a:spcBef>
              <a:defRPr sz="1200">
                <a:solidFill>
                  <a:schemeClr val="tx1"/>
                </a:solidFill>
                <a:latin typeface="Calibri" pitchFamily="34" charset="0"/>
              </a:defRPr>
            </a:lvl4pPr>
            <a:lvl5pPr marL="1987347" indent="-220640" eaLnBrk="0" hangingPunct="0">
              <a:spcBef>
                <a:spcPct val="30000"/>
              </a:spcBef>
              <a:defRPr sz="1200">
                <a:solidFill>
                  <a:schemeClr val="tx1"/>
                </a:solidFill>
                <a:latin typeface="Calibri" pitchFamily="34" charset="0"/>
              </a:defRPr>
            </a:lvl5pPr>
            <a:lvl6pPr marL="2444499" indent="-220640" eaLnBrk="0" fontAlgn="base" hangingPunct="0">
              <a:spcBef>
                <a:spcPct val="30000"/>
              </a:spcBef>
              <a:spcAft>
                <a:spcPct val="0"/>
              </a:spcAft>
              <a:defRPr sz="1200">
                <a:solidFill>
                  <a:schemeClr val="tx1"/>
                </a:solidFill>
                <a:latin typeface="Calibri" pitchFamily="34" charset="0"/>
              </a:defRPr>
            </a:lvl6pPr>
            <a:lvl7pPr marL="2901653" indent="-220640" eaLnBrk="0" fontAlgn="base" hangingPunct="0">
              <a:spcBef>
                <a:spcPct val="30000"/>
              </a:spcBef>
              <a:spcAft>
                <a:spcPct val="0"/>
              </a:spcAft>
              <a:defRPr sz="1200">
                <a:solidFill>
                  <a:schemeClr val="tx1"/>
                </a:solidFill>
                <a:latin typeface="Calibri" pitchFamily="34" charset="0"/>
              </a:defRPr>
            </a:lvl7pPr>
            <a:lvl8pPr marL="3358806" indent="-220640" eaLnBrk="0" fontAlgn="base" hangingPunct="0">
              <a:spcBef>
                <a:spcPct val="30000"/>
              </a:spcBef>
              <a:spcAft>
                <a:spcPct val="0"/>
              </a:spcAft>
              <a:defRPr sz="1200">
                <a:solidFill>
                  <a:schemeClr val="tx1"/>
                </a:solidFill>
                <a:latin typeface="Calibri" pitchFamily="34" charset="0"/>
              </a:defRPr>
            </a:lvl8pPr>
            <a:lvl9pPr marL="3815959" indent="-22064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260885-3534-492E-A311-DE5E2795AE17}" type="slidenum">
              <a:rPr kumimoji="0" lang="en-GB" altLang="en-US"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alt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261195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441B25-C4D1-47DB-817D-B9C4FC5392F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04564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564392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solidFill>
                  <a:schemeClr val="accent3"/>
                </a:solidFill>
                <a:latin typeface="Arial" panose="020B0604020202020204" pitchFamily="34" charset="0"/>
                <a:cs typeface="Arial" panose="020B0604020202020204" pitchFamily="34" charset="0"/>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441B25-C4D1-47DB-817D-B9C4FC5392F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933418" y="5107335"/>
            <a:ext cx="4824536" cy="2899255"/>
          </a:xfrm>
          <a:prstGeom prst="rect">
            <a:avLst/>
          </a:prstGeom>
        </p:spPr>
        <p:txBody>
          <a:bodyPr wrap="square">
            <a:spAutoFit/>
          </a:bodyPr>
          <a:lstStyle/>
          <a:p>
            <a:pPr marL="0" marR="0" lvl="0" indent="0" algn="just"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mn-ea"/>
                <a:cs typeface="+mn-cs"/>
              </a:rPr>
              <a:t>Investing in research and innovation is investing in Europe’s future. It helps us to compete globally and preserve our unique social model and European way of life. </a:t>
            </a:r>
          </a:p>
          <a:p>
            <a:pPr marL="0" marR="0" lvl="0" indent="0" algn="just"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mn-ea"/>
                <a:cs typeface="+mn-cs"/>
              </a:rPr>
              <a:t>R&amp;I improves the daily lives of millions of people here in Europe and around the world, helping to solve some of our biggest societal and generational challenges. </a:t>
            </a:r>
          </a:p>
          <a:p>
            <a:pPr marL="0" marR="0" lvl="0" indent="0" algn="just"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Horizon Europe proposal significantly contributes to achieve the Commission's priorities and the global policy priorities.</a:t>
            </a:r>
          </a:p>
          <a:p>
            <a:pPr marL="0" marR="0" lvl="0" indent="0" algn="just"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This includes foremost the Sustainable Development Goals as well as the climate objectives in line with the Union's commitment to implement the Paris Agreement.</a:t>
            </a:r>
          </a:p>
          <a:p>
            <a:pPr marL="0" marR="0" lvl="0" indent="0" algn="just"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Regarding the latter the contribution expected from this programme is increased to 35% to reach the overall target of 25% of the Union expenditure.</a:t>
            </a:r>
          </a:p>
        </p:txBody>
      </p:sp>
    </p:spTree>
    <p:extLst>
      <p:ext uri="{BB962C8B-B14F-4D97-AF65-F5344CB8AC3E}">
        <p14:creationId xmlns:p14="http://schemas.microsoft.com/office/powerpoint/2010/main" val="1848638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solidFill>
                  <a:schemeClr val="accent3"/>
                </a:solidFill>
                <a:latin typeface="Arial" panose="020B0604020202020204" pitchFamily="34" charset="0"/>
                <a:cs typeface="Arial" panose="020B0604020202020204" pitchFamily="34" charset="0"/>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441B25-C4D1-47DB-817D-B9C4FC5392F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933418" y="5107335"/>
            <a:ext cx="4824536" cy="2899255"/>
          </a:xfrm>
          <a:prstGeom prst="rect">
            <a:avLst/>
          </a:prstGeom>
        </p:spPr>
        <p:txBody>
          <a:bodyPr wrap="square">
            <a:spAutoFit/>
          </a:bodyPr>
          <a:lstStyle/>
          <a:p>
            <a:pPr marL="0" marR="0" lvl="0" indent="0" algn="just"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mn-ea"/>
                <a:cs typeface="+mn-cs"/>
              </a:rPr>
              <a:t>Investing in research and innovation is investing in Europe’s future. It helps us to compete globally and preserve our unique social model and European way of life. </a:t>
            </a:r>
          </a:p>
          <a:p>
            <a:pPr marL="0" marR="0" lvl="0" indent="0" algn="just"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mn-ea"/>
                <a:cs typeface="+mn-cs"/>
              </a:rPr>
              <a:t>R&amp;I improves the daily lives of millions of people here in Europe and around the world, helping to solve some of our biggest societal and generational challenges. </a:t>
            </a:r>
          </a:p>
          <a:p>
            <a:pPr marL="0" marR="0" lvl="0" indent="0" algn="just"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Horizon Europe proposal significantly contributes to achieve the Commission's priorities and the global policy priorities.</a:t>
            </a:r>
          </a:p>
          <a:p>
            <a:pPr marL="0" marR="0" lvl="0" indent="0" algn="just"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This includes foremost the Sustainable Development Goals as well as the climate objectives in line with the Union's commitment to implement the Paris Agreement.</a:t>
            </a:r>
          </a:p>
          <a:p>
            <a:pPr marL="0" marR="0" lvl="0" indent="0" algn="just"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Regarding the latter the contribution expected from this programme is increased to 35% to reach the overall target of 25% of the Union expenditure.</a:t>
            </a:r>
          </a:p>
        </p:txBody>
      </p:sp>
    </p:spTree>
    <p:extLst>
      <p:ext uri="{BB962C8B-B14F-4D97-AF65-F5344CB8AC3E}">
        <p14:creationId xmlns:p14="http://schemas.microsoft.com/office/powerpoint/2010/main" val="3184527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solidFill>
                  <a:schemeClr val="accent3"/>
                </a:solidFill>
                <a:latin typeface="Arial" panose="020B0604020202020204" pitchFamily="34" charset="0"/>
                <a:cs typeface="Arial" panose="020B0604020202020204" pitchFamily="34" charset="0"/>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441B25-C4D1-47DB-817D-B9C4FC5392F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933418" y="5107335"/>
            <a:ext cx="4824536" cy="2899255"/>
          </a:xfrm>
          <a:prstGeom prst="rect">
            <a:avLst/>
          </a:prstGeom>
        </p:spPr>
        <p:txBody>
          <a:bodyPr wrap="square">
            <a:spAutoFit/>
          </a:bodyPr>
          <a:lstStyle/>
          <a:p>
            <a:pPr marL="0" marR="0" lvl="0" indent="0" algn="just"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mn-ea"/>
                <a:cs typeface="+mn-cs"/>
              </a:rPr>
              <a:t>Investing in research and innovation is investing in Europe’s future. It helps us to compete globally and preserve our unique social model and European way of life. </a:t>
            </a:r>
          </a:p>
          <a:p>
            <a:pPr marL="0" marR="0" lvl="0" indent="0" algn="just"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charset="0"/>
                <a:ea typeface="+mn-ea"/>
                <a:cs typeface="+mn-cs"/>
              </a:rPr>
              <a:t>R&amp;I improves the daily lives of millions of people here in Europe and around the world, helping to solve some of our biggest societal and generational challenges. </a:t>
            </a:r>
          </a:p>
          <a:p>
            <a:pPr marL="0" marR="0" lvl="0" indent="0" algn="just"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Horizon Europe proposal significantly contributes to achieve the Commission's priorities and the global policy priorities.</a:t>
            </a:r>
          </a:p>
          <a:p>
            <a:pPr marL="0" marR="0" lvl="0" indent="0" algn="just"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This includes foremost the Sustainable Development Goals as well as the climate objectives in line with the Union's commitment to implement the Paris Agreement.</a:t>
            </a:r>
          </a:p>
          <a:p>
            <a:pPr marL="0" marR="0" lvl="0" indent="0" algn="just"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Regarding the latter the contribution expected from this programme is increased to 35% to reach the overall target of 25% of the Union expenditure.</a:t>
            </a:r>
          </a:p>
        </p:txBody>
      </p:sp>
    </p:spTree>
    <p:extLst>
      <p:ext uri="{BB962C8B-B14F-4D97-AF65-F5344CB8AC3E}">
        <p14:creationId xmlns:p14="http://schemas.microsoft.com/office/powerpoint/2010/main" val="3725226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10960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426190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85153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4467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52686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46A34-55FE-4227-9D12-2465B770A94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122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03675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0248" y="4747295"/>
            <a:ext cx="5335894" cy="4467225"/>
          </a:xfrm>
        </p:spPr>
        <p:txBody>
          <a:bodyPr/>
          <a:lstStyle/>
          <a:p>
            <a:r>
              <a:rPr lang="en-GB" dirty="0"/>
              <a:t>Missions will be designed in the context of a strategic planning process [see section 'How?']. </a:t>
            </a:r>
          </a:p>
          <a:p>
            <a:r>
              <a:rPr lang="en-GB" b="1" dirty="0"/>
              <a:t>Missions (Art. 7(3) of FP/</a:t>
            </a:r>
            <a:r>
              <a:rPr lang="en-GB" b="1" dirty="0" err="1"/>
              <a:t>RfP</a:t>
            </a:r>
            <a:r>
              <a:rPr lang="en-GB" b="1" dirty="0"/>
              <a:t>) </a:t>
            </a:r>
            <a:r>
              <a:rPr lang="en-GB" dirty="0"/>
              <a:t>shall</a:t>
            </a:r>
          </a:p>
          <a:p>
            <a:pPr marL="228600" indent="-228600">
              <a:buFont typeface="+mj-lt"/>
              <a:buAutoNum type="alphaLcParenR"/>
            </a:pPr>
            <a:r>
              <a:rPr lang="en-US" dirty="0"/>
              <a:t>have a clear EU-added value and contribute to reaching Union priorities;</a:t>
            </a:r>
            <a:endParaRPr lang="en-GB" dirty="0"/>
          </a:p>
          <a:p>
            <a:pPr marL="228600" indent="-228600">
              <a:buFont typeface="+mj-lt"/>
              <a:buAutoNum type="alphaLcParenR"/>
            </a:pPr>
            <a:r>
              <a:rPr lang="en-US" dirty="0"/>
              <a:t>be bold and inspirational, and hence have wide societal or economic relevance;</a:t>
            </a:r>
            <a:endParaRPr lang="en-GB" dirty="0"/>
          </a:p>
          <a:p>
            <a:pPr marL="228600" indent="-228600">
              <a:buFont typeface="+mj-lt"/>
              <a:buAutoNum type="alphaLcParenR"/>
            </a:pPr>
            <a:r>
              <a:rPr lang="en-US" dirty="0"/>
              <a:t>indicate a clear direction and be targeted, measurable and time-bound;</a:t>
            </a:r>
            <a:endParaRPr lang="en-GB" dirty="0"/>
          </a:p>
          <a:p>
            <a:pPr marL="228600" indent="-228600">
              <a:buFont typeface="+mj-lt"/>
              <a:buAutoNum type="alphaLcParenR"/>
            </a:pPr>
            <a:r>
              <a:rPr lang="en-US" dirty="0"/>
              <a:t>be centered on ambitious but realistic research and innovation activities;</a:t>
            </a:r>
            <a:endParaRPr lang="en-GB" dirty="0"/>
          </a:p>
          <a:p>
            <a:pPr marL="228600" indent="-228600">
              <a:buFont typeface="+mj-lt"/>
              <a:buAutoNum type="alphaLcParenR"/>
            </a:pPr>
            <a:r>
              <a:rPr lang="en-US" dirty="0"/>
              <a:t>spark activity across disciplines, sectors and actors;</a:t>
            </a:r>
            <a:endParaRPr lang="en-GB" dirty="0"/>
          </a:p>
          <a:p>
            <a:pPr marL="228600" indent="-228600">
              <a:buFont typeface="+mj-lt"/>
              <a:buAutoNum type="alphaLcParenR"/>
            </a:pPr>
            <a:r>
              <a:rPr lang="en-US" dirty="0"/>
              <a:t>be open to multiple, bottom-up solutions.</a:t>
            </a:r>
          </a:p>
          <a:p>
            <a:endParaRPr lang="en-GB" dirty="0"/>
          </a:p>
          <a:p>
            <a:r>
              <a:rPr lang="en-GB" u="sng" dirty="0"/>
              <a:t>'FET Flagships</a:t>
            </a:r>
            <a:r>
              <a:rPr lang="en-GB" dirty="0"/>
              <a:t>' supported under Horizon 2020 will continue to be supported under Horizon Europe. As they present substantial analogies with missions, other 'FET flagships', if any, will be supported under this Framework Programme as missions geared towards future and emerging technologies.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441B25-C4D1-47DB-817D-B9C4FC5392F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19329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latin typeface="Arial" panose="020B0604020202020204" pitchFamily="34" charset="0"/>
            </a:endParaRPr>
          </a:p>
          <a:p>
            <a:endParaRPr lang="en-GB" altLang="en-US" dirty="0">
              <a:latin typeface="Arial" panose="020B0604020202020204" pitchFamily="34" charset="0"/>
            </a:endParaRPr>
          </a:p>
        </p:txBody>
      </p:sp>
      <p:sp>
        <p:nvSpPr>
          <p:cNvPr id="419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D0D2F6-D9C1-4948-A95A-18AB7B7343BD}" type="slidenum">
              <a:rPr kumimoji="0" lang="en-GB" altLang="it-IT"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altLang="it-IT"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13214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441B25-C4D1-47DB-817D-B9C4FC5392FB}" type="slidenum">
              <a:rPr kumimoji="0" lang="en-GB" sz="1200" b="0" i="0" u="none" strike="noStrike" kern="1200" cap="none" spc="0" normalizeH="0" baseline="0" noProof="0" smtClean="0">
                <a:ln>
                  <a:noFill/>
                </a:ln>
                <a:solidFill>
                  <a:srgbClr val="000000"/>
                </a:solidFill>
                <a:effectLst/>
                <a:uLnTx/>
                <a:uFillTx/>
                <a:latin typeface="Arial" charset="0"/>
                <a:ea typeface="MS Gothic"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000000"/>
              </a:solidFill>
              <a:effectLst/>
              <a:uLnTx/>
              <a:uFillTx/>
              <a:latin typeface="Arial" charset="0"/>
              <a:ea typeface="MS Gothic" charset="-128"/>
              <a:cs typeface="+mn-cs"/>
            </a:endParaRPr>
          </a:p>
        </p:txBody>
      </p:sp>
    </p:spTree>
    <p:extLst>
      <p:ext uri="{BB962C8B-B14F-4D97-AF65-F5344CB8AC3E}">
        <p14:creationId xmlns:p14="http://schemas.microsoft.com/office/powerpoint/2010/main" val="2201325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DE" sz="1600" dirty="0"/>
              <a:t>The H2020 </a:t>
            </a:r>
            <a:r>
              <a:rPr lang="de-DE" sz="1600" dirty="0" err="1"/>
              <a:t>interim</a:t>
            </a:r>
            <a:r>
              <a:rPr lang="de-DE" sz="1600" dirty="0"/>
              <a:t> </a:t>
            </a:r>
            <a:r>
              <a:rPr lang="de-DE" sz="1600" dirty="0" err="1"/>
              <a:t>evaluation</a:t>
            </a:r>
            <a:r>
              <a:rPr lang="de-DE" sz="1600" dirty="0"/>
              <a:t> </a:t>
            </a:r>
            <a:r>
              <a:rPr lang="de-DE" sz="1600" dirty="0" err="1"/>
              <a:t>identfied</a:t>
            </a:r>
            <a:r>
              <a:rPr lang="de-DE" sz="1600" dirty="0"/>
              <a:t> </a:t>
            </a:r>
            <a:r>
              <a:rPr lang="de-DE" sz="1600" dirty="0" err="1"/>
              <a:t>five</a:t>
            </a:r>
            <a:r>
              <a:rPr lang="de-DE" sz="1600" dirty="0"/>
              <a:t> </a:t>
            </a:r>
            <a:r>
              <a:rPr lang="de-DE" sz="1600" dirty="0" err="1"/>
              <a:t>main</a:t>
            </a:r>
            <a:r>
              <a:rPr lang="de-DE" sz="1600" dirty="0"/>
              <a:t> </a:t>
            </a:r>
            <a:r>
              <a:rPr lang="de-DE" sz="1600" dirty="0" err="1"/>
              <a:t>areas</a:t>
            </a:r>
            <a:r>
              <a:rPr lang="de-DE" sz="1600" dirty="0"/>
              <a:t> </a:t>
            </a:r>
            <a:r>
              <a:rPr lang="de-DE" sz="1600" dirty="0" err="1"/>
              <a:t>for</a:t>
            </a:r>
            <a:r>
              <a:rPr lang="de-DE" sz="1600" dirty="0"/>
              <a:t> </a:t>
            </a:r>
            <a:r>
              <a:rPr lang="de-DE" sz="1600" dirty="0" err="1"/>
              <a:t>improvement</a:t>
            </a:r>
            <a:r>
              <a:rPr lang="de-DE" sz="1600" dirty="0"/>
              <a:t>, </a:t>
            </a:r>
            <a:r>
              <a:rPr lang="de-DE" sz="1600" dirty="0" err="1"/>
              <a:t>including</a:t>
            </a:r>
            <a:r>
              <a:rPr lang="de-DE" sz="1600" dirty="0"/>
              <a:t> </a:t>
            </a:r>
            <a:r>
              <a:rPr lang="de-DE" sz="1600" dirty="0" err="1"/>
              <a:t>the</a:t>
            </a:r>
            <a:r>
              <a:rPr lang="de-DE" sz="1600" dirty="0"/>
              <a:t> </a:t>
            </a:r>
            <a:r>
              <a:rPr lang="de-DE" sz="1600" dirty="0" err="1"/>
              <a:t>need</a:t>
            </a:r>
            <a:r>
              <a:rPr lang="de-DE" sz="1600" dirty="0"/>
              <a:t> </a:t>
            </a:r>
            <a:r>
              <a:rPr lang="de-DE" sz="1600" dirty="0" err="1"/>
              <a:t>to</a:t>
            </a:r>
            <a:r>
              <a:rPr lang="de-DE" sz="1600" dirty="0"/>
              <a:t> </a:t>
            </a:r>
            <a:r>
              <a:rPr lang="de-DE" sz="1600" dirty="0" err="1"/>
              <a:t>rationalise</a:t>
            </a:r>
            <a:r>
              <a:rPr lang="de-DE" sz="1600" dirty="0"/>
              <a:t> </a:t>
            </a:r>
            <a:r>
              <a:rPr lang="de-DE" sz="1600" dirty="0" err="1"/>
              <a:t>the</a:t>
            </a:r>
            <a:r>
              <a:rPr lang="de-DE" sz="1600" dirty="0"/>
              <a:t> </a:t>
            </a:r>
            <a:r>
              <a:rPr lang="de-DE" sz="1600" dirty="0" err="1"/>
              <a:t>funding</a:t>
            </a:r>
            <a:r>
              <a:rPr lang="de-DE" sz="1600" dirty="0"/>
              <a:t> </a:t>
            </a:r>
            <a:r>
              <a:rPr lang="de-DE" sz="1600" dirty="0" err="1"/>
              <a:t>landscape</a:t>
            </a:r>
            <a:r>
              <a:rPr lang="de-DE" sz="1600" dirty="0"/>
              <a:t>;</a:t>
            </a:r>
          </a:p>
          <a:p>
            <a:pPr marL="171450" indent="-171450">
              <a:buFont typeface="Arial" panose="020B0604020202020204" pitchFamily="34" charset="0"/>
              <a:buChar char="•"/>
            </a:pPr>
            <a:r>
              <a:rPr lang="de-DE" sz="1600" dirty="0"/>
              <a:t>As </a:t>
            </a:r>
            <a:r>
              <a:rPr lang="de-DE" sz="1600" dirty="0" err="1"/>
              <a:t>one</a:t>
            </a:r>
            <a:r>
              <a:rPr lang="de-DE" sz="1600" dirty="0"/>
              <a:t> </a:t>
            </a:r>
            <a:r>
              <a:rPr lang="de-DE" sz="1600" dirty="0" err="1"/>
              <a:t>important</a:t>
            </a:r>
            <a:r>
              <a:rPr lang="de-DE" sz="1600" dirty="0"/>
              <a:t> </a:t>
            </a:r>
            <a:r>
              <a:rPr lang="de-DE" sz="1600" dirty="0" err="1"/>
              <a:t>contribution</a:t>
            </a:r>
            <a:r>
              <a:rPr lang="de-DE" sz="1600" dirty="0"/>
              <a:t> </a:t>
            </a:r>
            <a:r>
              <a:rPr lang="de-DE" sz="1600" dirty="0" err="1"/>
              <a:t>to</a:t>
            </a:r>
            <a:r>
              <a:rPr lang="de-DE" sz="1600" dirty="0"/>
              <a:t> </a:t>
            </a:r>
            <a:r>
              <a:rPr lang="de-DE" sz="1600" dirty="0" err="1"/>
              <a:t>the</a:t>
            </a:r>
            <a:r>
              <a:rPr lang="de-DE" sz="1600" dirty="0"/>
              <a:t> </a:t>
            </a:r>
            <a:r>
              <a:rPr lang="de-DE" sz="1600" dirty="0" err="1"/>
              <a:t>rationalisation</a:t>
            </a:r>
            <a:r>
              <a:rPr lang="de-DE" sz="1600" dirty="0"/>
              <a:t> </a:t>
            </a:r>
            <a:r>
              <a:rPr lang="de-DE" sz="1600" dirty="0" err="1"/>
              <a:t>of</a:t>
            </a:r>
            <a:r>
              <a:rPr lang="de-DE" sz="1600" dirty="0"/>
              <a:t> </a:t>
            </a:r>
            <a:r>
              <a:rPr lang="de-DE" sz="1600" dirty="0" err="1"/>
              <a:t>the</a:t>
            </a:r>
            <a:r>
              <a:rPr lang="de-DE" sz="1600" dirty="0"/>
              <a:t> </a:t>
            </a:r>
            <a:r>
              <a:rPr lang="de-DE" sz="1600" dirty="0" err="1"/>
              <a:t>funding</a:t>
            </a:r>
            <a:r>
              <a:rPr lang="de-DE" sz="1600" dirty="0"/>
              <a:t> </a:t>
            </a:r>
            <a:r>
              <a:rPr lang="de-DE" sz="1600" dirty="0" err="1"/>
              <a:t>landscape</a:t>
            </a:r>
            <a:r>
              <a:rPr lang="de-DE" sz="1600" dirty="0"/>
              <a:t>, </a:t>
            </a:r>
            <a:r>
              <a:rPr lang="de-DE" sz="1600" dirty="0" err="1"/>
              <a:t>Horizon</a:t>
            </a:r>
            <a:r>
              <a:rPr lang="de-DE" sz="1600" dirty="0"/>
              <a:t> Europe </a:t>
            </a:r>
            <a:r>
              <a:rPr lang="de-DE" sz="1600" dirty="0" err="1"/>
              <a:t>presents</a:t>
            </a:r>
            <a:r>
              <a:rPr lang="de-DE" sz="1600" dirty="0"/>
              <a:t> a </a:t>
            </a:r>
            <a:r>
              <a:rPr lang="de-DE" sz="1600" dirty="0" err="1"/>
              <a:t>new</a:t>
            </a:r>
            <a:r>
              <a:rPr lang="de-DE" sz="1600" dirty="0"/>
              <a:t> </a:t>
            </a:r>
            <a:r>
              <a:rPr lang="de-DE" sz="1600" dirty="0" err="1"/>
              <a:t>approach</a:t>
            </a:r>
            <a:r>
              <a:rPr lang="de-DE" sz="1600" dirty="0"/>
              <a:t> </a:t>
            </a:r>
            <a:r>
              <a:rPr lang="de-DE" sz="1600" dirty="0" err="1"/>
              <a:t>to</a:t>
            </a:r>
            <a:r>
              <a:rPr lang="de-DE" sz="1600" dirty="0"/>
              <a:t> </a:t>
            </a:r>
            <a:r>
              <a:rPr lang="de-DE" sz="1600" dirty="0" err="1"/>
              <a:t>partnerships</a:t>
            </a:r>
            <a:endParaRPr lang="en-GB" sz="1600" dirty="0"/>
          </a:p>
          <a:p>
            <a:pPr marL="169890" indent="-169890">
              <a:buFont typeface="Arial" panose="020B0604020202020204" pitchFamily="34" charset="0"/>
              <a:buChar char="•"/>
            </a:pPr>
            <a:endParaRPr lang="en-GB" sz="110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441B25-C4D1-47DB-817D-B9C4FC5392F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98070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GB" sz="1400" b="1" kern="1200" dirty="0">
                <a:solidFill>
                  <a:schemeClr val="tx1"/>
                </a:solidFill>
                <a:effectLst/>
                <a:latin typeface="Arial" charset="0"/>
                <a:ea typeface="+mn-ea"/>
                <a:cs typeface="+mn-cs"/>
              </a:rPr>
              <a:t>Need to rationalise the European R&amp;I partnerships landscape</a:t>
            </a:r>
          </a:p>
          <a:p>
            <a:pPr marL="171450" indent="-171450">
              <a:spcBef>
                <a:spcPts val="0"/>
              </a:spcBef>
              <a:buFont typeface="Arial" panose="020B0604020202020204" pitchFamily="34" charset="0"/>
              <a:buChar char="•"/>
            </a:pPr>
            <a:r>
              <a:rPr lang="en-GB" sz="1400" b="0" kern="1200" dirty="0">
                <a:solidFill>
                  <a:schemeClr val="tx1"/>
                </a:solidFill>
                <a:effectLst/>
                <a:latin typeface="Arial" charset="0"/>
                <a:ea typeface="+mn-ea"/>
                <a:cs typeface="+mn-cs"/>
              </a:rPr>
              <a:t>close to 100 different R&amp;I partnerships </a:t>
            </a:r>
            <a:r>
              <a:rPr lang="en-GB" sz="1400" kern="1200" dirty="0">
                <a:solidFill>
                  <a:schemeClr val="tx1"/>
                </a:solidFill>
                <a:effectLst/>
                <a:latin typeface="Arial" charset="0"/>
                <a:ea typeface="+mn-ea"/>
                <a:cs typeface="+mn-cs"/>
              </a:rPr>
              <a:t>in H</a:t>
            </a:r>
            <a:r>
              <a:rPr lang="en-GB" sz="1400" b="1" kern="1200" dirty="0">
                <a:solidFill>
                  <a:schemeClr val="tx1"/>
                </a:solidFill>
                <a:effectLst/>
                <a:latin typeface="Arial" charset="0"/>
                <a:ea typeface="+mn-ea"/>
                <a:cs typeface="+mn-cs"/>
              </a:rPr>
              <a:t>o</a:t>
            </a:r>
            <a:r>
              <a:rPr lang="en-GB" sz="1400" kern="1200" dirty="0">
                <a:solidFill>
                  <a:schemeClr val="tx1"/>
                </a:solidFill>
                <a:effectLst/>
                <a:latin typeface="Arial" charset="0"/>
                <a:ea typeface="+mn-ea"/>
                <a:cs typeface="+mn-cs"/>
              </a:rPr>
              <a:t>rizon 2020 with multiple structures and rationales. </a:t>
            </a:r>
          </a:p>
          <a:p>
            <a:pPr marL="171450" indent="-171450">
              <a:spcBef>
                <a:spcPts val="0"/>
              </a:spcBef>
              <a:buFont typeface="Arial" panose="020B0604020202020204" pitchFamily="34" charset="0"/>
              <a:buChar char="•"/>
            </a:pPr>
            <a:r>
              <a:rPr lang="en-GB" sz="1400" kern="1200" dirty="0">
                <a:solidFill>
                  <a:schemeClr val="tx1"/>
                </a:solidFill>
                <a:effectLst/>
                <a:latin typeface="Arial" charset="0"/>
                <a:ea typeface="+mn-ea"/>
                <a:cs typeface="+mn-cs"/>
              </a:rPr>
              <a:t>Risk of a static system that gives preference to the continuation of existing partnerships, instead of creating opportunities for new ones of greater relevance.</a:t>
            </a:r>
          </a:p>
          <a:p>
            <a:pPr>
              <a:spcBef>
                <a:spcPts val="0"/>
              </a:spcBef>
            </a:pPr>
            <a:r>
              <a:rPr lang="en-GB" sz="1400" b="1" kern="1200" dirty="0">
                <a:solidFill>
                  <a:schemeClr val="tx1"/>
                </a:solidFill>
                <a:effectLst/>
                <a:latin typeface="Arial" charset="0"/>
                <a:ea typeface="+mn-ea"/>
                <a:cs typeface="+mn-cs"/>
              </a:rPr>
              <a:t>Need to improve the openness and transparency to launch future European R&amp;I partnerships</a:t>
            </a:r>
          </a:p>
          <a:p>
            <a:pPr marL="171450" indent="-171450">
              <a:spcBef>
                <a:spcPts val="0"/>
              </a:spcBef>
              <a:buFont typeface="Arial" panose="020B0604020202020204" pitchFamily="34" charset="0"/>
              <a:buChar char="•"/>
            </a:pPr>
            <a:r>
              <a:rPr lang="en-GB" sz="1400" kern="1200" dirty="0">
                <a:solidFill>
                  <a:schemeClr val="tx1"/>
                </a:solidFill>
                <a:effectLst/>
                <a:latin typeface="Arial" charset="0"/>
                <a:ea typeface="+mn-ea"/>
                <a:cs typeface="+mn-cs"/>
              </a:rPr>
              <a:t>Smaller actors and R&amp;D less-intensive countries and regions often do not have necessary (human) resources to participate on equal terms. </a:t>
            </a:r>
          </a:p>
          <a:p>
            <a:pPr marL="171450" indent="-171450">
              <a:spcBef>
                <a:spcPts val="0"/>
              </a:spcBef>
              <a:buFont typeface="Arial" panose="020B0604020202020204" pitchFamily="34" charset="0"/>
              <a:buChar char="•"/>
            </a:pPr>
            <a:r>
              <a:rPr lang="en-GB" sz="1400" kern="1200" dirty="0">
                <a:solidFill>
                  <a:schemeClr val="tx1"/>
                </a:solidFill>
                <a:effectLst/>
                <a:latin typeface="Arial" charset="0"/>
                <a:ea typeface="+mn-ea"/>
                <a:cs typeface="+mn-cs"/>
              </a:rPr>
              <a:t>barrier for a more optimal and inclusive participation of all types of stakeholders are hampering the diffusion of knowledge.</a:t>
            </a:r>
          </a:p>
          <a:p>
            <a:pPr>
              <a:spcBef>
                <a:spcPts val="0"/>
              </a:spcBef>
            </a:pPr>
            <a:r>
              <a:rPr lang="en-GB" sz="1400" b="1" kern="1200" dirty="0">
                <a:solidFill>
                  <a:schemeClr val="tx1"/>
                </a:solidFill>
                <a:effectLst/>
                <a:latin typeface="Arial" charset="0"/>
                <a:ea typeface="+mn-ea"/>
                <a:cs typeface="+mn-cs"/>
              </a:rPr>
              <a:t>Need to link European R&amp;I partnerships to future EU R&amp;I missions and strategic priorities </a:t>
            </a:r>
          </a:p>
          <a:p>
            <a:pPr marL="171450" indent="-171450">
              <a:spcBef>
                <a:spcPts val="0"/>
              </a:spcBef>
              <a:buFont typeface="Arial" panose="020B0604020202020204" pitchFamily="34" charset="0"/>
              <a:buChar char="•"/>
            </a:pPr>
            <a:r>
              <a:rPr lang="en-GB" sz="1400" kern="1200" dirty="0">
                <a:solidFill>
                  <a:schemeClr val="tx1"/>
                </a:solidFill>
                <a:effectLst/>
                <a:latin typeface="Arial" charset="0"/>
                <a:ea typeface="+mn-ea"/>
                <a:cs typeface="+mn-cs"/>
              </a:rPr>
              <a:t>Limited coherence between R&amp;I partnerships within certain thematic fields (including obvious thematic overlaps) </a:t>
            </a:r>
            <a:r>
              <a:rPr lang="en-GB" sz="1400" b="1" u="sng" kern="1200" dirty="0">
                <a:solidFill>
                  <a:schemeClr val="tx1"/>
                </a:solidFill>
                <a:effectLst/>
                <a:latin typeface="Arial" charset="0"/>
                <a:ea typeface="+mn-ea"/>
                <a:cs typeface="+mn-cs"/>
              </a:rPr>
              <a:t>and</a:t>
            </a:r>
            <a:r>
              <a:rPr lang="en-GB" sz="1400" kern="1200" dirty="0">
                <a:solidFill>
                  <a:schemeClr val="tx1"/>
                </a:solidFill>
                <a:effectLst/>
                <a:latin typeface="Arial" charset="0"/>
                <a:ea typeface="+mn-ea"/>
                <a:cs typeface="+mn-cs"/>
              </a:rPr>
              <a:t> between the R&amp;I partnerships and FP priorities</a:t>
            </a:r>
            <a:r>
              <a:rPr lang="en-GB" sz="1400" dirty="0"/>
              <a:t>.</a:t>
            </a:r>
            <a:endParaRPr lang="en-GB" sz="1400" kern="1200" dirty="0">
              <a:solidFill>
                <a:schemeClr val="tx1"/>
              </a:solidFill>
              <a:effectLst/>
              <a:latin typeface="Arial" charset="0"/>
              <a:ea typeface="+mn-ea"/>
              <a:cs typeface="+mn-cs"/>
            </a:endParaRPr>
          </a:p>
          <a:p>
            <a:pPr algn="just"/>
            <a:endParaRPr lang="en-GB" sz="1400" dirty="0"/>
          </a:p>
          <a:p>
            <a:endParaRPr lang="en-GB" sz="1400" b="1"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441B25-C4D1-47DB-817D-B9C4FC5392F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384082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600" dirty="0"/>
              <a:t>Figure stems from the Horizon Europe Impact Assessment</a:t>
            </a:r>
          </a:p>
          <a:p>
            <a:pPr marL="171450" indent="-171450">
              <a:buFont typeface="Arial" panose="020B0604020202020204" pitchFamily="34" charset="0"/>
              <a:buChar char="•"/>
            </a:pPr>
            <a:r>
              <a:rPr lang="en-GB" sz="1600" dirty="0"/>
              <a:t>It includes all partnership approaches that has been identified by Council in December 2017 (not all consider FET-Flagships and EIT/KICs as partnerships)</a:t>
            </a:r>
          </a:p>
          <a:p>
            <a:pPr marL="171450" indent="-171450">
              <a:buFont typeface="Arial" panose="020B0604020202020204" pitchFamily="34" charset="0"/>
              <a:buChar char="•"/>
            </a:pPr>
            <a:r>
              <a:rPr lang="en-GB" sz="1600" dirty="0"/>
              <a:t> JPIs are included as they usually are supported by H2020 via CSAs and ERA-NET Co-funds;</a:t>
            </a:r>
          </a:p>
          <a:p>
            <a:pPr marL="171450" indent="-171450">
              <a:buFont typeface="Arial" panose="020B0604020202020204" pitchFamily="34" charset="0"/>
              <a:buChar char="•"/>
            </a:pPr>
            <a:r>
              <a:rPr lang="de-DE" sz="1600" dirty="0"/>
              <a:t>The </a:t>
            </a:r>
            <a:r>
              <a:rPr lang="de-DE" sz="1600" dirty="0" err="1"/>
              <a:t>forthcoming</a:t>
            </a:r>
            <a:r>
              <a:rPr lang="de-DE" sz="1600" dirty="0"/>
              <a:t> EURO HPC (JU) </a:t>
            </a:r>
            <a:r>
              <a:rPr lang="de-DE" sz="1600" dirty="0" err="1"/>
              <a:t>and</a:t>
            </a:r>
            <a:r>
              <a:rPr lang="de-DE" sz="1600" dirty="0"/>
              <a:t> </a:t>
            </a:r>
            <a:r>
              <a:rPr lang="de-DE" sz="1600" dirty="0" err="1"/>
              <a:t>the</a:t>
            </a:r>
            <a:r>
              <a:rPr lang="de-DE" sz="1600" dirty="0"/>
              <a:t> </a:t>
            </a:r>
            <a:r>
              <a:rPr lang="de-DE" sz="1600" dirty="0" err="1"/>
              <a:t>planned</a:t>
            </a:r>
            <a:r>
              <a:rPr lang="de-DE" sz="1600" dirty="0"/>
              <a:t> </a:t>
            </a:r>
            <a:r>
              <a:rPr lang="de-DE" sz="1600" dirty="0" err="1"/>
              <a:t>two</a:t>
            </a:r>
            <a:r>
              <a:rPr lang="de-DE" sz="1600" dirty="0"/>
              <a:t> additional KICs </a:t>
            </a:r>
            <a:r>
              <a:rPr lang="de-DE" sz="1600" dirty="0" err="1"/>
              <a:t>are</a:t>
            </a:r>
            <a:r>
              <a:rPr lang="de-DE" sz="1600" dirty="0"/>
              <a:t> </a:t>
            </a:r>
            <a:r>
              <a:rPr lang="de-DE" sz="1600" dirty="0" err="1"/>
              <a:t>included</a:t>
            </a:r>
            <a:r>
              <a:rPr lang="de-DE" sz="1600" dirty="0"/>
              <a:t> in </a:t>
            </a:r>
            <a:r>
              <a:rPr lang="de-DE" sz="1600" dirty="0" err="1"/>
              <a:t>brackets</a:t>
            </a:r>
            <a:r>
              <a:rPr lang="de-DE" sz="1600" dirty="0"/>
              <a:t> </a:t>
            </a:r>
            <a:r>
              <a:rPr lang="de-DE" sz="1600" dirty="0" err="1"/>
              <a:t>as</a:t>
            </a:r>
            <a:r>
              <a:rPr lang="de-DE" sz="1600" dirty="0"/>
              <a:t> </a:t>
            </a:r>
            <a:r>
              <a:rPr lang="de-DE" sz="1600" dirty="0" err="1"/>
              <a:t>well</a:t>
            </a:r>
            <a:r>
              <a:rPr lang="de-DE" sz="1600" dirty="0"/>
              <a:t>;</a:t>
            </a:r>
          </a:p>
          <a:p>
            <a:pPr marL="171450" indent="-171450">
              <a:buFont typeface="Arial" panose="020B0604020202020204" pitchFamily="34" charset="0"/>
              <a:buChar char="•"/>
            </a:pPr>
            <a:r>
              <a:rPr lang="de-DE" sz="1600" dirty="0"/>
              <a:t>Financial </a:t>
            </a:r>
            <a:r>
              <a:rPr lang="de-DE" sz="1600" dirty="0" err="1"/>
              <a:t>contributions</a:t>
            </a:r>
            <a:r>
              <a:rPr lang="de-DE" sz="1600" dirty="0"/>
              <a:t> </a:t>
            </a:r>
            <a:r>
              <a:rPr lang="de-DE" sz="1600" dirty="0" err="1"/>
              <a:t>are</a:t>
            </a:r>
            <a:r>
              <a:rPr lang="de-DE" sz="1600" dirty="0"/>
              <a:t> </a:t>
            </a:r>
            <a:r>
              <a:rPr lang="de-DE" sz="1600" dirty="0" err="1"/>
              <a:t>estimated</a:t>
            </a:r>
            <a:endParaRPr lang="en-GB" sz="16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441B25-C4D1-47DB-817D-B9C4FC5392F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752806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400" dirty="0" err="1"/>
              <a:t>Horizon</a:t>
            </a:r>
            <a:r>
              <a:rPr lang="de-DE" sz="1400" dirty="0"/>
              <a:t> Europe will </a:t>
            </a:r>
            <a:r>
              <a:rPr lang="de-DE" sz="1400" dirty="0" err="1"/>
              <a:t>limit</a:t>
            </a:r>
            <a:r>
              <a:rPr lang="de-DE" sz="1400" dirty="0"/>
              <a:t> </a:t>
            </a:r>
            <a:r>
              <a:rPr lang="de-DE" sz="1400" dirty="0" err="1"/>
              <a:t>the</a:t>
            </a:r>
            <a:r>
              <a:rPr lang="de-DE" sz="1400" dirty="0"/>
              <a:t> </a:t>
            </a:r>
            <a:r>
              <a:rPr lang="de-DE" sz="1400" dirty="0" err="1"/>
              <a:t>use</a:t>
            </a:r>
            <a:r>
              <a:rPr lang="de-DE" sz="1400" dirty="0"/>
              <a:t> </a:t>
            </a:r>
            <a:r>
              <a:rPr lang="de-DE" sz="1400" dirty="0" err="1"/>
              <a:t>of</a:t>
            </a:r>
            <a:r>
              <a:rPr lang="de-DE" sz="1400" dirty="0"/>
              <a:t> </a:t>
            </a:r>
            <a:r>
              <a:rPr lang="de-DE" sz="1400" dirty="0" err="1"/>
              <a:t>partnerships</a:t>
            </a:r>
            <a:r>
              <a:rPr lang="de-DE" sz="1400" dirty="0"/>
              <a:t> </a:t>
            </a:r>
            <a:r>
              <a:rPr lang="de-DE" sz="1400" dirty="0" err="1"/>
              <a:t>to</a:t>
            </a:r>
            <a:r>
              <a:rPr lang="de-DE" sz="1400" dirty="0"/>
              <a:t> </a:t>
            </a:r>
            <a:r>
              <a:rPr lang="de-DE" sz="1400" dirty="0" err="1"/>
              <a:t>areas</a:t>
            </a:r>
            <a:r>
              <a:rPr lang="de-DE" sz="1400" dirty="0"/>
              <a:t> </a:t>
            </a:r>
            <a:r>
              <a:rPr lang="de-DE" sz="1400" dirty="0" err="1"/>
              <a:t>where</a:t>
            </a:r>
            <a:r>
              <a:rPr lang="de-DE" sz="1400" dirty="0"/>
              <a:t> </a:t>
            </a:r>
            <a:r>
              <a:rPr lang="de-DE" sz="1400" dirty="0" err="1"/>
              <a:t>they</a:t>
            </a:r>
            <a:r>
              <a:rPr lang="de-DE" sz="1400" dirty="0"/>
              <a:t> will </a:t>
            </a:r>
            <a:r>
              <a:rPr lang="de-DE" sz="1400" dirty="0" err="1"/>
              <a:t>more</a:t>
            </a:r>
            <a:r>
              <a:rPr lang="de-DE" sz="1400" dirty="0"/>
              <a:t> </a:t>
            </a:r>
            <a:r>
              <a:rPr lang="de-DE" sz="1400" dirty="0" err="1"/>
              <a:t>effectively</a:t>
            </a:r>
            <a:r>
              <a:rPr lang="de-DE" sz="1400" dirty="0"/>
              <a:t> </a:t>
            </a:r>
            <a:r>
              <a:rPr lang="de-DE" sz="1400" dirty="0" err="1"/>
              <a:t>achieve</a:t>
            </a:r>
            <a:r>
              <a:rPr lang="de-DE" sz="1400" dirty="0"/>
              <a:t> </a:t>
            </a:r>
            <a:r>
              <a:rPr lang="de-DE" sz="1400" dirty="0" err="1"/>
              <a:t>objectives</a:t>
            </a:r>
            <a:r>
              <a:rPr lang="de-DE" sz="1400" dirty="0"/>
              <a:t> </a:t>
            </a:r>
            <a:r>
              <a:rPr lang="de-DE" sz="1400" dirty="0" err="1"/>
              <a:t>of</a:t>
            </a:r>
            <a:r>
              <a:rPr lang="de-DE" sz="1400" dirty="0"/>
              <a:t> </a:t>
            </a:r>
            <a:r>
              <a:rPr lang="de-DE" sz="1400" dirty="0" err="1"/>
              <a:t>the</a:t>
            </a:r>
            <a:r>
              <a:rPr lang="de-DE" sz="1400" dirty="0"/>
              <a:t> </a:t>
            </a:r>
            <a:r>
              <a:rPr lang="de-DE" sz="1400" dirty="0" err="1"/>
              <a:t>programme</a:t>
            </a:r>
            <a:r>
              <a:rPr lang="de-DE" sz="1400" dirty="0"/>
              <a:t>;</a:t>
            </a:r>
          </a:p>
          <a:p>
            <a:pPr marL="171450" indent="-171450">
              <a:buFont typeface="Arial" panose="020B0604020202020204" pitchFamily="34" charset="0"/>
              <a:buChar char="•"/>
              <a:defRPr/>
            </a:pPr>
            <a:r>
              <a:rPr lang="de-DE" sz="1400" dirty="0"/>
              <a:t>This </a:t>
            </a:r>
            <a:r>
              <a:rPr lang="de-DE" sz="1400" dirty="0" err="1"/>
              <a:t>includes</a:t>
            </a:r>
            <a:r>
              <a:rPr lang="de-DE" sz="1400" dirty="0"/>
              <a:t> i.a. </a:t>
            </a:r>
            <a:r>
              <a:rPr lang="de-DE" sz="1400" dirty="0" err="1"/>
              <a:t>that</a:t>
            </a:r>
            <a:r>
              <a:rPr lang="de-DE" sz="1400" dirty="0"/>
              <a:t> </a:t>
            </a:r>
            <a:r>
              <a:rPr lang="de-DE" sz="1400" dirty="0" err="1"/>
              <a:t>partnerships</a:t>
            </a:r>
            <a:r>
              <a:rPr lang="de-DE" sz="1400" dirty="0"/>
              <a:t> </a:t>
            </a:r>
            <a:r>
              <a:rPr lang="de-DE" sz="1400" dirty="0" err="1"/>
              <a:t>should</a:t>
            </a:r>
            <a:r>
              <a:rPr lang="de-DE" sz="1400" dirty="0"/>
              <a:t> </a:t>
            </a:r>
            <a:r>
              <a:rPr lang="de-DE" sz="1400" dirty="0" err="1"/>
              <a:t>engage</a:t>
            </a:r>
            <a:r>
              <a:rPr lang="de-DE" sz="1400" dirty="0"/>
              <a:t> </a:t>
            </a:r>
            <a:r>
              <a:rPr lang="de-DE" sz="1400" dirty="0" err="1"/>
              <a:t>into</a:t>
            </a:r>
            <a:r>
              <a:rPr lang="de-DE" sz="1400" dirty="0"/>
              <a:t> a </a:t>
            </a:r>
            <a:r>
              <a:rPr lang="de-DE" sz="1400" dirty="0" err="1"/>
              <a:t>broader</a:t>
            </a:r>
            <a:r>
              <a:rPr lang="de-DE" sz="1400" dirty="0"/>
              <a:t> </a:t>
            </a:r>
            <a:r>
              <a:rPr lang="de-DE" sz="1400" dirty="0" err="1"/>
              <a:t>set</a:t>
            </a:r>
            <a:r>
              <a:rPr lang="de-DE" sz="1400" dirty="0"/>
              <a:t> </a:t>
            </a:r>
            <a:r>
              <a:rPr lang="de-DE" sz="1400" dirty="0" err="1"/>
              <a:t>of</a:t>
            </a:r>
            <a:r>
              <a:rPr lang="de-DE" sz="1400" dirty="0"/>
              <a:t> </a:t>
            </a:r>
            <a:r>
              <a:rPr lang="de-DE" sz="1400" dirty="0" err="1"/>
              <a:t>joint</a:t>
            </a:r>
            <a:r>
              <a:rPr lang="de-DE" sz="1400" dirty="0"/>
              <a:t> </a:t>
            </a:r>
            <a:r>
              <a:rPr lang="de-DE" sz="1400" dirty="0" err="1"/>
              <a:t>actions</a:t>
            </a:r>
            <a:r>
              <a:rPr lang="de-DE" sz="1400" dirty="0"/>
              <a:t> </a:t>
            </a:r>
            <a:r>
              <a:rPr lang="de-DE" sz="1400" dirty="0" err="1"/>
              <a:t>beyond</a:t>
            </a:r>
            <a:r>
              <a:rPr lang="de-DE" sz="1400" dirty="0"/>
              <a:t> </a:t>
            </a:r>
            <a:r>
              <a:rPr lang="de-DE" sz="1400" dirty="0" err="1"/>
              <a:t>joint</a:t>
            </a:r>
            <a:r>
              <a:rPr lang="de-DE" sz="1400" dirty="0"/>
              <a:t> </a:t>
            </a:r>
            <a:r>
              <a:rPr lang="de-DE" sz="1400" dirty="0" err="1"/>
              <a:t>calls</a:t>
            </a:r>
            <a:r>
              <a:rPr lang="de-DE" sz="1400" dirty="0"/>
              <a:t>,</a:t>
            </a:r>
            <a:r>
              <a:rPr lang="en-GB" sz="1400" dirty="0"/>
              <a:t> including  those  related  to  market, regulatory or policy uptake</a:t>
            </a:r>
            <a:r>
              <a:rPr lang="de-DE" sz="1400" dirty="0"/>
              <a:t>;</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400" dirty="0" err="1"/>
              <a:t>Partnerships</a:t>
            </a:r>
            <a:r>
              <a:rPr lang="de-DE" sz="1400" dirty="0"/>
              <a:t> </a:t>
            </a:r>
            <a:r>
              <a:rPr lang="de-DE" sz="1400" dirty="0" err="1"/>
              <a:t>contribute</a:t>
            </a:r>
            <a:r>
              <a:rPr lang="de-DE" sz="1400" dirty="0"/>
              <a:t> </a:t>
            </a:r>
            <a:r>
              <a:rPr lang="de-DE" sz="1400" dirty="0" err="1"/>
              <a:t>very</a:t>
            </a:r>
            <a:r>
              <a:rPr lang="de-DE" sz="1400" dirty="0"/>
              <a:t> </a:t>
            </a:r>
            <a:r>
              <a:rPr lang="de-DE" sz="1400" dirty="0" err="1"/>
              <a:t>visible</a:t>
            </a:r>
            <a:r>
              <a:rPr lang="de-DE" sz="1400" dirty="0"/>
              <a:t> </a:t>
            </a:r>
            <a:r>
              <a:rPr lang="de-DE" sz="1400" dirty="0" err="1"/>
              <a:t>to</a:t>
            </a:r>
            <a:r>
              <a:rPr lang="de-DE" sz="1400" dirty="0"/>
              <a:t> </a:t>
            </a:r>
            <a:r>
              <a:rPr lang="de-DE" sz="1400" dirty="0" err="1"/>
              <a:t>the</a:t>
            </a:r>
            <a:r>
              <a:rPr lang="de-DE" sz="1400" dirty="0"/>
              <a:t> </a:t>
            </a:r>
            <a:r>
              <a:rPr lang="de-DE" sz="1400" dirty="0" err="1"/>
              <a:t>further</a:t>
            </a:r>
            <a:r>
              <a:rPr lang="de-DE" sz="1400" dirty="0"/>
              <a:t> </a:t>
            </a:r>
            <a:r>
              <a:rPr lang="de-DE" sz="1400" dirty="0" err="1"/>
              <a:t>realisation</a:t>
            </a:r>
            <a:r>
              <a:rPr lang="de-DE" sz="1400" dirty="0"/>
              <a:t> </a:t>
            </a:r>
            <a:r>
              <a:rPr lang="de-DE" sz="1400" dirty="0" err="1"/>
              <a:t>of</a:t>
            </a:r>
            <a:r>
              <a:rPr lang="de-DE" sz="1400" dirty="0"/>
              <a:t> </a:t>
            </a:r>
            <a:r>
              <a:rPr lang="de-DE" sz="1400" dirty="0" err="1"/>
              <a:t>the</a:t>
            </a:r>
            <a:r>
              <a:rPr lang="de-DE" sz="1400" dirty="0"/>
              <a:t> ERA – </a:t>
            </a:r>
            <a:r>
              <a:rPr lang="de-DE" sz="1400" dirty="0" err="1"/>
              <a:t>that</a:t>
            </a:r>
            <a:r>
              <a:rPr lang="de-DE" sz="1400" dirty="0"/>
              <a:t> </a:t>
            </a:r>
            <a:r>
              <a:rPr lang="de-DE" sz="1400" dirty="0" err="1"/>
              <a:t>should</a:t>
            </a:r>
            <a:r>
              <a:rPr lang="de-DE" sz="1400" dirty="0"/>
              <a:t> </a:t>
            </a:r>
            <a:r>
              <a:rPr lang="de-DE" sz="1400" dirty="0" err="1"/>
              <a:t>be</a:t>
            </a:r>
            <a:r>
              <a:rPr lang="de-DE" sz="1400" dirty="0"/>
              <a:t> '</a:t>
            </a:r>
            <a:r>
              <a:rPr lang="de-DE" sz="1400" dirty="0" err="1"/>
              <a:t>showcased</a:t>
            </a:r>
            <a:r>
              <a:rPr lang="de-DE" sz="1400" dirty="0"/>
              <a:t>' </a:t>
            </a:r>
            <a:r>
              <a:rPr lang="de-DE" sz="1400" dirty="0" err="1"/>
              <a:t>more</a:t>
            </a:r>
            <a:r>
              <a:rPr lang="de-DE" sz="1400" dirty="0"/>
              <a:t> in </a:t>
            </a:r>
            <a:r>
              <a:rPr lang="de-DE" sz="1400" dirty="0" err="1"/>
              <a:t>the</a:t>
            </a:r>
            <a:r>
              <a:rPr lang="de-DE" sz="1400" dirty="0"/>
              <a:t> </a:t>
            </a:r>
            <a:r>
              <a:rPr lang="de-DE" sz="1400" dirty="0" err="1"/>
              <a:t>future</a:t>
            </a:r>
            <a:r>
              <a:rPr lang="de-DE" sz="1400" dirty="0"/>
              <a:t>;</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de-DE" sz="1400" dirty="0" err="1"/>
              <a:t>Partnerships</a:t>
            </a:r>
            <a:r>
              <a:rPr lang="de-DE" sz="1400" dirty="0"/>
              <a:t> </a:t>
            </a:r>
            <a:r>
              <a:rPr lang="de-DE" sz="1400" dirty="0" err="1"/>
              <a:t>have</a:t>
            </a:r>
            <a:r>
              <a:rPr lang="de-DE" sz="1400" dirty="0"/>
              <a:t> </a:t>
            </a:r>
            <a:r>
              <a:rPr lang="de-DE" sz="1400" dirty="0" err="1"/>
              <a:t>the</a:t>
            </a:r>
            <a:r>
              <a:rPr lang="de-DE" sz="1400" dirty="0"/>
              <a:t> potential </a:t>
            </a:r>
            <a:r>
              <a:rPr lang="de-DE" sz="1400" dirty="0" err="1"/>
              <a:t>to</a:t>
            </a:r>
            <a:r>
              <a:rPr lang="de-DE" sz="1400" dirty="0"/>
              <a:t> </a:t>
            </a:r>
            <a:r>
              <a:rPr lang="de-DE" sz="1400" dirty="0" err="1"/>
              <a:t>play</a:t>
            </a:r>
            <a:r>
              <a:rPr lang="de-DE" sz="1400" dirty="0"/>
              <a:t> an </a:t>
            </a:r>
            <a:r>
              <a:rPr lang="de-DE" sz="1400" dirty="0" err="1"/>
              <a:t>important</a:t>
            </a:r>
            <a:r>
              <a:rPr lang="de-DE" sz="1400" dirty="0"/>
              <a:t> </a:t>
            </a:r>
            <a:r>
              <a:rPr lang="de-DE" sz="1400" dirty="0" err="1"/>
              <a:t>role</a:t>
            </a:r>
            <a:r>
              <a:rPr lang="de-DE" sz="1400" dirty="0"/>
              <a:t> </a:t>
            </a:r>
            <a:r>
              <a:rPr lang="de-DE" sz="1400" dirty="0" err="1"/>
              <a:t>for</a:t>
            </a:r>
            <a:r>
              <a:rPr lang="de-DE" sz="1400" dirty="0"/>
              <a:t> '</a:t>
            </a:r>
            <a:r>
              <a:rPr lang="de-DE" sz="1400" dirty="0" err="1"/>
              <a:t>sharing</a:t>
            </a:r>
            <a:r>
              <a:rPr lang="de-DE" sz="1400" dirty="0"/>
              <a:t> excellence' </a:t>
            </a:r>
            <a:r>
              <a:rPr lang="de-DE" sz="1400" dirty="0" err="1"/>
              <a:t>amd</a:t>
            </a:r>
            <a:r>
              <a:rPr lang="de-DE" sz="1400" dirty="0"/>
              <a:t> </a:t>
            </a:r>
            <a:r>
              <a:rPr lang="de-DE" sz="1400" dirty="0" err="1"/>
              <a:t>hence</a:t>
            </a:r>
            <a:r>
              <a:rPr lang="de-DE" sz="1400" dirty="0"/>
              <a:t> </a:t>
            </a:r>
            <a:r>
              <a:rPr lang="de-DE" sz="1400" dirty="0" err="1"/>
              <a:t>contributing</a:t>
            </a:r>
            <a:r>
              <a:rPr lang="de-DE" sz="1400" dirty="0"/>
              <a:t> </a:t>
            </a:r>
            <a:r>
              <a:rPr lang="de-DE" sz="1400" dirty="0" err="1"/>
              <a:t>to</a:t>
            </a:r>
            <a:r>
              <a:rPr lang="de-DE" sz="1400" dirty="0"/>
              <a:t> a </a:t>
            </a:r>
            <a:r>
              <a:rPr lang="de-DE" sz="1400" dirty="0" err="1"/>
              <a:t>better</a:t>
            </a:r>
            <a:r>
              <a:rPr lang="de-DE" sz="1400" dirty="0"/>
              <a:t> </a:t>
            </a:r>
            <a:r>
              <a:rPr lang="de-DE" sz="1400" dirty="0" err="1"/>
              <a:t>openness</a:t>
            </a:r>
            <a:r>
              <a:rPr lang="de-DE" sz="1400" dirty="0"/>
              <a:t> </a:t>
            </a:r>
            <a:r>
              <a:rPr lang="de-DE" sz="1400" dirty="0" err="1"/>
              <a:t>of</a:t>
            </a:r>
            <a:r>
              <a:rPr lang="de-DE" sz="1400" dirty="0"/>
              <a:t> </a:t>
            </a:r>
            <a:r>
              <a:rPr lang="de-DE" sz="1400" dirty="0" err="1"/>
              <a:t>the</a:t>
            </a:r>
            <a:r>
              <a:rPr lang="de-DE" sz="1400" dirty="0"/>
              <a:t> R&amp;I </a:t>
            </a:r>
            <a:r>
              <a:rPr lang="de-DE" sz="1400" dirty="0" err="1"/>
              <a:t>ecosystems</a:t>
            </a:r>
            <a:r>
              <a:rPr lang="de-DE" sz="1400" dirty="0"/>
              <a:t> in Europe – </a:t>
            </a:r>
            <a:r>
              <a:rPr lang="de-DE" sz="1400" dirty="0" err="1"/>
              <a:t>we</a:t>
            </a:r>
            <a:r>
              <a:rPr lang="de-DE" sz="1400" dirty="0"/>
              <a:t> </a:t>
            </a:r>
            <a:r>
              <a:rPr lang="de-DE" sz="1400" dirty="0" err="1"/>
              <a:t>want</a:t>
            </a:r>
            <a:r>
              <a:rPr lang="de-DE" sz="1400" dirty="0"/>
              <a:t> </a:t>
            </a:r>
            <a:r>
              <a:rPr lang="de-DE" sz="1400" dirty="0" err="1"/>
              <a:t>to</a:t>
            </a:r>
            <a:r>
              <a:rPr lang="de-DE" sz="1400" dirty="0"/>
              <a:t> </a:t>
            </a:r>
            <a:r>
              <a:rPr lang="de-DE" sz="1400" dirty="0" err="1"/>
              <a:t>better</a:t>
            </a:r>
            <a:r>
              <a:rPr lang="de-DE" sz="1400" dirty="0"/>
              <a:t> </a:t>
            </a:r>
            <a:r>
              <a:rPr lang="de-DE" sz="1400" dirty="0" err="1"/>
              <a:t>use</a:t>
            </a:r>
            <a:r>
              <a:rPr lang="de-DE" sz="1400" dirty="0"/>
              <a:t> </a:t>
            </a:r>
            <a:r>
              <a:rPr lang="de-DE" sz="1400" dirty="0" err="1"/>
              <a:t>this</a:t>
            </a:r>
            <a:r>
              <a:rPr lang="de-DE" sz="1400" dirty="0"/>
              <a:t> potential.</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441B25-C4D1-47DB-817D-B9C4FC5392F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68604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441B25-C4D1-47DB-817D-B9C4FC5392F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363997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e-DE" sz="1400" dirty="0"/>
              <a:t>These </a:t>
            </a:r>
            <a:r>
              <a:rPr lang="de-DE" sz="1400" dirty="0" err="1"/>
              <a:t>provisions</a:t>
            </a:r>
            <a:r>
              <a:rPr lang="de-DE" sz="1400" dirty="0"/>
              <a:t> </a:t>
            </a:r>
            <a:r>
              <a:rPr lang="de-DE" sz="1400" dirty="0" err="1"/>
              <a:t>refer</a:t>
            </a:r>
            <a:r>
              <a:rPr lang="de-DE" sz="1400" dirty="0"/>
              <a:t> </a:t>
            </a:r>
            <a:r>
              <a:rPr lang="de-DE" sz="1400" dirty="0" err="1"/>
              <a:t>to</a:t>
            </a:r>
            <a:r>
              <a:rPr lang="de-DE" sz="1400" dirty="0"/>
              <a:t> </a:t>
            </a:r>
            <a:r>
              <a:rPr lang="de-DE" sz="1400" dirty="0" err="1"/>
              <a:t>the</a:t>
            </a:r>
            <a:r>
              <a:rPr lang="de-DE" sz="1400" dirty="0"/>
              <a:t> </a:t>
            </a:r>
            <a:r>
              <a:rPr lang="de-DE" sz="1400" dirty="0" err="1"/>
              <a:t>proposal</a:t>
            </a:r>
            <a:r>
              <a:rPr lang="de-DE" sz="1400" dirty="0"/>
              <a:t> </a:t>
            </a:r>
            <a:r>
              <a:rPr lang="de-DE" sz="1400" dirty="0" err="1"/>
              <a:t>for</a:t>
            </a:r>
            <a:r>
              <a:rPr lang="de-DE" sz="1400" dirty="0"/>
              <a:t> </a:t>
            </a:r>
            <a:r>
              <a:rPr lang="de-DE" sz="1400" dirty="0" err="1"/>
              <a:t>the</a:t>
            </a:r>
            <a:r>
              <a:rPr lang="de-DE" sz="1400" dirty="0"/>
              <a:t> </a:t>
            </a:r>
            <a:r>
              <a:rPr lang="de-DE" sz="1400" dirty="0" err="1"/>
              <a:t>regulation</a:t>
            </a:r>
            <a:r>
              <a:rPr lang="de-DE" sz="1400" dirty="0"/>
              <a:t> </a:t>
            </a:r>
            <a:r>
              <a:rPr lang="de-DE" sz="1400" dirty="0" err="1"/>
              <a:t>establishing</a:t>
            </a:r>
            <a:r>
              <a:rPr lang="de-DE" sz="1400" dirty="0"/>
              <a:t> </a:t>
            </a:r>
            <a:r>
              <a:rPr lang="de-DE" sz="1400" dirty="0" err="1"/>
              <a:t>Horizon</a:t>
            </a:r>
            <a:r>
              <a:rPr lang="de-DE" sz="1400" dirty="0"/>
              <a:t> Europe </a:t>
            </a:r>
            <a:r>
              <a:rPr lang="de-DE" sz="1400" dirty="0" err="1"/>
              <a:t>and</a:t>
            </a:r>
            <a:r>
              <a:rPr lang="de-DE" sz="1400" dirty="0"/>
              <a:t> </a:t>
            </a:r>
            <a:r>
              <a:rPr lang="de-DE" sz="1400" dirty="0" err="1"/>
              <a:t>its</a:t>
            </a:r>
            <a:r>
              <a:rPr lang="de-DE" sz="1400" dirty="0"/>
              <a:t> </a:t>
            </a:r>
            <a:r>
              <a:rPr lang="de-DE" sz="1400" dirty="0" err="1"/>
              <a:t>impact</a:t>
            </a:r>
            <a:r>
              <a:rPr lang="de-DE" sz="1400" dirty="0"/>
              <a:t> </a:t>
            </a:r>
            <a:r>
              <a:rPr lang="de-DE" sz="1400" dirty="0" err="1"/>
              <a:t>assessment</a:t>
            </a:r>
            <a:r>
              <a:rPr lang="de-DE" sz="1400" dirty="0"/>
              <a:t>;</a:t>
            </a:r>
          </a:p>
          <a:p>
            <a:pPr marL="171450" indent="-171450">
              <a:buFont typeface="Arial" panose="020B0604020202020204" pitchFamily="34" charset="0"/>
              <a:buChar char="•"/>
            </a:pPr>
            <a:r>
              <a:rPr lang="de-DE" sz="1400" dirty="0"/>
              <a:t>Definition 3 </a:t>
            </a:r>
            <a:r>
              <a:rPr lang="de-DE" sz="1400" dirty="0" err="1"/>
              <a:t>refers</a:t>
            </a:r>
            <a:r>
              <a:rPr lang="de-DE" sz="1400" dirty="0"/>
              <a:t> </a:t>
            </a:r>
            <a:r>
              <a:rPr lang="de-DE" sz="1400" dirty="0" err="1"/>
              <a:t>to</a:t>
            </a:r>
            <a:r>
              <a:rPr lang="de-DE" sz="1400" dirty="0"/>
              <a:t> </a:t>
            </a:r>
            <a:r>
              <a:rPr lang="de-DE" sz="1400" dirty="0" err="1"/>
              <a:t>the</a:t>
            </a:r>
            <a:r>
              <a:rPr lang="de-DE" sz="1400" dirty="0"/>
              <a:t> </a:t>
            </a:r>
            <a:r>
              <a:rPr lang="de-DE" sz="1400" dirty="0" err="1"/>
              <a:t>overall</a:t>
            </a:r>
            <a:r>
              <a:rPr lang="de-DE" sz="1400" dirty="0"/>
              <a:t> European </a:t>
            </a:r>
            <a:r>
              <a:rPr lang="de-DE" sz="1400" dirty="0" err="1"/>
              <a:t>Partnership</a:t>
            </a:r>
            <a:r>
              <a:rPr lang="de-DE" sz="1400" dirty="0"/>
              <a:t> </a:t>
            </a:r>
            <a:r>
              <a:rPr lang="de-DE" sz="1400" dirty="0" err="1"/>
              <a:t>approach</a:t>
            </a:r>
            <a:r>
              <a:rPr lang="de-DE" sz="1400" dirty="0"/>
              <a:t> but not </a:t>
            </a:r>
            <a:r>
              <a:rPr lang="de-DE" sz="1400" dirty="0" err="1"/>
              <a:t>to</a:t>
            </a:r>
            <a:r>
              <a:rPr lang="de-DE" sz="1400" dirty="0"/>
              <a:t> </a:t>
            </a:r>
            <a:r>
              <a:rPr lang="de-DE" sz="1400" dirty="0" err="1"/>
              <a:t>the</a:t>
            </a:r>
            <a:r>
              <a:rPr lang="de-DE" sz="1400" dirty="0"/>
              <a:t> different </a:t>
            </a:r>
            <a:r>
              <a:rPr lang="de-DE" sz="1400" dirty="0" err="1"/>
              <a:t>forms</a:t>
            </a:r>
            <a:r>
              <a:rPr lang="de-DE" sz="1400" dirty="0"/>
              <a:t> </a:t>
            </a:r>
            <a:r>
              <a:rPr lang="de-DE" sz="1400" dirty="0" err="1"/>
              <a:t>of</a:t>
            </a:r>
            <a:r>
              <a:rPr lang="de-DE" sz="1400" dirty="0"/>
              <a:t> European </a:t>
            </a:r>
            <a:r>
              <a:rPr lang="de-DE" sz="1400" dirty="0" err="1"/>
              <a:t>Partnerships</a:t>
            </a:r>
            <a:r>
              <a:rPr lang="de-DE" sz="1400" dirty="0"/>
              <a:t> (</a:t>
            </a:r>
            <a:r>
              <a:rPr lang="de-DE" sz="1400" dirty="0" err="1"/>
              <a:t>typology</a:t>
            </a:r>
            <a:r>
              <a:rPr lang="de-DE" sz="1400" dirty="0"/>
              <a:t>);</a:t>
            </a:r>
          </a:p>
          <a:p>
            <a:pPr marL="171450" indent="-171450">
              <a:buFont typeface="Arial" panose="020B0604020202020204" pitchFamily="34" charset="0"/>
              <a:buChar char="•"/>
            </a:pPr>
            <a:r>
              <a:rPr lang="de-DE" sz="1400" dirty="0"/>
              <a:t>A </a:t>
            </a:r>
            <a:r>
              <a:rPr lang="de-DE" sz="1400" dirty="0" err="1"/>
              <a:t>dedicated</a:t>
            </a:r>
            <a:r>
              <a:rPr lang="de-DE" sz="1400" dirty="0"/>
              <a:t> </a:t>
            </a:r>
            <a:r>
              <a:rPr lang="de-DE" sz="1400" dirty="0" err="1"/>
              <a:t>article</a:t>
            </a:r>
            <a:r>
              <a:rPr lang="de-DE" sz="1400" dirty="0"/>
              <a:t> </a:t>
            </a:r>
            <a:r>
              <a:rPr lang="de-DE" sz="1400" dirty="0" err="1"/>
              <a:t>is</a:t>
            </a:r>
            <a:r>
              <a:rPr lang="de-DE" sz="1400" dirty="0"/>
              <a:t> </a:t>
            </a:r>
            <a:r>
              <a:rPr lang="de-DE" sz="1400" dirty="0" err="1"/>
              <a:t>devoted</a:t>
            </a:r>
            <a:r>
              <a:rPr lang="de-DE" sz="1400" dirty="0"/>
              <a:t> </a:t>
            </a:r>
            <a:r>
              <a:rPr lang="de-DE" sz="1400" dirty="0" err="1"/>
              <a:t>to</a:t>
            </a:r>
            <a:r>
              <a:rPr lang="de-DE" sz="1400" dirty="0"/>
              <a:t> European </a:t>
            </a:r>
            <a:r>
              <a:rPr lang="de-DE" sz="1400" dirty="0" err="1"/>
              <a:t>Partnerships</a:t>
            </a:r>
            <a:r>
              <a:rPr lang="de-DE" sz="1400" dirty="0"/>
              <a:t> </a:t>
            </a:r>
            <a:r>
              <a:rPr lang="de-DE" sz="1400" dirty="0" err="1"/>
              <a:t>with</a:t>
            </a:r>
            <a:r>
              <a:rPr lang="de-DE" sz="1400" dirty="0"/>
              <a:t> a </a:t>
            </a:r>
            <a:r>
              <a:rPr lang="de-DE" sz="1400" dirty="0" err="1"/>
              <a:t>dedicated</a:t>
            </a:r>
            <a:r>
              <a:rPr lang="de-DE" sz="1400" dirty="0"/>
              <a:t> </a:t>
            </a:r>
            <a:r>
              <a:rPr lang="de-DE" sz="1400" dirty="0" err="1"/>
              <a:t>annex</a:t>
            </a:r>
            <a:r>
              <a:rPr lang="de-DE" sz="1400" dirty="0"/>
              <a:t> (Annex III) on </a:t>
            </a:r>
            <a:r>
              <a:rPr lang="de-DE" sz="1400" dirty="0" err="1"/>
              <a:t>the</a:t>
            </a:r>
            <a:r>
              <a:rPr lang="de-DE" sz="1400" dirty="0"/>
              <a:t> </a:t>
            </a:r>
            <a:r>
              <a:rPr lang="de-DE" sz="1400" dirty="0" err="1"/>
              <a:t>life-cycle</a:t>
            </a:r>
            <a:r>
              <a:rPr lang="de-DE" sz="1400" dirty="0"/>
              <a:t> </a:t>
            </a:r>
            <a:r>
              <a:rPr lang="de-DE" sz="1400" dirty="0" err="1"/>
              <a:t>based</a:t>
            </a:r>
            <a:r>
              <a:rPr lang="de-DE" sz="1400" dirty="0"/>
              <a:t> </a:t>
            </a:r>
            <a:r>
              <a:rPr lang="de-DE" sz="1400" dirty="0" err="1"/>
              <a:t>criteria</a:t>
            </a:r>
            <a:r>
              <a:rPr lang="de-DE" sz="1400" dirty="0"/>
              <a:t> – </a:t>
            </a:r>
            <a:r>
              <a:rPr lang="de-DE" sz="1400" dirty="0" err="1"/>
              <a:t>overall</a:t>
            </a:r>
            <a:r>
              <a:rPr lang="de-DE" sz="1400" dirty="0"/>
              <a:t> </a:t>
            </a:r>
            <a:r>
              <a:rPr lang="de-DE" sz="1400" dirty="0" err="1"/>
              <a:t>basis</a:t>
            </a:r>
            <a:r>
              <a:rPr lang="de-DE" sz="1400" dirty="0"/>
              <a:t> </a:t>
            </a:r>
            <a:r>
              <a:rPr lang="de-DE" sz="1400" dirty="0" err="1"/>
              <a:t>is</a:t>
            </a:r>
            <a:r>
              <a:rPr lang="de-DE" sz="1400" dirty="0"/>
              <a:t> a </a:t>
            </a:r>
            <a:r>
              <a:rPr lang="de-DE" sz="1400" dirty="0" err="1"/>
              <a:t>dedicated</a:t>
            </a:r>
            <a:r>
              <a:rPr lang="de-DE" sz="1400" dirty="0"/>
              <a:t> </a:t>
            </a:r>
            <a:r>
              <a:rPr lang="de-DE" sz="1400" dirty="0" err="1"/>
              <a:t>chapter</a:t>
            </a:r>
            <a:r>
              <a:rPr lang="de-DE" sz="1400" dirty="0"/>
              <a:t> in </a:t>
            </a:r>
            <a:r>
              <a:rPr lang="de-DE" sz="1400" dirty="0" err="1"/>
              <a:t>the</a:t>
            </a:r>
            <a:r>
              <a:rPr lang="de-DE" sz="1400" dirty="0"/>
              <a:t> </a:t>
            </a:r>
            <a:r>
              <a:rPr lang="de-DE" sz="1400" i="1" dirty="0"/>
              <a:t>ex ante</a:t>
            </a:r>
            <a:r>
              <a:rPr lang="de-DE" sz="1400" dirty="0"/>
              <a:t> </a:t>
            </a:r>
            <a:r>
              <a:rPr lang="de-DE" sz="1400" dirty="0" err="1"/>
              <a:t>impact</a:t>
            </a:r>
            <a:r>
              <a:rPr lang="de-DE" sz="1400" dirty="0"/>
              <a:t> </a:t>
            </a:r>
            <a:r>
              <a:rPr lang="de-DE" sz="1400" dirty="0" err="1"/>
              <a:t>assessment</a:t>
            </a:r>
            <a:r>
              <a:rPr lang="de-DE" sz="1400" dirty="0"/>
              <a:t>;</a:t>
            </a:r>
          </a:p>
          <a:p>
            <a:pPr marL="171450" indent="-171450">
              <a:buFont typeface="Arial" panose="020B0604020202020204" pitchFamily="34" charset="0"/>
              <a:buChar char="•"/>
            </a:pPr>
            <a:r>
              <a:rPr lang="de-DE" sz="1400" dirty="0"/>
              <a:t>The Annex II </a:t>
            </a:r>
            <a:r>
              <a:rPr lang="de-DE" sz="1400" dirty="0" err="1"/>
              <a:t>describes</a:t>
            </a:r>
            <a:r>
              <a:rPr lang="de-DE" sz="1400" dirty="0"/>
              <a:t> </a:t>
            </a:r>
            <a:r>
              <a:rPr lang="de-DE" sz="1400" dirty="0" err="1"/>
              <a:t>the</a:t>
            </a:r>
            <a:r>
              <a:rPr lang="de-DE" sz="1400" dirty="0"/>
              <a:t> </a:t>
            </a:r>
            <a:r>
              <a:rPr lang="de-DE" sz="1400" dirty="0" err="1"/>
              <a:t>types</a:t>
            </a:r>
            <a:r>
              <a:rPr lang="de-DE" sz="1400" dirty="0"/>
              <a:t> </a:t>
            </a:r>
            <a:r>
              <a:rPr lang="de-DE" sz="1400" dirty="0" err="1"/>
              <a:t>of</a:t>
            </a:r>
            <a:r>
              <a:rPr lang="de-DE" sz="1400" dirty="0"/>
              <a:t> </a:t>
            </a:r>
            <a:r>
              <a:rPr lang="de-DE" sz="1400" dirty="0" err="1"/>
              <a:t>actions</a:t>
            </a:r>
            <a:r>
              <a:rPr lang="de-DE" sz="1400" dirty="0"/>
              <a:t> </a:t>
            </a:r>
            <a:r>
              <a:rPr lang="de-DE" sz="1400" dirty="0" err="1"/>
              <a:t>supported</a:t>
            </a:r>
            <a:r>
              <a:rPr lang="de-DE" sz="1400" dirty="0"/>
              <a:t> </a:t>
            </a:r>
            <a:r>
              <a:rPr lang="de-DE" sz="1400" dirty="0" err="1"/>
              <a:t>by</a:t>
            </a:r>
            <a:r>
              <a:rPr lang="de-DE" sz="1400" dirty="0"/>
              <a:t> </a:t>
            </a:r>
            <a:r>
              <a:rPr lang="de-DE" sz="1400" dirty="0" err="1"/>
              <a:t>Horizon</a:t>
            </a:r>
            <a:r>
              <a:rPr lang="de-DE" sz="1400" dirty="0"/>
              <a:t> Europe – </a:t>
            </a:r>
            <a:r>
              <a:rPr lang="de-DE" sz="1400" dirty="0" err="1"/>
              <a:t>it</a:t>
            </a:r>
            <a:r>
              <a:rPr lang="de-DE" sz="1400" dirty="0"/>
              <a:t> </a:t>
            </a:r>
            <a:r>
              <a:rPr lang="de-DE" sz="1400" dirty="0" err="1"/>
              <a:t>should</a:t>
            </a:r>
            <a:r>
              <a:rPr lang="de-DE" sz="1400" dirty="0"/>
              <a:t> </a:t>
            </a:r>
            <a:r>
              <a:rPr lang="de-DE" sz="1400" dirty="0" err="1"/>
              <a:t>be</a:t>
            </a:r>
            <a:r>
              <a:rPr lang="de-DE" sz="1400" dirty="0"/>
              <a:t> </a:t>
            </a:r>
            <a:r>
              <a:rPr lang="de-DE" sz="1400" dirty="0" err="1"/>
              <a:t>noted</a:t>
            </a:r>
            <a:r>
              <a:rPr lang="de-DE" sz="1400" dirty="0"/>
              <a:t> </a:t>
            </a:r>
            <a:r>
              <a:rPr lang="de-DE" sz="1400" dirty="0" err="1"/>
              <a:t>that</a:t>
            </a:r>
            <a:r>
              <a:rPr lang="de-DE" sz="1400" dirty="0"/>
              <a:t> '</a:t>
            </a:r>
            <a:r>
              <a:rPr lang="de-DE" sz="1400" dirty="0" err="1"/>
              <a:t>programme</a:t>
            </a:r>
            <a:r>
              <a:rPr lang="de-DE" sz="1400" dirty="0"/>
              <a:t> </a:t>
            </a:r>
            <a:r>
              <a:rPr lang="de-DE" sz="1400" dirty="0" err="1"/>
              <a:t>co</a:t>
            </a:r>
            <a:r>
              <a:rPr lang="de-DE" sz="1400" dirty="0"/>
              <a:t>-fund </a:t>
            </a:r>
            <a:r>
              <a:rPr lang="de-DE" sz="1400" dirty="0" err="1"/>
              <a:t>actions</a:t>
            </a:r>
            <a:r>
              <a:rPr lang="de-DE" sz="1400" dirty="0"/>
              <a:t>' will not </a:t>
            </a:r>
            <a:r>
              <a:rPr lang="de-DE" sz="1400" dirty="0" err="1"/>
              <a:t>exclusively</a:t>
            </a:r>
            <a:r>
              <a:rPr lang="de-DE" sz="1400" dirty="0"/>
              <a:t> </a:t>
            </a:r>
            <a:r>
              <a:rPr lang="de-DE" sz="1400" dirty="0" err="1"/>
              <a:t>used</a:t>
            </a:r>
            <a:r>
              <a:rPr lang="de-DE" sz="1400" dirty="0"/>
              <a:t> </a:t>
            </a:r>
            <a:r>
              <a:rPr lang="de-DE" sz="1400" dirty="0" err="1"/>
              <a:t>by</a:t>
            </a:r>
            <a:r>
              <a:rPr lang="de-DE" sz="1400" dirty="0"/>
              <a:t> European </a:t>
            </a:r>
            <a:r>
              <a:rPr lang="de-DE" sz="1400" dirty="0" err="1"/>
              <a:t>Partnerships</a:t>
            </a:r>
            <a:r>
              <a:rPr lang="de-DE" sz="1400" dirty="0"/>
              <a:t> but also </a:t>
            </a:r>
            <a:r>
              <a:rPr lang="de-DE" sz="1400" dirty="0" err="1"/>
              <a:t>by</a:t>
            </a:r>
            <a:r>
              <a:rPr lang="de-DE" sz="1400" dirty="0"/>
              <a:t> </a:t>
            </a:r>
            <a:r>
              <a:rPr lang="de-DE" sz="1400" dirty="0" err="1"/>
              <a:t>other</a:t>
            </a:r>
            <a:r>
              <a:rPr lang="de-DE" sz="1400" dirty="0"/>
              <a:t> </a:t>
            </a:r>
            <a:r>
              <a:rPr lang="de-DE" sz="1400" dirty="0" err="1"/>
              <a:t>parts</a:t>
            </a:r>
            <a:r>
              <a:rPr lang="de-DE" sz="1400" dirty="0"/>
              <a:t> </a:t>
            </a:r>
            <a:r>
              <a:rPr lang="de-DE" sz="1400" dirty="0" err="1"/>
              <a:t>of</a:t>
            </a:r>
            <a:r>
              <a:rPr lang="de-DE" sz="1400" dirty="0"/>
              <a:t> </a:t>
            </a:r>
            <a:r>
              <a:rPr lang="de-DE" sz="1400" dirty="0" err="1"/>
              <a:t>the</a:t>
            </a:r>
            <a:r>
              <a:rPr lang="de-DE" sz="1400" dirty="0"/>
              <a:t> </a:t>
            </a:r>
            <a:r>
              <a:rPr lang="de-DE" sz="1400" dirty="0" err="1"/>
              <a:t>programme</a:t>
            </a:r>
            <a:r>
              <a:rPr lang="de-DE" sz="1400" dirty="0"/>
              <a:t>, incl. MCSA </a:t>
            </a:r>
            <a:r>
              <a:rPr lang="de-DE" sz="1400" dirty="0" err="1"/>
              <a:t>and</a:t>
            </a:r>
            <a:r>
              <a:rPr lang="de-DE" sz="1400" dirty="0"/>
              <a:t> </a:t>
            </a:r>
            <a:r>
              <a:rPr lang="de-DE" sz="1400" dirty="0" err="1"/>
              <a:t>actions</a:t>
            </a:r>
            <a:r>
              <a:rPr lang="de-DE" sz="1400" dirty="0"/>
              <a:t> </a:t>
            </a:r>
            <a:r>
              <a:rPr lang="de-DE" sz="1400" dirty="0" err="1"/>
              <a:t>under</a:t>
            </a:r>
            <a:r>
              <a:rPr lang="de-DE" sz="1400" dirty="0"/>
              <a:t> </a:t>
            </a:r>
            <a:r>
              <a:rPr lang="de-DE" sz="1400" dirty="0" err="1"/>
              <a:t>the</a:t>
            </a:r>
            <a:r>
              <a:rPr lang="de-DE" sz="1400" dirty="0"/>
              <a:t> open </a:t>
            </a:r>
            <a:r>
              <a:rPr lang="de-DE" sz="1400" dirty="0" err="1"/>
              <a:t>innovation</a:t>
            </a:r>
            <a:r>
              <a:rPr lang="de-DE" sz="1400" dirty="0"/>
              <a:t> </a:t>
            </a:r>
            <a:r>
              <a:rPr lang="de-DE" sz="1400" dirty="0" err="1"/>
              <a:t>pillar</a:t>
            </a:r>
            <a:r>
              <a:rPr lang="de-DE" sz="1400" dirty="0"/>
              <a:t>;</a:t>
            </a:r>
            <a:endParaRPr lang="en-GB" sz="14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441B25-C4D1-47DB-817D-B9C4FC5392F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10194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Also Climate Services and impact projects: heath stress and health </a:t>
            </a:r>
          </a:p>
          <a:p>
            <a:endParaRPr lang="fr-BE" dirty="0"/>
          </a:p>
          <a:p>
            <a:endParaRPr lang="fr-BE"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FBC6C1-5A18-478C-A62A-817C83F33EC7}"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046499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dirty="0"/>
          </a:p>
        </p:txBody>
      </p:sp>
      <p:sp>
        <p:nvSpPr>
          <p:cNvPr id="512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17037" indent="-273460">
              <a:spcBef>
                <a:spcPct val="30000"/>
              </a:spcBef>
              <a:defRPr sz="1200">
                <a:solidFill>
                  <a:schemeClr val="tx1"/>
                </a:solidFill>
                <a:latin typeface="Arial" charset="0"/>
              </a:defRPr>
            </a:lvl2pPr>
            <a:lvl3pPr marL="1101788" indent="-219404">
              <a:spcBef>
                <a:spcPct val="30000"/>
              </a:spcBef>
              <a:defRPr sz="1200">
                <a:solidFill>
                  <a:schemeClr val="tx1"/>
                </a:solidFill>
                <a:latin typeface="Arial" charset="0"/>
              </a:defRPr>
            </a:lvl3pPr>
            <a:lvl4pPr marL="1543775" indent="-219404">
              <a:spcBef>
                <a:spcPct val="30000"/>
              </a:spcBef>
              <a:defRPr sz="1200">
                <a:solidFill>
                  <a:schemeClr val="tx1"/>
                </a:solidFill>
                <a:latin typeface="Arial" charset="0"/>
              </a:defRPr>
            </a:lvl4pPr>
            <a:lvl5pPr marL="1985762" indent="-219404">
              <a:spcBef>
                <a:spcPct val="30000"/>
              </a:spcBef>
              <a:defRPr sz="1200">
                <a:solidFill>
                  <a:schemeClr val="tx1"/>
                </a:solidFill>
                <a:latin typeface="Arial" charset="0"/>
              </a:defRPr>
            </a:lvl5pPr>
            <a:lvl6pPr marL="2443648" indent="-219404" eaLnBrk="0" fontAlgn="base" hangingPunct="0">
              <a:spcBef>
                <a:spcPct val="30000"/>
              </a:spcBef>
              <a:spcAft>
                <a:spcPct val="0"/>
              </a:spcAft>
              <a:defRPr sz="1200">
                <a:solidFill>
                  <a:schemeClr val="tx1"/>
                </a:solidFill>
                <a:latin typeface="Arial" charset="0"/>
              </a:defRPr>
            </a:lvl6pPr>
            <a:lvl7pPr marL="2901534" indent="-219404" eaLnBrk="0" fontAlgn="base" hangingPunct="0">
              <a:spcBef>
                <a:spcPct val="30000"/>
              </a:spcBef>
              <a:spcAft>
                <a:spcPct val="0"/>
              </a:spcAft>
              <a:defRPr sz="1200">
                <a:solidFill>
                  <a:schemeClr val="tx1"/>
                </a:solidFill>
                <a:latin typeface="Arial" charset="0"/>
              </a:defRPr>
            </a:lvl7pPr>
            <a:lvl8pPr marL="3359420" indent="-219404" eaLnBrk="0" fontAlgn="base" hangingPunct="0">
              <a:spcBef>
                <a:spcPct val="30000"/>
              </a:spcBef>
              <a:spcAft>
                <a:spcPct val="0"/>
              </a:spcAft>
              <a:defRPr sz="1200">
                <a:solidFill>
                  <a:schemeClr val="tx1"/>
                </a:solidFill>
                <a:latin typeface="Arial" charset="0"/>
              </a:defRPr>
            </a:lvl8pPr>
            <a:lvl9pPr marL="3817305" indent="-219404" eaLnBrk="0" fontAlgn="base" hangingPunct="0">
              <a:spcBef>
                <a:spcPct val="30000"/>
              </a:spcBef>
              <a:spcAft>
                <a:spcPct val="0"/>
              </a:spcAft>
              <a:defRPr sz="1200">
                <a:solidFill>
                  <a:schemeClr val="tx1"/>
                </a:solidFill>
                <a:latin typeface="Arial" charset="0"/>
              </a:defRPr>
            </a:lvl9pPr>
          </a:lstStyle>
          <a:p>
            <a:pPr>
              <a:spcBef>
                <a:spcPct val="0"/>
              </a:spcBef>
            </a:pPr>
            <a:fld id="{744CF92C-C426-4C59-8782-775B621E65DD}" type="slidenum">
              <a:rPr lang="en-GB" altLang="en-US" sz="1300">
                <a:solidFill>
                  <a:srgbClr val="000000"/>
                </a:solidFill>
              </a:rPr>
              <a:pPr>
                <a:spcBef>
                  <a:spcPct val="0"/>
                </a:spcBef>
              </a:pPr>
              <a:t>61</a:t>
            </a:fld>
            <a:endParaRPr lang="en-GB" altLang="en-US" sz="1300">
              <a:solidFill>
                <a:srgbClr val="000000"/>
              </a:solidFill>
            </a:endParaRPr>
          </a:p>
        </p:txBody>
      </p:sp>
    </p:spTree>
    <p:extLst>
      <p:ext uri="{BB962C8B-B14F-4D97-AF65-F5344CB8AC3E}">
        <p14:creationId xmlns:p14="http://schemas.microsoft.com/office/powerpoint/2010/main" val="2082783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charset="0"/>
                <a:ea typeface="+mn-ea"/>
                <a:cs typeface="+mn-cs"/>
              </a:rPr>
              <a:t>The project is relevant to the</a:t>
            </a:r>
            <a:r>
              <a:rPr lang="en-US" sz="1200" b="1" kern="1200" baseline="0" dirty="0">
                <a:solidFill>
                  <a:schemeClr val="tx1"/>
                </a:solidFill>
                <a:effectLst/>
                <a:latin typeface="Arial" charset="0"/>
                <a:ea typeface="+mn-ea"/>
                <a:cs typeface="+mn-cs"/>
              </a:rPr>
              <a:t> following priorities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kern="1200">
                <a:solidFill>
                  <a:schemeClr val="tx1"/>
                </a:solidFill>
                <a:effectLst/>
                <a:latin typeface="Arial" charset="0"/>
                <a:ea typeface="+mn-ea"/>
                <a:cs typeface="+mn-cs"/>
              </a:rPr>
              <a:t>1</a:t>
            </a:r>
            <a:r>
              <a:rPr lang="en-GB" sz="1200" b="1" kern="1200" dirty="0">
                <a:solidFill>
                  <a:schemeClr val="tx1"/>
                </a:solidFill>
                <a:effectLst/>
                <a:latin typeface="Arial" charset="0"/>
                <a:ea typeface="+mn-ea"/>
                <a:cs typeface="+mn-cs"/>
              </a:rPr>
              <a:t>: Reduction of plastics </a:t>
            </a: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BE" sz="1200" b="1" kern="1200" baseline="0" dirty="0">
                <a:solidFill>
                  <a:schemeClr val="tx1"/>
                </a:solidFill>
                <a:effectLst/>
                <a:latin typeface="Arial" charset="0"/>
                <a:ea typeface="+mn-ea"/>
                <a:cs typeface="+mn-cs"/>
              </a:rPr>
              <a:t>7</a:t>
            </a:r>
            <a:r>
              <a:rPr lang="en-GB" sz="1200" b="1" kern="1200" dirty="0">
                <a:solidFill>
                  <a:schemeClr val="tx1"/>
                </a:solidFill>
                <a:effectLst/>
                <a:latin typeface="Arial" charset="0"/>
                <a:ea typeface="+mn-ea"/>
                <a:cs typeface="+mn-cs"/>
              </a:rPr>
              <a:t>: Evaluating the circularity effect of shared economies in cities </a:t>
            </a:r>
            <a:endParaRPr lang="en-US" sz="1200" kern="1200" dirty="0">
              <a:solidFill>
                <a:schemeClr val="tx1"/>
              </a:solidFill>
              <a:effectLst/>
              <a:latin typeface="Arial" charset="0"/>
              <a:ea typeface="+mn-ea"/>
              <a:cs typeface="+mn-cs"/>
            </a:endParaRPr>
          </a:p>
          <a:p>
            <a:endParaRPr lang="en-US" dirty="0"/>
          </a:p>
          <a:p>
            <a:r>
              <a:rPr lang="en-US" dirty="0"/>
              <a:t>The main objective of this project is to move forward into circular economy motto, demonstrating the value of integrating and validating a set of 20 eco-innovative solutions that cover all the waste value chain.</a:t>
            </a:r>
          </a:p>
          <a:p>
            <a:endParaRPr lang="en-US" dirty="0"/>
          </a:p>
          <a:p>
            <a:r>
              <a:rPr lang="en-US" dirty="0"/>
              <a:t>The eco-innovative solutions include technological and non-technological tools such as IT tools to support the daily operation and long-term planning, Apps for citizens empowerment and engagement, Educational materials, Mechanisms to boost behavioral changes based on economic instruments and social actions, and Decentralized solutions for valorization and reuse of high value resources.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These solutions will be will be demonstrated in 4 complementary urban areas in Europe</a:t>
            </a:r>
            <a:r>
              <a:rPr lang="en-US" baseline="0" dirty="0"/>
              <a:t> in Spain, Greece, Italy and Portugal.</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 </a:t>
            </a:r>
          </a:p>
          <a:p>
            <a:endParaRPr lang="en-US" dirty="0"/>
          </a:p>
          <a:p>
            <a:endParaRPr lang="en-US" dirty="0"/>
          </a:p>
          <a:p>
            <a:endParaRPr lang="es-ES_tradnl"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65D738-25DF-48F9-9A59-8E5640E1A991}"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60763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The FORCE project aims to </a:t>
            </a:r>
            <a:r>
              <a:rPr lang="en-US" sz="1200" kern="1200" dirty="0" err="1">
                <a:solidFill>
                  <a:schemeClr val="tx1"/>
                </a:solidFill>
                <a:effectLst/>
                <a:latin typeface="Arial" charset="0"/>
                <a:ea typeface="+mn-ea"/>
                <a:cs typeface="+mn-cs"/>
              </a:rPr>
              <a:t>minimise</a:t>
            </a:r>
            <a:r>
              <a:rPr lang="en-US" sz="1200" kern="1200" dirty="0">
                <a:solidFill>
                  <a:schemeClr val="tx1"/>
                </a:solidFill>
                <a:effectLst/>
                <a:latin typeface="Arial" charset="0"/>
                <a:ea typeface="+mn-ea"/>
                <a:cs typeface="+mn-cs"/>
              </a:rPr>
              <a:t> the leakage of materials from the linear economy and work towards a circular economy. </a:t>
            </a:r>
            <a:endParaRPr lang="en-US" dirty="0"/>
          </a:p>
          <a:p>
            <a:r>
              <a:rPr lang="en-US" sz="1200" kern="1200" dirty="0">
                <a:solidFill>
                  <a:schemeClr val="tx1"/>
                </a:solidFill>
                <a:effectLst/>
                <a:latin typeface="Arial" charset="0"/>
                <a:ea typeface="+mn-ea"/>
                <a:cs typeface="+mn-cs"/>
              </a:rPr>
              <a:t>The four cities involved in the project, Copenhagen, Hamburg, Lisbon and Genoa, will engage enterprises, citizens and academia in 16 participatory value chain based partnerships to create and develop eco-innovative solutions. </a:t>
            </a:r>
            <a:endParaRPr lang="en-US" dirty="0"/>
          </a:p>
          <a:p>
            <a:r>
              <a:rPr lang="en-US" sz="1200" kern="1200" dirty="0">
                <a:solidFill>
                  <a:schemeClr val="tx1"/>
                </a:solidFill>
                <a:effectLst/>
                <a:latin typeface="Arial" charset="0"/>
                <a:ea typeface="+mn-ea"/>
                <a:cs typeface="+mn-cs"/>
              </a:rPr>
              <a:t>Each city will establish a </a:t>
            </a:r>
            <a:r>
              <a:rPr lang="en-US" sz="1200" i="1" kern="1200" dirty="0">
                <a:solidFill>
                  <a:schemeClr val="tx1"/>
                </a:solidFill>
                <a:effectLst/>
                <a:latin typeface="Arial" charset="0"/>
                <a:ea typeface="+mn-ea"/>
                <a:cs typeface="+mn-cs"/>
              </a:rPr>
              <a:t>lead partnership</a:t>
            </a:r>
            <a:r>
              <a:rPr lang="en-US" sz="1200" kern="1200" dirty="0">
                <a:solidFill>
                  <a:schemeClr val="tx1"/>
                </a:solidFill>
                <a:effectLst/>
                <a:latin typeface="Arial" charset="0"/>
                <a:ea typeface="+mn-ea"/>
                <a:cs typeface="+mn-cs"/>
              </a:rPr>
              <a:t> for one of the four materials: plastic waste, strategic metals from electronic and electric equipment, surplus food and </a:t>
            </a:r>
            <a:r>
              <a:rPr lang="en-US" sz="1200" kern="1200" dirty="0" err="1">
                <a:solidFill>
                  <a:schemeClr val="tx1"/>
                </a:solidFill>
                <a:effectLst/>
                <a:latin typeface="Arial" charset="0"/>
                <a:ea typeface="+mn-ea"/>
                <a:cs typeface="+mn-cs"/>
              </a:rPr>
              <a:t>biowaste</a:t>
            </a:r>
            <a:r>
              <a:rPr lang="en-US" sz="1200" kern="1200" dirty="0">
                <a:solidFill>
                  <a:schemeClr val="tx1"/>
                </a:solidFill>
                <a:effectLst/>
                <a:latin typeface="Arial" charset="0"/>
                <a:ea typeface="+mn-ea"/>
                <a:cs typeface="+mn-cs"/>
              </a:rPr>
              <a:t>, and wood waste. Each city will also establish three </a:t>
            </a:r>
            <a:r>
              <a:rPr lang="en-US" sz="1200" i="1" kern="1200" dirty="0">
                <a:solidFill>
                  <a:schemeClr val="tx1"/>
                </a:solidFill>
                <a:effectLst/>
                <a:latin typeface="Arial" charset="0"/>
                <a:ea typeface="+mn-ea"/>
                <a:cs typeface="+mn-cs"/>
              </a:rPr>
              <a:t>local partnerships</a:t>
            </a:r>
            <a:r>
              <a:rPr lang="en-US" sz="1200" kern="1200" dirty="0">
                <a:solidFill>
                  <a:schemeClr val="tx1"/>
                </a:solidFill>
                <a:effectLst/>
                <a:latin typeface="Arial" charset="0"/>
                <a:ea typeface="+mn-ea"/>
                <a:cs typeface="+mn-cs"/>
              </a:rPr>
              <a:t> for the other materials.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The project is relevant to the</a:t>
            </a:r>
            <a:r>
              <a:rPr lang="en-US" sz="1200" kern="1200" baseline="0" dirty="0">
                <a:solidFill>
                  <a:schemeClr val="tx1"/>
                </a:solidFill>
                <a:effectLst/>
                <a:latin typeface="Arial" charset="0"/>
                <a:ea typeface="+mn-ea"/>
                <a:cs typeface="+mn-cs"/>
              </a:rPr>
              <a:t> following priorities:</a:t>
            </a:r>
            <a:endParaRPr lang="en-US" dirty="0"/>
          </a:p>
          <a:p>
            <a:endParaRPr lang="es-ES_tradnl"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65D738-25DF-48F9-9A59-8E5640E1A991}"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42531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charset="0"/>
                <a:ea typeface="+mn-ea"/>
                <a:cs typeface="+mn-cs"/>
              </a:rPr>
              <a:t>The project is relevant to the</a:t>
            </a:r>
            <a:r>
              <a:rPr lang="en-US" sz="1200" b="1" kern="1200" baseline="0" dirty="0">
                <a:solidFill>
                  <a:schemeClr val="tx1"/>
                </a:solidFill>
                <a:effectLst/>
                <a:latin typeface="Arial" charset="0"/>
                <a:ea typeface="+mn-ea"/>
                <a:cs typeface="+mn-cs"/>
              </a:rPr>
              <a:t> following priority </a:t>
            </a:r>
          </a:p>
          <a:p>
            <a:r>
              <a:rPr lang="fr-BE" b="1" dirty="0"/>
              <a:t>6</a:t>
            </a:r>
            <a:r>
              <a:rPr lang="en-US" b="1" dirty="0"/>
              <a:t> </a:t>
            </a:r>
            <a:r>
              <a:rPr lang="en-US" dirty="0"/>
              <a:t>Integrate agricultural  supply function in the Water  - Waste – City Nexus in a virtual controlled but real cycle </a:t>
            </a:r>
            <a:endParaRPr lang="fr-BE" dirty="0"/>
          </a:p>
          <a:p>
            <a:r>
              <a:rPr lang="fr-BE" baseline="0" dirty="0"/>
              <a:t> </a:t>
            </a:r>
            <a:endParaRPr lang="en-US" dirty="0"/>
          </a:p>
          <a:p>
            <a:r>
              <a:rPr lang="en-US" dirty="0"/>
              <a:t>digital-</a:t>
            </a:r>
            <a:r>
              <a:rPr lang="en-US" dirty="0" err="1"/>
              <a:t>water.city’s</a:t>
            </a:r>
            <a:r>
              <a:rPr lang="en-US" dirty="0"/>
              <a:t> (DWC) main goal is to boost the integrated management of waters systems in five major European urban and </a:t>
            </a:r>
            <a:r>
              <a:rPr lang="en-US" dirty="0" err="1"/>
              <a:t>peri</a:t>
            </a:r>
            <a:r>
              <a:rPr lang="en-US" dirty="0"/>
              <a:t>-urban areas, Berlin, Milan, Copenhagen, Paris and Sofia, by leveraging the potential of data and smart digital technologies. DWC will create linkages between the digital and the physical worlds by developing and demonstrating 18 advanced digital solutions to address current and future water-related challenges; namely the protection of human health, the increase of performance and return on investment of water infrastructures and the involvement of citizens in urban water management. Areas of application of DWC digital solutions range from groundwater management, sewer maintenance and operation, wastewater treatment and reuse to urban bathing water management. DWC combines cutting-edge digital technologies such as augmented reality, open source software, cloud computing, real-time sensors, artificial intelligence, predictive analytics and decision support systems. DWC integrates the development of digital solutions in a dedicated guiding protocol to cover the existing gaps regarding ICT governance, interoperability, ontology and cybersecurity. Ultimately, DWC will provide an interoperable free flow of information among stakeholders and across the water value chain. DWC will generate the necessary conditions for co-creation and open innovation by the establishment of Community of Practices aiming at integrating stakeholder knowledge, ensuring the transferability of the digital solutions in other European or international contexts, supporting knowledge transfer beyond DWC and creating durable binding between European cities. The large scale assessment and communication of the benefits provided by the digital solutions in five major cities will serve as lighthouse, raising the awareness of European cities for a necessary digital transformation, and opening new market opportunities for DWC partners and European providers of digital solution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FBC6C1-5A18-478C-A62A-817C83F33EC7}"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4931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charset="0"/>
                <a:ea typeface="+mn-ea"/>
                <a:cs typeface="+mn-cs"/>
              </a:rPr>
              <a:t>The CLIC project applies the circular economy principles to cultural heritage adaptive reuse for achieving environmentally, socially, culturally and economically sustainable urban/territorial development. Adaptive reuse of cultural heritage is seen as a mean to circularize the flows of raw-materials, energy, cultural capital as well as social capital. The circular paradigm is assumed in the project not only for the economic growth but also for promoting human development.</a:t>
            </a:r>
          </a:p>
          <a:p>
            <a:r>
              <a:rPr lang="en-US" sz="1200" b="0" i="0" kern="1200" dirty="0">
                <a:solidFill>
                  <a:schemeClr val="tx1"/>
                </a:solidFill>
                <a:effectLst/>
                <a:latin typeface="Arial" charset="0"/>
                <a:ea typeface="+mn-ea"/>
                <a:cs typeface="+mn-cs"/>
              </a:rPr>
              <a:t>Pilots: </a:t>
            </a:r>
            <a:r>
              <a:rPr lang="nn-NO" dirty="0"/>
              <a:t>Rijeka, Salerno, </a:t>
            </a:r>
            <a:r>
              <a:rPr lang="nn-NO" dirty="0" err="1"/>
              <a:t>Vastra</a:t>
            </a:r>
            <a:r>
              <a:rPr lang="nn-NO" dirty="0"/>
              <a:t> </a:t>
            </a:r>
            <a:r>
              <a:rPr lang="nn-NO" dirty="0" err="1"/>
              <a:t>Gotaland</a:t>
            </a:r>
            <a:r>
              <a:rPr lang="nn-NO" dirty="0"/>
              <a:t>, Amsterdam</a:t>
            </a:r>
          </a:p>
          <a:p>
            <a:endParaRPr lang="nn-NO" dirty="0"/>
          </a:p>
          <a:p>
            <a:r>
              <a:rPr lang="en-US" sz="1200" b="0" i="0" kern="1200" dirty="0">
                <a:solidFill>
                  <a:schemeClr val="tx1"/>
                </a:solidFill>
                <a:effectLst/>
                <a:latin typeface="Arial" charset="0"/>
                <a:ea typeface="+mn-ea"/>
                <a:cs typeface="+mn-cs"/>
              </a:rPr>
              <a:t>21</a:t>
            </a:r>
            <a:r>
              <a:rPr lang="en-US" sz="1200" b="0" i="0" kern="1200" baseline="0" dirty="0">
                <a:solidFill>
                  <a:schemeClr val="tx1"/>
                </a:solidFill>
                <a:effectLst/>
                <a:latin typeface="Arial" charset="0"/>
                <a:ea typeface="+mn-ea"/>
                <a:cs typeface="+mn-cs"/>
              </a:rPr>
              <a:t> November, CLIC activities: </a:t>
            </a:r>
          </a:p>
          <a:p>
            <a:pPr marL="228600" indent="-228600">
              <a:buAutoNum type="arabicParenR"/>
            </a:pPr>
            <a:r>
              <a:rPr lang="en-US" sz="1200" b="0" i="0" kern="1200" baseline="0" dirty="0">
                <a:solidFill>
                  <a:schemeClr val="tx1"/>
                </a:solidFill>
                <a:effectLst/>
                <a:latin typeface="Arial" charset="0"/>
                <a:ea typeface="+mn-ea"/>
                <a:cs typeface="+mn-cs"/>
              </a:rPr>
              <a:t>workshop of CLIC Task Force: </a:t>
            </a:r>
            <a:r>
              <a:rPr lang="en-US" sz="1200" kern="1200" dirty="0">
                <a:solidFill>
                  <a:schemeClr val="tx1"/>
                </a:solidFill>
                <a:effectLst/>
                <a:latin typeface="Arial" charset="0"/>
                <a:ea typeface="+mn-ea"/>
                <a:cs typeface="+mn-cs"/>
              </a:rPr>
              <a:t>an open discussion on how to link </a:t>
            </a:r>
            <a:r>
              <a:rPr lang="en-IE" sz="1200" kern="1200" dirty="0">
                <a:solidFill>
                  <a:schemeClr val="tx1"/>
                </a:solidFill>
                <a:effectLst/>
                <a:latin typeface="Arial" charset="0"/>
                <a:ea typeface="+mn-ea"/>
                <a:cs typeface="+mn-cs"/>
              </a:rPr>
              <a:t>Cultural Heritage and Circular Economy models. Invited participants include EC, EU funded projects on CH, European Investment Bank representatives, experts on financing and business models. </a:t>
            </a:r>
          </a:p>
          <a:p>
            <a:pPr marL="228600" indent="-228600">
              <a:buAutoNum type="arabicParenR"/>
            </a:pPr>
            <a:r>
              <a:rPr lang="en-IE" sz="1200" b="1" u="sng" kern="1200" dirty="0">
                <a:solidFill>
                  <a:schemeClr val="tx1"/>
                </a:solidFill>
                <a:effectLst/>
                <a:latin typeface="Arial" charset="0"/>
                <a:ea typeface="+mn-ea"/>
                <a:cs typeface="+mn-cs"/>
                <a:hlinkClick r:id="rId3"/>
              </a:rPr>
              <a:t>Transdisciplinary Laboratory on “Circular governance between theory and practice</a:t>
            </a:r>
            <a:r>
              <a:rPr lang="en-IE" sz="1200" kern="1200" dirty="0">
                <a:solidFill>
                  <a:schemeClr val="tx1"/>
                </a:solidFill>
                <a:effectLst/>
                <a:latin typeface="Arial" charset="0"/>
                <a:ea typeface="+mn-ea"/>
                <a:cs typeface="+mn-cs"/>
              </a:rPr>
              <a:t>”. </a:t>
            </a:r>
            <a:r>
              <a:rPr lang="en-US" sz="1200" kern="1200" dirty="0">
                <a:solidFill>
                  <a:schemeClr val="tx1"/>
                </a:solidFill>
                <a:effectLst/>
                <a:latin typeface="Arial" charset="0"/>
                <a:ea typeface="+mn-ea"/>
                <a:cs typeface="+mn-cs"/>
              </a:rPr>
              <a:t>The Laboratory will discuss circular governance at all levels, including: the </a:t>
            </a:r>
            <a:r>
              <a:rPr lang="en-IE" sz="1200" kern="1200" dirty="0">
                <a:solidFill>
                  <a:schemeClr val="tx1"/>
                </a:solidFill>
                <a:effectLst/>
                <a:latin typeface="Arial" charset="0"/>
                <a:ea typeface="+mn-ea"/>
                <a:cs typeface="+mn-cs"/>
              </a:rPr>
              <a:t>urban commons transitions, how to govern the circular metabolism, how to include the cultural sector in a circular economy perspective.  </a:t>
            </a:r>
            <a:endParaRPr lang="en-GB" sz="1200" kern="1200" dirty="0">
              <a:solidFill>
                <a:schemeClr val="tx1"/>
              </a:solidFill>
              <a:effectLst/>
              <a:latin typeface="Arial"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FBC6C1-5A18-478C-A62A-817C83F33EC7}"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5091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800" b="1" kern="1200" dirty="0">
                <a:solidFill>
                  <a:schemeClr val="tx1"/>
                </a:solidFill>
                <a:effectLst/>
                <a:latin typeface="Arial" charset="0"/>
                <a:ea typeface="+mn-ea"/>
                <a:cs typeface="+mn-cs"/>
              </a:rPr>
              <a:t>The project is relevant to the</a:t>
            </a:r>
            <a:r>
              <a:rPr lang="en-US" sz="800" b="1" kern="1200" baseline="0" dirty="0">
                <a:solidFill>
                  <a:schemeClr val="tx1"/>
                </a:solidFill>
                <a:effectLst/>
                <a:latin typeface="Arial" charset="0"/>
                <a:ea typeface="+mn-ea"/>
                <a:cs typeface="+mn-cs"/>
              </a:rPr>
              <a:t> </a:t>
            </a:r>
            <a:r>
              <a:rPr lang="en-US" sz="800" b="1" kern="1200" baseline="0">
                <a:solidFill>
                  <a:schemeClr val="tx1"/>
                </a:solidFill>
                <a:effectLst/>
                <a:latin typeface="Arial" charset="0"/>
                <a:ea typeface="+mn-ea"/>
                <a:cs typeface="+mn-cs"/>
              </a:rPr>
              <a:t>following priority</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800" b="1" baseline="0"/>
              <a:t>2</a:t>
            </a:r>
            <a:r>
              <a:rPr lang="en-GB" sz="800" baseline="0"/>
              <a:t>  </a:t>
            </a:r>
            <a:r>
              <a:rPr lang="en-GB" sz="800" baseline="0" dirty="0"/>
              <a:t>Circular Cities Demolition waste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sz="8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800" dirty="0"/>
              <a:t>The aims of BAMB (Buildings as Material Banks) are the prevention of construction and demolition waste, the reduction of virgin resource consumption and the development towards a circular economy through industrial symbiosis, addressing the challenges mentioned in the Work Programme on Climate action, environment, resource efficiency and raw materials. The focus of the project is on building construction and process industries (from architects to raw material suppliers). The BAMB-project implements the principles of the waste hierarchy: the prevention of waste, its reuse and recycling. Key is to improve the value of materials used in buildings for recovery. This is achieved by developing and integrating two complementary value adding frameworks, (1) materials passports and (2) reversible building design. These frameworks will be able to change conventional (cradle-to-grave) building design, so that buildings can be transformed to new functions (extending their life span) or disassembled to building components or material feedstock that can be upcycled in new constructions (using materials passports). This way, continuous loops of materials are created while large amounts of waste will be prevented. Activities from research to market introduction are planned. Fundamental knowledge gaps should be bridged in order to introduce both frameworks on the market. Advanced ICT tools and management models will enable market uptake and the organization of circular value chains in building and process industries. New business models for (circular) value chains will be developed and tested on selected materials. The inclusion of strategic partners along the value chains in an industrial board will maximize market replicability potential, while several (mostly privately funded) building pilots will demonstrate the potential of the new techniques. Awareness will be raised to facilitate the transition towards circularity by policy reform and changing consumer behaviour.</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FBC6C1-5A18-478C-A62A-817C83F33EC7}" type="slidenum">
              <a:rPr kumimoji="0" lang="en-GB"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54879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Master" Target="../slideMasters/slideMaster11.xml"/><Relationship Id="rId6" Type="http://schemas.openxmlformats.org/officeDocument/2006/relationships/image" Target="../media/image34.png"/><Relationship Id="rId5" Type="http://schemas.openxmlformats.org/officeDocument/2006/relationships/image" Target="../media/image29.png"/><Relationship Id="rId4" Type="http://schemas.openxmlformats.org/officeDocument/2006/relationships/image" Target="../media/image2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jp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24.pn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Master" Target="../slideMasters/slideMaster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33.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125538"/>
            <a:ext cx="9144000" cy="5732462"/>
          </a:xfrm>
          <a:prstGeom prst="rect">
            <a:avLst/>
          </a:prstGeom>
          <a:solidFill>
            <a:srgbClr val="0F5494"/>
          </a:solidFill>
          <a:ln w="73025"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b="0">
              <a:solidFill>
                <a:schemeClr val="lt1"/>
              </a:solidFill>
              <a:latin typeface="+mn-lt"/>
            </a:endParaRPr>
          </a:p>
        </p:txBody>
      </p:sp>
      <p:pic>
        <p:nvPicPr>
          <p:cNvPr id="5" name="Picture 6" descr="LOGO CE-EN-quadri.eps"/>
          <p:cNvPicPr>
            <a:picLocks noChangeAspect="1"/>
          </p:cNvPicPr>
          <p:nvPr userDrawn="1"/>
        </p:nvPicPr>
        <p:blipFill>
          <a:blip r:embed="rId2" cstate="print"/>
          <a:srcRect/>
          <a:stretch>
            <a:fillRect/>
          </a:stretch>
        </p:blipFill>
        <p:spPr bwMode="auto">
          <a:xfrm>
            <a:off x="3906000" y="309600"/>
            <a:ext cx="1584325" cy="1100138"/>
          </a:xfrm>
          <a:prstGeom prst="rect">
            <a:avLst/>
          </a:prstGeom>
          <a:noFill/>
          <a:ln w="9525">
            <a:noFill/>
            <a:miter lim="800000"/>
            <a:headEnd/>
            <a:tailEnd/>
          </a:ln>
        </p:spPr>
      </p:pic>
      <p:sp>
        <p:nvSpPr>
          <p:cNvPr id="6" name="Rectangle 5"/>
          <p:cNvSpPr/>
          <p:nvPr userDrawn="1"/>
        </p:nvSpPr>
        <p:spPr>
          <a:xfrm>
            <a:off x="4230000" y="6669360"/>
            <a:ext cx="684213"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sp>
        <p:nvSpPr>
          <p:cNvPr id="2" name="Title 1"/>
          <p:cNvSpPr>
            <a:spLocks noGrp="1"/>
          </p:cNvSpPr>
          <p:nvPr>
            <p:ph type="title" hasCustomPrompt="1"/>
          </p:nvPr>
        </p:nvSpPr>
        <p:spPr>
          <a:xfrm>
            <a:off x="4139952" y="1700808"/>
            <a:ext cx="4536504" cy="2016224"/>
          </a:xfrm>
        </p:spPr>
        <p:txBody>
          <a:bodyPr/>
          <a:lstStyle>
            <a:lvl1pPr indent="0">
              <a:defRPr sz="4800">
                <a:solidFill>
                  <a:srgbClr val="FFD624"/>
                </a:solidFill>
              </a:defRPr>
            </a:lvl1pPr>
          </a:lstStyle>
          <a:p>
            <a:r>
              <a:rPr lang="en-GB" dirty="0"/>
              <a:t>Title</a:t>
            </a:r>
          </a:p>
        </p:txBody>
      </p:sp>
      <p:sp>
        <p:nvSpPr>
          <p:cNvPr id="3" name="Content Placeholder 2"/>
          <p:cNvSpPr>
            <a:spLocks noGrp="1"/>
          </p:cNvSpPr>
          <p:nvPr>
            <p:ph idx="1" hasCustomPrompt="1"/>
          </p:nvPr>
        </p:nvSpPr>
        <p:spPr>
          <a:xfrm>
            <a:off x="467544" y="3933056"/>
            <a:ext cx="3744416" cy="1872208"/>
          </a:xfrm>
        </p:spPr>
        <p:txBody>
          <a:bodyPr/>
          <a:lstStyle>
            <a:lvl1pPr marL="0" indent="0">
              <a:buNone/>
              <a:defRPr sz="3000" b="1" i="0">
                <a:solidFill>
                  <a:schemeClr val="bg1"/>
                </a:solidFill>
              </a:defRPr>
            </a:lvl1pPr>
            <a:lvl3pPr marL="228600" indent="-228600" algn="l">
              <a:defRPr sz="3000" b="1">
                <a:solidFill>
                  <a:schemeClr val="bg1"/>
                </a:solidFill>
              </a:defRPr>
            </a:lvl3pPr>
          </a:lstStyle>
          <a:p>
            <a:pPr lvl="0"/>
            <a:r>
              <a:rPr lang="en-US" dirty="0"/>
              <a:t>Subtitle</a:t>
            </a:r>
          </a:p>
        </p:txBody>
      </p:sp>
      <p:sp>
        <p:nvSpPr>
          <p:cNvPr id="7" name="Rectangle 4"/>
          <p:cNvSpPr>
            <a:spLocks noGrp="1" noChangeArrowheads="1"/>
          </p:cNvSpPr>
          <p:nvPr>
            <p:ph type="dt" sz="half" idx="10"/>
          </p:nvPr>
        </p:nvSpPr>
        <p:spPr/>
        <p:txBody>
          <a:bodyPr/>
          <a:lstStyle>
            <a:lvl1pPr>
              <a:defRPr dirty="0">
                <a:solidFill>
                  <a:schemeClr val="bg1"/>
                </a:solidFill>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dirty="0">
                <a:solidFill>
                  <a:schemeClr val="bg1"/>
                </a:solidFill>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smtClean="0">
                <a:solidFill>
                  <a:schemeClr val="bg1"/>
                </a:solidFill>
              </a:defRPr>
            </a:lvl1pPr>
          </a:lstStyle>
          <a:p>
            <a:pPr>
              <a:defRPr/>
            </a:pPr>
            <a:fld id="{2BB59E6E-B967-488E-B209-8B7FA0D7AF99}" type="slidenum">
              <a:rPr lang="en-GB"/>
              <a:pPr>
                <a:defRPr/>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DE98375-5C84-4176-84A5-B6A3E0825F02}" type="slidenum">
              <a:rPr lang="en-GB"/>
              <a:pPr>
                <a:defRPr/>
              </a:pPr>
              <a:t>‹#›</a:t>
            </a:fld>
            <a:endParaRPr lang="en-GB"/>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327" y="1290134"/>
            <a:ext cx="4257676" cy="914400"/>
          </a:xfrm>
          <a:prstGeom prst="rect">
            <a:avLst/>
          </a:prstGeom>
        </p:spPr>
      </p:pic>
    </p:spTree>
    <p:extLst>
      <p:ext uri="{BB962C8B-B14F-4D97-AF65-F5344CB8AC3E}">
        <p14:creationId xmlns:p14="http://schemas.microsoft.com/office/powerpoint/2010/main" val="7838254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8066" y="1339850"/>
            <a:ext cx="7924801" cy="936625"/>
          </a:xfrm>
          <a:prstGeom prst="rect">
            <a:avLst/>
          </a:prstGeom>
        </p:spPr>
        <p:txBody>
          <a:bodyPr/>
          <a:lstStyle>
            <a:lvl1pPr marL="0" algn="l">
              <a:defRPr sz="2400" b="1">
                <a:solidFill>
                  <a:srgbClr val="434544"/>
                </a:solidFill>
                <a:latin typeface="Verdana" panose="020B0604030504040204" pitchFamily="34" charset="0"/>
                <a:ea typeface="Verdana" panose="020B0604030504040204" pitchFamily="34" charset="0"/>
                <a:cs typeface="Verdana" panose="020B0604030504040204" pitchFamily="34" charset="0"/>
              </a:defRPr>
            </a:lvl1pPr>
          </a:lstStyle>
          <a:p>
            <a:r>
              <a:rPr lang="en-GB" noProof="0" dirty="0"/>
              <a:t>Click</a:t>
            </a:r>
            <a:r>
              <a:rPr lang="en-GB" dirty="0"/>
              <a:t> to </a:t>
            </a:r>
            <a:r>
              <a:rPr lang="en-GB" noProof="0" dirty="0"/>
              <a:t>edit</a:t>
            </a:r>
            <a:r>
              <a:rPr lang="en-GB" dirty="0"/>
              <a:t> Master title style</a:t>
            </a:r>
          </a:p>
        </p:txBody>
      </p:sp>
      <p:sp>
        <p:nvSpPr>
          <p:cNvPr id="3" name="Content Placeholder 2"/>
          <p:cNvSpPr>
            <a:spLocks noGrp="1"/>
          </p:cNvSpPr>
          <p:nvPr>
            <p:ph idx="1"/>
          </p:nvPr>
        </p:nvSpPr>
        <p:spPr>
          <a:xfrm>
            <a:off x="609600" y="2492375"/>
            <a:ext cx="7950200" cy="3529013"/>
          </a:xfrm>
          <a:prstGeom prst="rect">
            <a:avLst/>
          </a:prstGeom>
        </p:spPr>
        <p:txBody>
          <a:bodyPr/>
          <a:lstStyle>
            <a:lvl1pPr marL="271463" indent="-271463">
              <a:buClr>
                <a:srgbClr val="434544"/>
              </a:buClr>
              <a:defRPr sz="2200" i="0">
                <a:solidFill>
                  <a:srgbClr val="434544"/>
                </a:solidFill>
                <a:latin typeface="+mj-lt"/>
              </a:defRPr>
            </a:lvl1pPr>
            <a:lvl2pPr marL="539750" indent="-285750">
              <a:buClr>
                <a:srgbClr val="434544"/>
              </a:buClr>
              <a:defRPr sz="2000" b="0">
                <a:solidFill>
                  <a:srgbClr val="434544"/>
                </a:solidFill>
                <a:latin typeface="+mj-lt"/>
              </a:defRPr>
            </a:lvl2pPr>
            <a:lvl3pPr marL="717550" indent="-176213">
              <a:buFont typeface="Arial" panose="020B0604020202020204" pitchFamily="34" charset="0"/>
              <a:buChar char="•"/>
              <a:defRPr sz="1800">
                <a:solidFill>
                  <a:srgbClr val="434544"/>
                </a:solidFill>
                <a:latin typeface="+mj-lt"/>
              </a:defRPr>
            </a:lvl3pPr>
            <a:lvl4pPr marL="896938" indent="-177800">
              <a:buClr>
                <a:srgbClr val="434544"/>
              </a:buClr>
              <a:buFont typeface="Arial" panose="020B0604020202020204" pitchFamily="34" charset="0"/>
              <a:buChar char="•"/>
              <a:defRPr sz="1600">
                <a:solidFill>
                  <a:srgbClr val="434544"/>
                </a:solidFill>
                <a:latin typeface="Verdana" panose="020B0604030504040204" pitchFamily="34" charset="0"/>
                <a:ea typeface="Verdana" panose="020B0604030504040204" pitchFamily="34" charset="0"/>
                <a:cs typeface="Verdana" panose="020B0604030504040204" pitchFamily="34" charset="0"/>
              </a:defRPr>
            </a:lvl4pPr>
            <a:lvl5pPr marL="1074738" indent="-177800">
              <a:buClr>
                <a:srgbClr val="434544"/>
              </a:buClr>
              <a:buFont typeface="Arial" panose="020B0604020202020204" pitchFamily="34" charset="0"/>
              <a:buChar char="•"/>
              <a:defRPr sz="1400">
                <a:solidFill>
                  <a:srgbClr val="434544"/>
                </a:solidFill>
                <a:latin typeface="+mj-lt"/>
              </a:defRPr>
            </a:lvl5pPr>
          </a:lstStyle>
          <a:p>
            <a:pPr lvl="0"/>
            <a:r>
              <a:rPr lang="en-GB" dirty="0"/>
              <a:t>Click </a:t>
            </a:r>
            <a:r>
              <a:rPr lang="en-GB" noProof="0" dirty="0"/>
              <a:t>to</a:t>
            </a:r>
            <a:r>
              <a:rPr lang="en-GB" dirty="0"/>
              <a:t> edit Master text styles</a:t>
            </a:r>
          </a:p>
          <a:p>
            <a:pPr lvl="1"/>
            <a:r>
              <a:rPr lang="en-GB" dirty="0"/>
              <a:t>2nd level</a:t>
            </a:r>
          </a:p>
          <a:p>
            <a:pPr lvl="2"/>
            <a:r>
              <a:rPr lang="en-GB" dirty="0"/>
              <a:t>3rd level</a:t>
            </a:r>
          </a:p>
          <a:p>
            <a:pPr lvl="3"/>
            <a:r>
              <a:rPr lang="en-GB" dirty="0"/>
              <a:t>4th level</a:t>
            </a:r>
          </a:p>
          <a:p>
            <a:pPr lvl="4"/>
            <a:r>
              <a:rPr lang="en-GB" dirty="0"/>
              <a:t>5th level</a:t>
            </a:r>
          </a:p>
        </p:txBody>
      </p:sp>
    </p:spTree>
    <p:extLst>
      <p:ext uri="{BB962C8B-B14F-4D97-AF65-F5344CB8AC3E}">
        <p14:creationId xmlns:p14="http://schemas.microsoft.com/office/powerpoint/2010/main" val="29564755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9600" y="1608667"/>
            <a:ext cx="3818467" cy="4529666"/>
          </a:xfrm>
          <a:prstGeom prst="rect">
            <a:avLst/>
          </a:prstGeom>
        </p:spPr>
        <p:txBody>
          <a:bodyPr/>
          <a:lstStyle>
            <a:lvl1pPr marL="271463" indent="-271463">
              <a:buClr>
                <a:srgbClr val="434544"/>
              </a:buClr>
              <a:defRPr sz="2200" i="0">
                <a:solidFill>
                  <a:srgbClr val="434544"/>
                </a:solidFill>
                <a:latin typeface="+mj-lt"/>
              </a:defRPr>
            </a:lvl1pPr>
            <a:lvl2pPr marL="539750" indent="-285750">
              <a:buClr>
                <a:srgbClr val="434544"/>
              </a:buClr>
              <a:defRPr sz="2000" b="0">
                <a:solidFill>
                  <a:srgbClr val="434544"/>
                </a:solidFill>
                <a:latin typeface="+mj-lt"/>
              </a:defRPr>
            </a:lvl2pPr>
            <a:lvl3pPr marL="717550" indent="-176213">
              <a:buFont typeface="Arial" panose="020B0604020202020204" pitchFamily="34" charset="0"/>
              <a:buChar char="•"/>
              <a:defRPr sz="1800">
                <a:solidFill>
                  <a:srgbClr val="434544"/>
                </a:solidFill>
                <a:latin typeface="+mj-lt"/>
              </a:defRPr>
            </a:lvl3pPr>
            <a:lvl4pPr marL="896938" indent="-177800">
              <a:buClr>
                <a:srgbClr val="434544"/>
              </a:buClr>
              <a:buFont typeface="Arial" panose="020B0604020202020204" pitchFamily="34" charset="0"/>
              <a:buChar char="•"/>
              <a:defRPr sz="1600">
                <a:solidFill>
                  <a:srgbClr val="434544"/>
                </a:solidFill>
                <a:latin typeface="Verdana" panose="020B0604030504040204" pitchFamily="34" charset="0"/>
                <a:ea typeface="Verdana" panose="020B0604030504040204" pitchFamily="34" charset="0"/>
                <a:cs typeface="Verdana" panose="020B0604030504040204" pitchFamily="34" charset="0"/>
              </a:defRPr>
            </a:lvl4pPr>
            <a:lvl5pPr marL="1074738" indent="-177800">
              <a:buClr>
                <a:srgbClr val="434544"/>
              </a:buClr>
              <a:buFont typeface="Arial" panose="020B0604020202020204" pitchFamily="34" charset="0"/>
              <a:buChar char="•"/>
              <a:defRPr sz="1400">
                <a:solidFill>
                  <a:srgbClr val="434544"/>
                </a:solidFill>
                <a:latin typeface="+mj-lt"/>
              </a:defRPr>
            </a:lvl5pPr>
          </a:lstStyle>
          <a:p>
            <a:pPr lvl="0"/>
            <a:r>
              <a:rPr lang="en-GB" noProof="0" dirty="0"/>
              <a:t>Click to edit Master text styles</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
        <p:nvSpPr>
          <p:cNvPr id="9" name="Content Placeholder 2"/>
          <p:cNvSpPr>
            <a:spLocks noGrp="1"/>
          </p:cNvSpPr>
          <p:nvPr>
            <p:ph idx="10"/>
          </p:nvPr>
        </p:nvSpPr>
        <p:spPr>
          <a:xfrm>
            <a:off x="4690534" y="1608667"/>
            <a:ext cx="3818467" cy="4529666"/>
          </a:xfrm>
          <a:prstGeom prst="rect">
            <a:avLst/>
          </a:prstGeom>
        </p:spPr>
        <p:txBody>
          <a:bodyPr/>
          <a:lstStyle>
            <a:lvl1pPr marL="271463" indent="-271463">
              <a:buClr>
                <a:srgbClr val="434544"/>
              </a:buClr>
              <a:defRPr sz="2200" i="0">
                <a:solidFill>
                  <a:srgbClr val="434544"/>
                </a:solidFill>
                <a:latin typeface="+mj-lt"/>
              </a:defRPr>
            </a:lvl1pPr>
            <a:lvl2pPr marL="539750" indent="-285750">
              <a:buClr>
                <a:srgbClr val="434544"/>
              </a:buClr>
              <a:defRPr b="0">
                <a:solidFill>
                  <a:srgbClr val="434544"/>
                </a:solidFill>
                <a:latin typeface="+mj-lt"/>
              </a:defRPr>
            </a:lvl2pPr>
            <a:lvl3pPr marL="717550" indent="-176213">
              <a:buFont typeface="Arial" panose="020B0604020202020204" pitchFamily="34" charset="0"/>
              <a:buChar char="•"/>
              <a:defRPr sz="1800">
                <a:solidFill>
                  <a:srgbClr val="434544"/>
                </a:solidFill>
                <a:latin typeface="+mj-lt"/>
              </a:defRPr>
            </a:lvl3pPr>
            <a:lvl4pPr marL="896938" indent="-177800">
              <a:buClr>
                <a:srgbClr val="434544"/>
              </a:buClr>
              <a:buFont typeface="Arial" panose="020B0604020202020204" pitchFamily="34" charset="0"/>
              <a:buChar char="•"/>
              <a:defRPr sz="1600">
                <a:solidFill>
                  <a:srgbClr val="434544"/>
                </a:solidFill>
                <a:latin typeface="Verdana" panose="020B0604030504040204" pitchFamily="34" charset="0"/>
                <a:ea typeface="Verdana" panose="020B0604030504040204" pitchFamily="34" charset="0"/>
                <a:cs typeface="Verdana" panose="020B0604030504040204" pitchFamily="34" charset="0"/>
              </a:defRPr>
            </a:lvl4pPr>
            <a:lvl5pPr marL="1074738" indent="-177800">
              <a:buClr>
                <a:srgbClr val="434544"/>
              </a:buClr>
              <a:buFont typeface="Arial" panose="020B0604020202020204" pitchFamily="34" charset="0"/>
              <a:buChar char="•"/>
              <a:defRPr sz="1400">
                <a:solidFill>
                  <a:srgbClr val="434544"/>
                </a:solidFill>
                <a:latin typeface="+mj-lt"/>
              </a:defRPr>
            </a:lvl5pPr>
          </a:lstStyle>
          <a:p>
            <a:pPr lvl="0"/>
            <a:r>
              <a:rPr lang="en-GB" noProof="0" dirty="0"/>
              <a:t>Click to edit Master text styles</a:t>
            </a:r>
          </a:p>
          <a:p>
            <a:pPr lvl="1"/>
            <a:r>
              <a:rPr lang="en-GB" noProof="0" dirty="0"/>
              <a:t>2nd level</a:t>
            </a:r>
          </a:p>
          <a:p>
            <a:pPr lvl="2"/>
            <a:r>
              <a:rPr lang="en-GB" noProof="0" dirty="0"/>
              <a:t>3rd level</a:t>
            </a:r>
          </a:p>
          <a:p>
            <a:pPr lvl="3"/>
            <a:r>
              <a:rPr lang="en-GB" noProof="0" dirty="0"/>
              <a:t>4th level</a:t>
            </a:r>
          </a:p>
          <a:p>
            <a:pPr lvl="4"/>
            <a:r>
              <a:rPr lang="en-GB" noProof="0" dirty="0"/>
              <a:t>5th level</a:t>
            </a:r>
          </a:p>
        </p:txBody>
      </p:sp>
    </p:spTree>
    <p:extLst>
      <p:ext uri="{BB962C8B-B14F-4D97-AF65-F5344CB8AC3E}">
        <p14:creationId xmlns:p14="http://schemas.microsoft.com/office/powerpoint/2010/main" val="3661868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90600"/>
            <a:ext cx="9144000" cy="5873507"/>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52506" y="265906"/>
            <a:ext cx="1446950" cy="1006574"/>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16155" y="6317787"/>
            <a:ext cx="704850" cy="561975"/>
          </a:xfrm>
          <a:prstGeom prst="rect">
            <a:avLst/>
          </a:prstGeom>
        </p:spPr>
      </p:pic>
      <p:pic>
        <p:nvPicPr>
          <p:cNvPr id="14" name="Imag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3937" y="1628800"/>
            <a:ext cx="7096125" cy="1524000"/>
          </a:xfrm>
          <a:prstGeom prst="rect">
            <a:avLst/>
          </a:prstGeom>
        </p:spPr>
      </p:pic>
      <p:sp>
        <p:nvSpPr>
          <p:cNvPr id="15" name="TextBox 14"/>
          <p:cNvSpPr txBox="1"/>
          <p:nvPr userDrawn="1"/>
        </p:nvSpPr>
        <p:spPr>
          <a:xfrm>
            <a:off x="-1" y="3274606"/>
            <a:ext cx="9144000" cy="1077218"/>
          </a:xfrm>
          <a:prstGeom prst="rect">
            <a:avLst/>
          </a:prstGeom>
          <a:noFill/>
        </p:spPr>
        <p:txBody>
          <a:bodyPr wrap="square" rtlCol="0">
            <a:spAutoFit/>
          </a:bodyPr>
          <a:lstStyle/>
          <a:p>
            <a:pPr algn="ctr"/>
            <a:r>
              <a:rPr lang="en-GB" sz="3200" b="1" noProof="0">
                <a:solidFill>
                  <a:srgbClr val="444543"/>
                </a:solidFill>
              </a:rPr>
              <a:t>THANK YOU</a:t>
            </a:r>
            <a:br>
              <a:rPr lang="en-GB" sz="3200" b="1" noProof="0">
                <a:solidFill>
                  <a:srgbClr val="444543"/>
                </a:solidFill>
              </a:rPr>
            </a:br>
            <a:r>
              <a:rPr lang="en-GB" sz="3200" b="1" noProof="0">
                <a:solidFill>
                  <a:srgbClr val="444543"/>
                </a:solidFill>
              </a:rPr>
              <a:t>FOR YOUR ATTENTION</a:t>
            </a:r>
          </a:p>
        </p:txBody>
      </p:sp>
      <p:pic>
        <p:nvPicPr>
          <p:cNvPr id="16" name="Picture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14919" y="5893228"/>
            <a:ext cx="325103" cy="325103"/>
          </a:xfrm>
          <a:prstGeom prst="rect">
            <a:avLst/>
          </a:prstGeom>
        </p:spPr>
      </p:pic>
      <p:sp>
        <p:nvSpPr>
          <p:cNvPr id="17" name="TextBox 16"/>
          <p:cNvSpPr txBox="1"/>
          <p:nvPr userDrawn="1"/>
        </p:nvSpPr>
        <p:spPr>
          <a:xfrm>
            <a:off x="1770159" y="5929229"/>
            <a:ext cx="1344759" cy="246221"/>
          </a:xfrm>
          <a:prstGeom prst="rect">
            <a:avLst/>
          </a:prstGeom>
          <a:noFill/>
        </p:spPr>
        <p:txBody>
          <a:bodyPr wrap="square" rtlCol="0">
            <a:spAutoFit/>
          </a:bodyPr>
          <a:lstStyle/>
          <a:p>
            <a:pPr algn="r"/>
            <a:r>
              <a:rPr lang="en-GB" sz="1000">
                <a:solidFill>
                  <a:srgbClr val="444543"/>
                </a:solidFill>
              </a:rPr>
              <a:t>EASME on Twitter</a:t>
            </a:r>
          </a:p>
        </p:txBody>
      </p:sp>
      <p:sp>
        <p:nvSpPr>
          <p:cNvPr id="20" name="TextBox 19"/>
          <p:cNvSpPr txBox="1"/>
          <p:nvPr userDrawn="1"/>
        </p:nvSpPr>
        <p:spPr>
          <a:xfrm>
            <a:off x="3440023" y="5929230"/>
            <a:ext cx="3868492" cy="246221"/>
          </a:xfrm>
          <a:prstGeom prst="rect">
            <a:avLst/>
          </a:prstGeom>
          <a:noFill/>
        </p:spPr>
        <p:txBody>
          <a:bodyPr wrap="square" rtlCol="0">
            <a:spAutoFit/>
          </a:bodyPr>
          <a:lstStyle/>
          <a:p>
            <a:r>
              <a:rPr lang="en-GB" sz="1000">
                <a:solidFill>
                  <a:srgbClr val="444543"/>
                </a:solidFill>
              </a:rPr>
              <a:t>@H2020EE • @H2020SME • @EEN_EU • @EU_ECOINNO</a:t>
            </a:r>
          </a:p>
        </p:txBody>
      </p:sp>
    </p:spTree>
    <p:extLst>
      <p:ext uri="{BB962C8B-B14F-4D97-AF65-F5344CB8AC3E}">
        <p14:creationId xmlns:p14="http://schemas.microsoft.com/office/powerpoint/2010/main" val="3005544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1123950"/>
            <a:ext cx="2058988" cy="48974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1123950"/>
            <a:ext cx="6029325" cy="4897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77C7773-6390-40B5-8F3A-46FD9E5B7090}"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xfrm>
            <a:off x="8384894" y="6245225"/>
            <a:ext cx="301907" cy="288822"/>
          </a:xfrm>
          <a:prstGeom prst="rect">
            <a:avLst/>
          </a:prstGeom>
        </p:spPr>
        <p:txBody>
          <a:bodyPr anchor="t"/>
          <a:lstStyle>
            <a:lvl1pPr>
              <a:defRPr sz="1400">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820594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Diapositive de titr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125538"/>
            <a:ext cx="9144000" cy="5732462"/>
          </a:xfrm>
          <a:prstGeom prst="rect">
            <a:avLst/>
          </a:prstGeom>
          <a:solidFill>
            <a:srgbClr val="0F5494"/>
          </a:solidFill>
          <a:ln w="63500" algn="ctr">
            <a:solidFill>
              <a:srgbClr val="0F5494"/>
            </a:solidFill>
            <a:miter lim="800000"/>
            <a:headEnd/>
            <a:tailEnd/>
          </a:ln>
          <a:effectLst>
            <a:outerShdw dist="23000" dir="5400000" rotWithShape="0">
              <a:srgbClr val="000000">
                <a:alpha val="34998"/>
              </a:srgbClr>
            </a:outerShdw>
          </a:effectLst>
        </p:spPr>
        <p:txBody>
          <a:bodyPr anchor="ct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altLang="en-US">
                <a:solidFill>
                  <a:srgbClr val="FFFFFF"/>
                </a:solidFill>
              </a:rPr>
              <a:t>                             </a:t>
            </a:r>
          </a:p>
        </p:txBody>
      </p: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1098550"/>
            <a:ext cx="9144000"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DOCUME~1\lenain\LOCALS~1\Temp\7zECB.tmp\LOGO-CE for RTD EN Positive Cy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5538" y="323850"/>
            <a:ext cx="181133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bwMode="auto">
          <a:xfrm>
            <a:off x="4219575" y="2060575"/>
            <a:ext cx="467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a:solidFill>
                  <a:schemeClr val="tx1"/>
                </a:solidFill>
                <a:latin typeface="Arial" charset="0"/>
              </a:defRPr>
            </a:lvl1pPr>
            <a:lvl2pPr marL="742950" indent="-285750" defTabSz="449263">
              <a:defRPr>
                <a:solidFill>
                  <a:schemeClr val="tx1"/>
                </a:solidFill>
                <a:latin typeface="Arial" charset="0"/>
              </a:defRPr>
            </a:lvl2pPr>
            <a:lvl3pPr marL="1143000" indent="-228600" defTabSz="449263">
              <a:defRPr>
                <a:solidFill>
                  <a:schemeClr val="tx1"/>
                </a:solidFill>
                <a:latin typeface="Arial" charset="0"/>
              </a:defRPr>
            </a:lvl3pPr>
            <a:lvl4pPr marL="1600200" indent="-228600" defTabSz="449263">
              <a:defRPr>
                <a:solidFill>
                  <a:schemeClr val="tx1"/>
                </a:solidFill>
                <a:latin typeface="Arial" charset="0"/>
              </a:defRPr>
            </a:lvl4pPr>
            <a:lvl5pPr marL="2057400" indent="-228600" defTabSz="449263">
              <a:defRPr>
                <a:solidFill>
                  <a:schemeClr val="tx1"/>
                </a:solidFill>
                <a:latin typeface="Arial" charset="0"/>
              </a:defRPr>
            </a:lvl5pPr>
            <a:lvl6pPr marL="2514600" indent="-228600" defTabSz="449263" fontAlgn="base">
              <a:spcBef>
                <a:spcPct val="0"/>
              </a:spcBef>
              <a:spcAft>
                <a:spcPct val="0"/>
              </a:spcAft>
              <a:defRPr>
                <a:solidFill>
                  <a:schemeClr val="tx1"/>
                </a:solidFill>
                <a:latin typeface="Arial" charset="0"/>
              </a:defRPr>
            </a:lvl6pPr>
            <a:lvl7pPr marL="2971800" indent="-228600" defTabSz="449263" fontAlgn="base">
              <a:spcBef>
                <a:spcPct val="0"/>
              </a:spcBef>
              <a:spcAft>
                <a:spcPct val="0"/>
              </a:spcAft>
              <a:defRPr>
                <a:solidFill>
                  <a:schemeClr val="tx1"/>
                </a:solidFill>
                <a:latin typeface="Arial" charset="0"/>
              </a:defRPr>
            </a:lvl7pPr>
            <a:lvl8pPr marL="3429000" indent="-228600" defTabSz="449263" fontAlgn="base">
              <a:spcBef>
                <a:spcPct val="0"/>
              </a:spcBef>
              <a:spcAft>
                <a:spcPct val="0"/>
              </a:spcAft>
              <a:defRPr>
                <a:solidFill>
                  <a:schemeClr val="tx1"/>
                </a:solidFill>
                <a:latin typeface="Arial" charset="0"/>
              </a:defRPr>
            </a:lvl8pPr>
            <a:lvl9pPr marL="3886200" indent="-228600" defTabSz="449263" fontAlgn="base">
              <a:spcBef>
                <a:spcPct val="0"/>
              </a:spcBef>
              <a:spcAft>
                <a:spcPct val="0"/>
              </a:spcAft>
              <a:defRPr>
                <a:solidFill>
                  <a:schemeClr val="tx1"/>
                </a:solidFill>
                <a:latin typeface="Arial" charset="0"/>
              </a:defRPr>
            </a:lvl9pPr>
          </a:lstStyle>
          <a:p>
            <a:pPr eaLnBrk="1" hangingPunct="1">
              <a:buClr>
                <a:srgbClr val="000000"/>
              </a:buClr>
              <a:buSzPct val="100000"/>
              <a:buFont typeface="Times New Roman" pitchFamily="18" charset="0"/>
              <a:buNone/>
              <a:defRPr/>
            </a:pPr>
            <a:r>
              <a:rPr lang="en-GB" sz="4800">
                <a:solidFill>
                  <a:srgbClr val="FFD624"/>
                </a:solidFill>
                <a:latin typeface="EC Square Sans Pro Medium" pitchFamily="34" charset="0"/>
                <a:ea typeface="Verdana" pitchFamily="34" charset="0"/>
                <a:cs typeface="Verdana" pitchFamily="34" charset="0"/>
              </a:rPr>
              <a:t>HORIZON 2020</a:t>
            </a:r>
          </a:p>
        </p:txBody>
      </p:sp>
      <p:pic>
        <p:nvPicPr>
          <p:cNvPr id="8" name="Picture 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219575" y="6430963"/>
            <a:ext cx="6858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251520" y="3933056"/>
            <a:ext cx="8640960" cy="1224136"/>
          </a:xfrm>
          <a:prstGeom prst="rect">
            <a:avLst/>
          </a:prstGeom>
        </p:spPr>
        <p:txBody>
          <a:bodyPr/>
          <a:lstStyle>
            <a:lvl1pPr algn="ctr">
              <a:defRPr sz="3600">
                <a:solidFill>
                  <a:srgbClr val="FFD624"/>
                </a:solidFill>
                <a:latin typeface="Verdana" pitchFamily="34" charset="0"/>
                <a:ea typeface="Verdana" pitchFamily="34" charset="0"/>
                <a:cs typeface="Verdana" pitchFamily="34" charset="0"/>
              </a:defRPr>
            </a:lvl1pPr>
          </a:lstStyle>
          <a:p>
            <a:r>
              <a:rPr lang="en-US"/>
              <a:t>Click to edit Master title style</a:t>
            </a:r>
            <a:endParaRPr lang="en-GB" dirty="0"/>
          </a:p>
        </p:txBody>
      </p:sp>
      <p:sp>
        <p:nvSpPr>
          <p:cNvPr id="10" name="Content Placeholder 2"/>
          <p:cNvSpPr>
            <a:spLocks noGrp="1"/>
          </p:cNvSpPr>
          <p:nvPr>
            <p:ph idx="1"/>
          </p:nvPr>
        </p:nvSpPr>
        <p:spPr>
          <a:xfrm>
            <a:off x="251520" y="5389752"/>
            <a:ext cx="8640960" cy="919568"/>
          </a:xfrm>
          <a:prstGeom prst="rect">
            <a:avLst/>
          </a:prstGeom>
        </p:spPr>
        <p:txBody>
          <a:bodyPr/>
          <a:lstStyle>
            <a:lvl1pPr marL="0" indent="0" algn="ctr">
              <a:spcBef>
                <a:spcPts val="0"/>
              </a:spcBef>
              <a:buNone/>
              <a:defRPr sz="2000" b="0" i="0">
                <a:solidFill>
                  <a:schemeClr val="bg1"/>
                </a:solidFill>
                <a:latin typeface="Verdana" pitchFamily="34" charset="0"/>
                <a:ea typeface="Verdana" pitchFamily="34" charset="0"/>
                <a:cs typeface="Verdana" pitchFamily="34" charset="0"/>
              </a:defRPr>
            </a:lvl1pPr>
            <a:lvl3pPr marL="228600" indent="-228600" algn="l">
              <a:defRPr sz="3000" b="1">
                <a:solidFill>
                  <a:schemeClr val="bg1"/>
                </a:solidFill>
              </a:defRPr>
            </a:lvl3pPr>
          </a:lstStyle>
          <a:p>
            <a:pPr lvl="0"/>
            <a:r>
              <a:rPr lang="en-US"/>
              <a:t>Click to edit Master text styles</a:t>
            </a:r>
          </a:p>
        </p:txBody>
      </p:sp>
    </p:spTree>
    <p:extLst>
      <p:ext uri="{BB962C8B-B14F-4D97-AF65-F5344CB8AC3E}">
        <p14:creationId xmlns:p14="http://schemas.microsoft.com/office/powerpoint/2010/main" val="154194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t="15884" b="-2"/>
          <a:stretch>
            <a:fillRect/>
          </a:stretch>
        </p:blipFill>
        <p:spPr bwMode="auto">
          <a:xfrm>
            <a:off x="-17463" y="1104900"/>
            <a:ext cx="9197976"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DOCUME~1\lenain\LOCALS~1\Temp\7zECB.tmp\LOGO-CE for RTD EN Positive Cy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5538" y="323850"/>
            <a:ext cx="181133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219575" y="6430963"/>
            <a:ext cx="6858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0"/>
          </p:nvPr>
        </p:nvSpPr>
        <p:spPr>
          <a:xfrm>
            <a:off x="4122000" y="3212976"/>
            <a:ext cx="4536504" cy="1872208"/>
          </a:xfrm>
          <a:prstGeom prst="rect">
            <a:avLst/>
          </a:prstGeom>
        </p:spPr>
        <p:txBody>
          <a:bodyPr/>
          <a:lstStyle>
            <a:lvl1pPr marL="0" indent="0">
              <a:spcBef>
                <a:spcPts val="0"/>
              </a:spcBef>
              <a:buNone/>
              <a:defRPr sz="2000" b="1" i="0">
                <a:solidFill>
                  <a:schemeClr val="bg1"/>
                </a:solidFill>
                <a:latin typeface="Verdana" pitchFamily="34" charset="0"/>
                <a:ea typeface="Verdana" pitchFamily="34" charset="0"/>
                <a:cs typeface="Verdana" pitchFamily="34" charset="0"/>
              </a:defRPr>
            </a:lvl1pPr>
            <a:lvl3pPr marL="228600" indent="-228600" algn="l">
              <a:defRPr sz="3000" b="1">
                <a:solidFill>
                  <a:schemeClr val="bg1"/>
                </a:solidFill>
              </a:defRPr>
            </a:lvl3pPr>
          </a:lstStyle>
          <a:p>
            <a:pPr lvl="0"/>
            <a:r>
              <a:rPr lang="en-US" dirty="0"/>
              <a:t>Click to edit Master text styles</a:t>
            </a:r>
          </a:p>
        </p:txBody>
      </p:sp>
      <p:sp>
        <p:nvSpPr>
          <p:cNvPr id="15" name="Title 1"/>
          <p:cNvSpPr>
            <a:spLocks noGrp="1"/>
          </p:cNvSpPr>
          <p:nvPr>
            <p:ph type="title"/>
          </p:nvPr>
        </p:nvSpPr>
        <p:spPr>
          <a:xfrm>
            <a:off x="251520" y="1951427"/>
            <a:ext cx="8640960" cy="2088232"/>
          </a:xfrm>
          <a:prstGeom prst="rect">
            <a:avLst/>
          </a:prstGeom>
        </p:spPr>
        <p:txBody>
          <a:bodyPr/>
          <a:lstStyle>
            <a:lvl1pPr algn="ctr">
              <a:defRPr sz="5400">
                <a:solidFill>
                  <a:srgbClr val="FFD624"/>
                </a:solidFill>
                <a:latin typeface="Verdana" pitchFamily="34" charset="0"/>
                <a:ea typeface="Verdana" pitchFamily="34" charset="0"/>
                <a:cs typeface="Verdana" pitchFamily="34" charset="0"/>
              </a:defRPr>
            </a:lvl1pPr>
          </a:lstStyle>
          <a:p>
            <a:r>
              <a:rPr lang="en-US" dirty="0"/>
              <a:t>Click to edit Master title style</a:t>
            </a:r>
            <a:endParaRPr lang="en-GB" dirty="0"/>
          </a:p>
        </p:txBody>
      </p:sp>
      <p:sp>
        <p:nvSpPr>
          <p:cNvPr id="7" name="Content Placeholder 2"/>
          <p:cNvSpPr>
            <a:spLocks noGrp="1"/>
          </p:cNvSpPr>
          <p:nvPr>
            <p:ph idx="11"/>
          </p:nvPr>
        </p:nvSpPr>
        <p:spPr>
          <a:xfrm>
            <a:off x="4122000" y="5301208"/>
            <a:ext cx="4456881" cy="720080"/>
          </a:xfrm>
          <a:prstGeom prst="rect">
            <a:avLst/>
          </a:prstGeom>
        </p:spPr>
        <p:txBody>
          <a:bodyPr/>
          <a:lstStyle>
            <a:lvl1pPr marL="0" indent="0">
              <a:spcBef>
                <a:spcPts val="300"/>
              </a:spcBef>
              <a:spcAft>
                <a:spcPts val="300"/>
              </a:spcAft>
              <a:buNone/>
              <a:defRPr sz="1600" b="0" i="0">
                <a:solidFill>
                  <a:schemeClr val="bg1"/>
                </a:solidFill>
                <a:latin typeface="Verdana" pitchFamily="34" charset="0"/>
                <a:ea typeface="Verdana" pitchFamily="34" charset="0"/>
                <a:cs typeface="Verdana" pitchFamily="34" charset="0"/>
              </a:defRPr>
            </a:lvl1pPr>
            <a:lvl3pPr marL="228600" indent="-228600" algn="l">
              <a:defRPr sz="3000" b="1">
                <a:solidFill>
                  <a:schemeClr val="bg1"/>
                </a:solidFill>
              </a:defRPr>
            </a:lvl3pPr>
          </a:lstStyle>
          <a:p>
            <a:pPr lvl="0"/>
            <a:r>
              <a:rPr lang="en-US" dirty="0"/>
              <a:t>Click to edit Master text styles</a:t>
            </a:r>
          </a:p>
        </p:txBody>
      </p:sp>
    </p:spTree>
    <p:extLst>
      <p:ext uri="{BB962C8B-B14F-4D97-AF65-F5344CB8AC3E}">
        <p14:creationId xmlns:p14="http://schemas.microsoft.com/office/powerpoint/2010/main" val="2274394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a:solidFill>
                <a:srgbClr val="FFFFFF"/>
              </a:solidFill>
              <a:latin typeface="Verdana"/>
              <a:cs typeface="Arial" charset="0"/>
            </a:endParaRPr>
          </a:p>
        </p:txBody>
      </p:sp>
      <p:pic>
        <p:nvPicPr>
          <p:cNvPr id="3086"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en-US" altLang="en-US" noProof="0"/>
              <a:t>Click to edit Master title style</a:t>
            </a:r>
            <a:endParaRPr lang="en-GB" altLang="en-US" noProof="0"/>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en-US" altLang="en-US" noProof="0"/>
              <a:t>Click to edit Master subtitle style</a:t>
            </a:r>
            <a:endParaRPr lang="en-GB" altLang="en-US" noProof="0"/>
          </a:p>
        </p:txBody>
      </p:sp>
      <p:sp>
        <p:nvSpPr>
          <p:cNvPr id="3078" name="Rectangle 6"/>
          <p:cNvSpPr>
            <a:spLocks noGrp="1" noChangeArrowheads="1"/>
          </p:cNvSpPr>
          <p:nvPr>
            <p:ph type="dt" sz="half" idx="2"/>
          </p:nvPr>
        </p:nvSpPr>
        <p:spPr/>
        <p:txBody>
          <a:bodyPr/>
          <a:lstStyle>
            <a:lvl1pPr>
              <a:defRPr sz="1200" b="1">
                <a:solidFill>
                  <a:schemeClr val="bg1"/>
                </a:solidFill>
                <a:latin typeface="+mn-lt"/>
              </a:defRPr>
            </a:lvl1pPr>
          </a:lstStyle>
          <a:p>
            <a:endParaRPr lang="en-GB" altLang="en-US">
              <a:solidFill>
                <a:srgbClr val="FFFFFF"/>
              </a:solidFill>
            </a:endParaRPr>
          </a:p>
        </p:txBody>
      </p:sp>
      <p:sp>
        <p:nvSpPr>
          <p:cNvPr id="3079" name="Rectangle 7"/>
          <p:cNvSpPr>
            <a:spLocks noGrp="1" noChangeArrowheads="1"/>
          </p:cNvSpPr>
          <p:nvPr>
            <p:ph type="ftr" sz="quarter" idx="3"/>
          </p:nvPr>
        </p:nvSpPr>
        <p:spPr/>
        <p:txBody>
          <a:bodyPr/>
          <a:lstStyle>
            <a:lvl1pPr>
              <a:defRPr>
                <a:solidFill>
                  <a:schemeClr val="bg1"/>
                </a:solidFill>
                <a:latin typeface="+mn-lt"/>
              </a:defRPr>
            </a:lvl1pPr>
          </a:lstStyle>
          <a:p>
            <a:endParaRPr lang="en-GB" altLang="en-US">
              <a:solidFill>
                <a:srgbClr val="FFFFFF"/>
              </a:solidFill>
            </a:endParaRPr>
          </a:p>
        </p:txBody>
      </p:sp>
      <p:sp>
        <p:nvSpPr>
          <p:cNvPr id="3080" name="Rectangle 8"/>
          <p:cNvSpPr>
            <a:spLocks noGrp="1" noChangeArrowheads="1"/>
          </p:cNvSpPr>
          <p:nvPr>
            <p:ph type="sldNum" sz="quarter" idx="4"/>
          </p:nvPr>
        </p:nvSpPr>
        <p:spPr/>
        <p:txBody>
          <a:bodyPr/>
          <a:lstStyle>
            <a:lvl1pPr>
              <a:defRPr>
                <a:solidFill>
                  <a:schemeClr val="bg1"/>
                </a:solidFill>
                <a:latin typeface="+mn-lt"/>
              </a:defRPr>
            </a:lvl1pPr>
          </a:lstStyle>
          <a:p>
            <a:fld id="{052A51A2-48B9-49F3-B8EF-ED4640DB28C2}" type="slidenum">
              <a:rPr lang="en-GB" altLang="en-US">
                <a:solidFill>
                  <a:srgbClr val="FFFFFF"/>
                </a:solidFill>
              </a:rPr>
              <a:pPr/>
              <a:t>‹#›</a:t>
            </a:fld>
            <a:endParaRPr lang="en-GB" altLang="en-US">
              <a:solidFill>
                <a:srgbClr val="FFFFFF"/>
              </a:solidFill>
            </a:endParaRPr>
          </a:p>
        </p:txBody>
      </p:sp>
      <p:sp>
        <p:nvSpPr>
          <p:cNvPr id="7" name="Rectangle 6"/>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spTree>
    <p:extLst>
      <p:ext uri="{BB962C8B-B14F-4D97-AF65-F5344CB8AC3E}">
        <p14:creationId xmlns:p14="http://schemas.microsoft.com/office/powerpoint/2010/main" val="2772434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793616-2F78-4730-A64F-1616BB78509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69169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9FF6366-FDC6-46AF-BAB9-203AADC3257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77836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D0280B-3485-4160-89AA-656025F1D97D}"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02747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A37DCA2-0037-4D21-9360-419C3557CEE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468835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6577013" y="6145213"/>
            <a:ext cx="2243137" cy="596900"/>
          </a:xfrm>
          <a:prstGeom prst="rect">
            <a:avLst/>
          </a:prstGeom>
          <a:noFill/>
          <a:ln w="9525">
            <a:noFill/>
            <a:miter lim="800000"/>
            <a:headEnd/>
            <a:tailEnd/>
          </a:ln>
        </p:spPr>
      </p:pic>
      <p:sp>
        <p:nvSpPr>
          <p:cNvPr id="2" name="Title 1"/>
          <p:cNvSpPr>
            <a:spLocks noGrp="1"/>
          </p:cNvSpPr>
          <p:nvPr>
            <p:ph type="title"/>
          </p:nvPr>
        </p:nvSpPr>
        <p:spPr>
          <a:xfrm>
            <a:off x="468313" y="980728"/>
            <a:ext cx="8229600" cy="936625"/>
          </a:xfrm>
        </p:spPr>
        <p:txBody>
          <a:bodyPr/>
          <a:lstStyle/>
          <a:p>
            <a:r>
              <a:rPr lang="en-US"/>
              <a:t>Click to edit Master title style</a:t>
            </a:r>
            <a:endParaRPr lang="en-GB" dirty="0"/>
          </a:p>
        </p:txBody>
      </p:sp>
      <p:sp>
        <p:nvSpPr>
          <p:cNvPr id="5" name="Rectangle 4"/>
          <p:cNvSpPr>
            <a:spLocks noGrp="1" noChangeArrowheads="1"/>
          </p:cNvSpPr>
          <p:nvPr>
            <p:ph type="dt" sz="half" idx="10"/>
          </p:nvPr>
        </p:nvSpPr>
        <p:spPr>
          <a:xfrm>
            <a:off x="6577013" y="116632"/>
            <a:ext cx="2133600" cy="476250"/>
          </a:xfrm>
        </p:spPr>
        <p:txBody>
          <a:bodyPr/>
          <a:lstStyle>
            <a:lvl1pPr>
              <a:defRPr sz="1200"/>
            </a:lvl1pPr>
          </a:lstStyle>
          <a:p>
            <a:pPr>
              <a:defRPr/>
            </a:pPr>
            <a:endParaRPr lang="en-GB" dirty="0"/>
          </a:p>
        </p:txBody>
      </p:sp>
      <p:sp>
        <p:nvSpPr>
          <p:cNvPr id="6" name="Rectangle 5"/>
          <p:cNvSpPr>
            <a:spLocks noGrp="1" noChangeArrowheads="1"/>
          </p:cNvSpPr>
          <p:nvPr>
            <p:ph type="ftr" sz="quarter" idx="11"/>
          </p:nvPr>
        </p:nvSpPr>
        <p:spPr>
          <a:xfrm>
            <a:off x="3124200" y="6337126"/>
            <a:ext cx="2895600" cy="476250"/>
          </a:xfrm>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xfrm>
            <a:off x="467544" y="6297439"/>
            <a:ext cx="2133600" cy="476250"/>
          </a:xfrm>
        </p:spPr>
        <p:txBody>
          <a:bodyPr/>
          <a:lstStyle>
            <a:lvl1pPr algn="l">
              <a:defRPr/>
            </a:lvl1pPr>
          </a:lstStyle>
          <a:p>
            <a:pPr>
              <a:defRPr/>
            </a:pPr>
            <a:fld id="{37EC8A20-BA03-4FF7-8742-03D8AD4CA4F4}" type="slidenum">
              <a:rPr lang="en-GB" smtClean="0"/>
              <a:pPr>
                <a:defRPr/>
              </a:pPr>
              <a:t>‹#›</a:t>
            </a:fld>
            <a:endParaRPr lang="en-GB" dirty="0"/>
          </a:p>
        </p:txBody>
      </p:sp>
      <p:sp>
        <p:nvSpPr>
          <p:cNvPr id="9" name="Content Placeholder 2"/>
          <p:cNvSpPr>
            <a:spLocks noGrp="1"/>
          </p:cNvSpPr>
          <p:nvPr>
            <p:ph idx="1"/>
          </p:nvPr>
        </p:nvSpPr>
        <p:spPr>
          <a:xfrm>
            <a:off x="457200" y="2276872"/>
            <a:ext cx="8229600" cy="3633788"/>
          </a:xfrm>
        </p:spPr>
        <p:txBody>
          <a:bodyPr/>
          <a:lstStyle>
            <a:lvl1pPr marL="342900" indent="-342900">
              <a:buClr>
                <a:srgbClr val="0F5494"/>
              </a:buClr>
              <a:buFont typeface="Arial" pitchFamily="34" charset="0"/>
              <a:buChar char="•"/>
              <a:defRPr/>
            </a:lvl1pPr>
            <a:lvl2pPr>
              <a:buClr>
                <a:srgbClr val="0F5494"/>
              </a:buClr>
              <a:defRPr/>
            </a:lvl2pPr>
          </a:lstStyle>
          <a:p>
            <a:pPr lvl="0"/>
            <a:r>
              <a:rPr lang="en-US"/>
              <a:t>Edit Master text styles</a:t>
            </a:r>
          </a:p>
          <a:p>
            <a:pPr lvl="1"/>
            <a:r>
              <a:rPr lang="en-US"/>
              <a:t>Second level</a:t>
            </a:r>
          </a:p>
          <a:p>
            <a:pPr lvl="2"/>
            <a:r>
              <a:rPr lang="en-US"/>
              <a:t>Third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AB7696A-C531-45F1-88D5-55646FB8334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79502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6B49C80-B696-4C51-A965-AE1EBC1B530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702125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9788255-737B-4346-8387-FC41DD3F5B7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479078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0D14F74-D603-4F83-B10D-2EA4C79C14E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233344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38F4765-96C8-42D8-8515-FC97D70ADCF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80581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CDEF05D-BDED-4836-A9E0-C67D199E234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521669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11" name="Content Placeholder 2"/>
          <p:cNvSpPr>
            <a:spLocks noGrp="1"/>
          </p:cNvSpPr>
          <p:nvPr>
            <p:ph idx="1"/>
          </p:nvPr>
        </p:nvSpPr>
        <p:spPr>
          <a:xfrm>
            <a:off x="457200" y="2387600"/>
            <a:ext cx="8229600" cy="3633788"/>
          </a:xfrm>
        </p:spPr>
        <p:txBody>
          <a:bodyPr/>
          <a:lstStyle>
            <a:lvl1pPr marL="342900" indent="-342900">
              <a:buClr>
                <a:srgbClr val="0F5494"/>
              </a:buClr>
              <a:buFont typeface="Arial" pitchFamily="34" charset="0"/>
              <a:buChar char="•"/>
              <a:defRPr/>
            </a:lvl1pPr>
            <a:lvl2pPr>
              <a:buClr>
                <a:srgbClr val="0F5494"/>
              </a:buClr>
              <a:defRPr/>
            </a:lvl2pPr>
          </a:lstStyle>
          <a:p>
            <a:pPr lvl="0"/>
            <a:r>
              <a:rPr lang="en-US"/>
              <a:t>Click to edit Master text styles</a:t>
            </a:r>
          </a:p>
          <a:p>
            <a:pPr lvl="1"/>
            <a:r>
              <a:rPr lang="en-US"/>
              <a:t>Second level</a:t>
            </a:r>
          </a:p>
          <a:p>
            <a:pPr lvl="2"/>
            <a:r>
              <a:rPr lang="en-US"/>
              <a:t>Third level</a:t>
            </a:r>
          </a:p>
        </p:txBody>
      </p:sp>
      <p:sp>
        <p:nvSpPr>
          <p:cNvPr id="6" name="Rectangle 5"/>
          <p:cNvSpPr>
            <a:spLocks noGrp="1" noChangeArrowheads="1"/>
          </p:cNvSpPr>
          <p:nvPr>
            <p:ph type="dt" sz="half" idx="10"/>
          </p:nvPr>
        </p:nvSpPr>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ftr" sz="quarter" idx="11"/>
          </p:nvPr>
        </p:nvSpPr>
        <p:spPr>
          <a:xfrm>
            <a:off x="3124200" y="6300788"/>
            <a:ext cx="2895600" cy="466725"/>
          </a:xfrm>
        </p:spPr>
        <p:txBody>
          <a:bodyPr/>
          <a:lstStyle>
            <a:lvl1pPr>
              <a:defRPr sz="1000">
                <a:solidFill>
                  <a:srgbClr val="0F5494"/>
                </a:solidFill>
              </a:defRPr>
            </a:lvl1pPr>
          </a:lstStyle>
          <a:p>
            <a:pPr>
              <a:defRPr/>
            </a:pPr>
            <a:endParaRPr lang="en-GB" dirty="0"/>
          </a:p>
        </p:txBody>
      </p:sp>
      <p:sp>
        <p:nvSpPr>
          <p:cNvPr id="8" name="Rectangle 7"/>
          <p:cNvSpPr>
            <a:spLocks noGrp="1" noChangeArrowheads="1"/>
          </p:cNvSpPr>
          <p:nvPr>
            <p:ph type="sldNum" sz="quarter" idx="12"/>
          </p:nvPr>
        </p:nvSpPr>
        <p:spPr>
          <a:xfrm>
            <a:off x="6553200" y="6524625"/>
            <a:ext cx="2133600" cy="476250"/>
          </a:xfrm>
        </p:spPr>
        <p:txBody>
          <a:bodyPr/>
          <a:lstStyle>
            <a:lvl1pPr>
              <a:defRPr>
                <a:solidFill>
                  <a:srgbClr val="0F5494"/>
                </a:solidFill>
              </a:defRPr>
            </a:lvl1pPr>
          </a:lstStyle>
          <a:p>
            <a:pPr>
              <a:defRPr/>
            </a:pPr>
            <a:fld id="{56DB42C4-D9A8-4B54-A511-170844AD90A6}" type="slidenum">
              <a:rPr lang="en-GB"/>
              <a:pPr>
                <a:defRPr/>
              </a:pPr>
              <a:t>‹#›</a:t>
            </a:fld>
            <a:endParaRPr lang="en-GB" dirty="0"/>
          </a:p>
        </p:txBody>
      </p:sp>
    </p:spTree>
    <p:extLst>
      <p:ext uri="{BB962C8B-B14F-4D97-AF65-F5344CB8AC3E}">
        <p14:creationId xmlns:p14="http://schemas.microsoft.com/office/powerpoint/2010/main" val="2038503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xfrm>
            <a:off x="8384894" y="6245225"/>
            <a:ext cx="301907" cy="288822"/>
          </a:xfrm>
          <a:prstGeom prst="rect">
            <a:avLst/>
          </a:prstGeom>
        </p:spPr>
        <p:txBody>
          <a:bodyPr anchor="t"/>
          <a:lstStyle>
            <a:lvl1pPr>
              <a:defRPr sz="1400">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7106879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Diapositive de titr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125538"/>
            <a:ext cx="9144000" cy="5732462"/>
          </a:xfrm>
          <a:prstGeom prst="rect">
            <a:avLst/>
          </a:prstGeom>
          <a:solidFill>
            <a:srgbClr val="0F5494"/>
          </a:solidFill>
          <a:ln w="63500" algn="ctr">
            <a:solidFill>
              <a:srgbClr val="0F5494"/>
            </a:solidFill>
            <a:miter lim="800000"/>
            <a:headEnd/>
            <a:tailEnd/>
          </a:ln>
          <a:effectLst>
            <a:outerShdw dist="23000" dir="5400000" rotWithShape="0">
              <a:srgbClr val="000000">
                <a:alpha val="34998"/>
              </a:srgbClr>
            </a:outerShdw>
          </a:effectLst>
        </p:spPr>
        <p:txBody>
          <a:bodyPr anchor="ct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altLang="en-US">
                <a:solidFill>
                  <a:srgbClr val="FFFFFF"/>
                </a:solidFill>
              </a:rPr>
              <a:t>                             </a:t>
            </a:r>
          </a:p>
        </p:txBody>
      </p: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 y="1098550"/>
            <a:ext cx="9144000"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DOCUME~1\lenain\LOCALS~1\Temp\7zECB.tmp\LOGO-CE for RTD EN Positive Cy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5538" y="323850"/>
            <a:ext cx="181133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bwMode="auto">
          <a:xfrm>
            <a:off x="4219575" y="2060575"/>
            <a:ext cx="467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defRPr>
                <a:solidFill>
                  <a:schemeClr val="tx1"/>
                </a:solidFill>
                <a:latin typeface="Arial" charset="0"/>
              </a:defRPr>
            </a:lvl1pPr>
            <a:lvl2pPr marL="742950" indent="-285750" defTabSz="449263">
              <a:defRPr>
                <a:solidFill>
                  <a:schemeClr val="tx1"/>
                </a:solidFill>
                <a:latin typeface="Arial" charset="0"/>
              </a:defRPr>
            </a:lvl2pPr>
            <a:lvl3pPr marL="1143000" indent="-228600" defTabSz="449263">
              <a:defRPr>
                <a:solidFill>
                  <a:schemeClr val="tx1"/>
                </a:solidFill>
                <a:latin typeface="Arial" charset="0"/>
              </a:defRPr>
            </a:lvl3pPr>
            <a:lvl4pPr marL="1600200" indent="-228600" defTabSz="449263">
              <a:defRPr>
                <a:solidFill>
                  <a:schemeClr val="tx1"/>
                </a:solidFill>
                <a:latin typeface="Arial" charset="0"/>
              </a:defRPr>
            </a:lvl4pPr>
            <a:lvl5pPr marL="2057400" indent="-228600" defTabSz="449263">
              <a:defRPr>
                <a:solidFill>
                  <a:schemeClr val="tx1"/>
                </a:solidFill>
                <a:latin typeface="Arial" charset="0"/>
              </a:defRPr>
            </a:lvl5pPr>
            <a:lvl6pPr marL="2514600" indent="-228600" defTabSz="449263" fontAlgn="base">
              <a:spcBef>
                <a:spcPct val="0"/>
              </a:spcBef>
              <a:spcAft>
                <a:spcPct val="0"/>
              </a:spcAft>
              <a:defRPr>
                <a:solidFill>
                  <a:schemeClr val="tx1"/>
                </a:solidFill>
                <a:latin typeface="Arial" charset="0"/>
              </a:defRPr>
            </a:lvl6pPr>
            <a:lvl7pPr marL="2971800" indent="-228600" defTabSz="449263" fontAlgn="base">
              <a:spcBef>
                <a:spcPct val="0"/>
              </a:spcBef>
              <a:spcAft>
                <a:spcPct val="0"/>
              </a:spcAft>
              <a:defRPr>
                <a:solidFill>
                  <a:schemeClr val="tx1"/>
                </a:solidFill>
                <a:latin typeface="Arial" charset="0"/>
              </a:defRPr>
            </a:lvl7pPr>
            <a:lvl8pPr marL="3429000" indent="-228600" defTabSz="449263" fontAlgn="base">
              <a:spcBef>
                <a:spcPct val="0"/>
              </a:spcBef>
              <a:spcAft>
                <a:spcPct val="0"/>
              </a:spcAft>
              <a:defRPr>
                <a:solidFill>
                  <a:schemeClr val="tx1"/>
                </a:solidFill>
                <a:latin typeface="Arial" charset="0"/>
              </a:defRPr>
            </a:lvl8pPr>
            <a:lvl9pPr marL="3886200" indent="-228600" defTabSz="449263" fontAlgn="base">
              <a:spcBef>
                <a:spcPct val="0"/>
              </a:spcBef>
              <a:spcAft>
                <a:spcPct val="0"/>
              </a:spcAft>
              <a:defRPr>
                <a:solidFill>
                  <a:schemeClr val="tx1"/>
                </a:solidFill>
                <a:latin typeface="Arial" charset="0"/>
              </a:defRPr>
            </a:lvl9pPr>
          </a:lstStyle>
          <a:p>
            <a:pPr>
              <a:buClr>
                <a:srgbClr val="000000"/>
              </a:buClr>
              <a:buSzPct val="100000"/>
              <a:buFont typeface="Times New Roman" pitchFamily="18" charset="0"/>
              <a:buNone/>
              <a:defRPr/>
            </a:pPr>
            <a:r>
              <a:rPr lang="en-GB" sz="4800">
                <a:solidFill>
                  <a:srgbClr val="FFD624"/>
                </a:solidFill>
                <a:latin typeface="EC Square Sans Pro Medium" pitchFamily="34" charset="0"/>
                <a:ea typeface="Verdana" pitchFamily="34" charset="0"/>
                <a:cs typeface="Verdana" pitchFamily="34" charset="0"/>
              </a:rPr>
              <a:t>HORIZON 2020</a:t>
            </a:r>
          </a:p>
        </p:txBody>
      </p:sp>
      <p:pic>
        <p:nvPicPr>
          <p:cNvPr id="8" name="Picture 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219575" y="6430963"/>
            <a:ext cx="6858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251520" y="3933056"/>
            <a:ext cx="8640960" cy="1224136"/>
          </a:xfrm>
          <a:prstGeom prst="rect">
            <a:avLst/>
          </a:prstGeom>
        </p:spPr>
        <p:txBody>
          <a:bodyPr/>
          <a:lstStyle>
            <a:lvl1pPr algn="ctr">
              <a:defRPr sz="3600">
                <a:solidFill>
                  <a:srgbClr val="FFD624"/>
                </a:solidFill>
                <a:latin typeface="Verdana" pitchFamily="34" charset="0"/>
                <a:ea typeface="Verdana" pitchFamily="34" charset="0"/>
                <a:cs typeface="Verdana" pitchFamily="34" charset="0"/>
              </a:defRPr>
            </a:lvl1pPr>
          </a:lstStyle>
          <a:p>
            <a:r>
              <a:rPr lang="en-US"/>
              <a:t>Click to edit Master title style</a:t>
            </a:r>
            <a:endParaRPr lang="en-GB" dirty="0"/>
          </a:p>
        </p:txBody>
      </p:sp>
      <p:sp>
        <p:nvSpPr>
          <p:cNvPr id="10" name="Content Placeholder 2"/>
          <p:cNvSpPr>
            <a:spLocks noGrp="1"/>
          </p:cNvSpPr>
          <p:nvPr>
            <p:ph idx="1"/>
          </p:nvPr>
        </p:nvSpPr>
        <p:spPr>
          <a:xfrm>
            <a:off x="251520" y="5389752"/>
            <a:ext cx="8640960" cy="919568"/>
          </a:xfrm>
          <a:prstGeom prst="rect">
            <a:avLst/>
          </a:prstGeom>
        </p:spPr>
        <p:txBody>
          <a:bodyPr/>
          <a:lstStyle>
            <a:lvl1pPr marL="0" indent="0" algn="ctr">
              <a:spcBef>
                <a:spcPts val="0"/>
              </a:spcBef>
              <a:buNone/>
              <a:defRPr sz="2000" b="0" i="0">
                <a:solidFill>
                  <a:schemeClr val="bg1"/>
                </a:solidFill>
                <a:latin typeface="Verdana" pitchFamily="34" charset="0"/>
                <a:ea typeface="Verdana" pitchFamily="34" charset="0"/>
                <a:cs typeface="Verdana" pitchFamily="34" charset="0"/>
              </a:defRPr>
            </a:lvl1pPr>
            <a:lvl3pPr marL="228600" indent="-228600" algn="l">
              <a:defRPr sz="3000" b="1">
                <a:solidFill>
                  <a:schemeClr val="bg1"/>
                </a:solidFill>
              </a:defRPr>
            </a:lvl3pPr>
          </a:lstStyle>
          <a:p>
            <a:pPr lvl="0"/>
            <a:r>
              <a:rPr lang="en-US"/>
              <a:t>Click to edit Master text styles</a:t>
            </a:r>
          </a:p>
        </p:txBody>
      </p:sp>
    </p:spTree>
    <p:extLst>
      <p:ext uri="{BB962C8B-B14F-4D97-AF65-F5344CB8AC3E}">
        <p14:creationId xmlns:p14="http://schemas.microsoft.com/office/powerpoint/2010/main" val="8937127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BC3A68C-50DF-4209-8CC2-A27CC27CD2DB}" type="datetimeFigureOut">
              <a:rPr lang="en-GB" smtClean="0"/>
              <a:t>03/12/2019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7E0120-D403-48D3-8DE6-B30C70DE0747}" type="slidenum">
              <a:rPr lang="en-GB" smtClean="0"/>
              <a:t>‹#›</a:t>
            </a:fld>
            <a:endParaRPr lang="en-GB"/>
          </a:p>
        </p:txBody>
      </p:sp>
    </p:spTree>
    <p:extLst>
      <p:ext uri="{BB962C8B-B14F-4D97-AF65-F5344CB8AC3E}">
        <p14:creationId xmlns:p14="http://schemas.microsoft.com/office/powerpoint/2010/main" val="1749256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5E88F9B-71EE-4D5C-B44E-012EF44E925A}" type="slidenum">
              <a:rPr lang="en-GB"/>
              <a:pPr>
                <a:defRPr/>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t="15884" b="-2"/>
          <a:stretch>
            <a:fillRect/>
          </a:stretch>
        </p:blipFill>
        <p:spPr bwMode="auto">
          <a:xfrm>
            <a:off x="-17463" y="1104900"/>
            <a:ext cx="9197976"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DOCUME~1\lenain\LOCALS~1\Temp\7zECB.tmp\LOGO-CE for RTD EN Positive Cy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5538" y="323850"/>
            <a:ext cx="181133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219575" y="6430963"/>
            <a:ext cx="6858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0"/>
          </p:nvPr>
        </p:nvSpPr>
        <p:spPr>
          <a:xfrm>
            <a:off x="4122000" y="3212976"/>
            <a:ext cx="4536504" cy="1872208"/>
          </a:xfrm>
          <a:prstGeom prst="rect">
            <a:avLst/>
          </a:prstGeom>
        </p:spPr>
        <p:txBody>
          <a:bodyPr/>
          <a:lstStyle>
            <a:lvl1pPr marL="0" indent="0">
              <a:spcBef>
                <a:spcPts val="0"/>
              </a:spcBef>
              <a:buNone/>
              <a:defRPr sz="2000" b="1" i="0">
                <a:solidFill>
                  <a:schemeClr val="bg1"/>
                </a:solidFill>
                <a:latin typeface="Verdana" pitchFamily="34" charset="0"/>
                <a:ea typeface="Verdana" pitchFamily="34" charset="0"/>
                <a:cs typeface="Verdana" pitchFamily="34" charset="0"/>
              </a:defRPr>
            </a:lvl1pPr>
            <a:lvl3pPr marL="228600" indent="-228600" algn="l">
              <a:defRPr sz="3000" b="1">
                <a:solidFill>
                  <a:schemeClr val="bg1"/>
                </a:solidFill>
              </a:defRPr>
            </a:lvl3pPr>
          </a:lstStyle>
          <a:p>
            <a:pPr lvl="0"/>
            <a:r>
              <a:rPr lang="en-US" dirty="0"/>
              <a:t>Click to edit Master text styles</a:t>
            </a:r>
          </a:p>
        </p:txBody>
      </p:sp>
      <p:sp>
        <p:nvSpPr>
          <p:cNvPr id="15" name="Title 1"/>
          <p:cNvSpPr>
            <a:spLocks noGrp="1"/>
          </p:cNvSpPr>
          <p:nvPr>
            <p:ph type="title"/>
          </p:nvPr>
        </p:nvSpPr>
        <p:spPr>
          <a:xfrm>
            <a:off x="251520" y="1951427"/>
            <a:ext cx="8640960" cy="2088232"/>
          </a:xfrm>
          <a:prstGeom prst="rect">
            <a:avLst/>
          </a:prstGeom>
        </p:spPr>
        <p:txBody>
          <a:bodyPr/>
          <a:lstStyle>
            <a:lvl1pPr algn="ctr">
              <a:defRPr sz="5400">
                <a:solidFill>
                  <a:srgbClr val="FFD624"/>
                </a:solidFill>
                <a:latin typeface="Verdana" pitchFamily="34" charset="0"/>
                <a:ea typeface="Verdana" pitchFamily="34" charset="0"/>
                <a:cs typeface="Verdana" pitchFamily="34" charset="0"/>
              </a:defRPr>
            </a:lvl1pPr>
          </a:lstStyle>
          <a:p>
            <a:r>
              <a:rPr lang="en-US" dirty="0"/>
              <a:t>Click to edit Master title style</a:t>
            </a:r>
            <a:endParaRPr lang="en-GB" dirty="0"/>
          </a:p>
        </p:txBody>
      </p:sp>
      <p:sp>
        <p:nvSpPr>
          <p:cNvPr id="7" name="Content Placeholder 2"/>
          <p:cNvSpPr>
            <a:spLocks noGrp="1"/>
          </p:cNvSpPr>
          <p:nvPr>
            <p:ph idx="11"/>
          </p:nvPr>
        </p:nvSpPr>
        <p:spPr>
          <a:xfrm>
            <a:off x="4122000" y="5301208"/>
            <a:ext cx="4456881" cy="720080"/>
          </a:xfrm>
          <a:prstGeom prst="rect">
            <a:avLst/>
          </a:prstGeom>
        </p:spPr>
        <p:txBody>
          <a:bodyPr/>
          <a:lstStyle>
            <a:lvl1pPr marL="0" indent="0">
              <a:spcBef>
                <a:spcPts val="300"/>
              </a:spcBef>
              <a:spcAft>
                <a:spcPts val="300"/>
              </a:spcAft>
              <a:buNone/>
              <a:defRPr sz="1600" b="0" i="0">
                <a:solidFill>
                  <a:schemeClr val="bg1"/>
                </a:solidFill>
                <a:latin typeface="Verdana" pitchFamily="34" charset="0"/>
                <a:ea typeface="Verdana" pitchFamily="34" charset="0"/>
                <a:cs typeface="Verdana" pitchFamily="34" charset="0"/>
              </a:defRPr>
            </a:lvl1pPr>
            <a:lvl3pPr marL="228600" indent="-228600" algn="l">
              <a:defRPr sz="3000" b="1">
                <a:solidFill>
                  <a:schemeClr val="bg1"/>
                </a:solidFill>
              </a:defRPr>
            </a:lvl3pPr>
          </a:lstStyle>
          <a:p>
            <a:pPr lvl="0"/>
            <a:r>
              <a:rPr lang="en-US" dirty="0"/>
              <a:t>Click to edit Master text styles</a:t>
            </a:r>
          </a:p>
        </p:txBody>
      </p:sp>
    </p:spTree>
    <p:extLst>
      <p:ext uri="{BB962C8B-B14F-4D97-AF65-F5344CB8AC3E}">
        <p14:creationId xmlns:p14="http://schemas.microsoft.com/office/powerpoint/2010/main" val="32964287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en-Cover-1">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733"/>
            <a:ext cx="9143999" cy="6829852"/>
          </a:xfrm>
          <a:prstGeom prst="rect">
            <a:avLst/>
          </a:prstGeom>
        </p:spPr>
      </p:pic>
    </p:spTree>
    <p:extLst>
      <p:ext uri="{BB962C8B-B14F-4D97-AF65-F5344CB8AC3E}">
        <p14:creationId xmlns:p14="http://schemas.microsoft.com/office/powerpoint/2010/main" val="194952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Gen-Cover-2">
    <p:bg>
      <p:bgPr>
        <a:solidFill>
          <a:srgbClr val="FFFFFF"/>
        </a:solidFill>
        <a:effectLst/>
      </p:bgPr>
    </p:bg>
    <p:spTree>
      <p:nvGrpSpPr>
        <p:cNvPr id="1" name=""/>
        <p:cNvGrpSpPr/>
        <p:nvPr/>
      </p:nvGrpSpPr>
      <p:grpSpPr>
        <a:xfrm>
          <a:off x="0" y="0"/>
          <a:ext cx="0" cy="0"/>
          <a:chOff x="0" y="0"/>
          <a:chExt cx="0" cy="0"/>
        </a:xfrm>
      </p:grpSpPr>
      <p:pic>
        <p:nvPicPr>
          <p:cNvPr id="15" name="Imag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t="1922" b="40857"/>
          <a:stretch/>
        </p:blipFill>
        <p:spPr>
          <a:xfrm flipH="1">
            <a:off x="0" y="2750899"/>
            <a:ext cx="9144000" cy="3500914"/>
          </a:xfrm>
          <a:prstGeom prst="rect">
            <a:avLst/>
          </a:prstGeom>
        </p:spPr>
      </p:pic>
      <p:pic>
        <p:nvPicPr>
          <p:cNvPr id="9" name="Imag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0886" y="5088495"/>
            <a:ext cx="1814799" cy="1637488"/>
          </a:xfrm>
          <a:prstGeom prst="rect">
            <a:avLst/>
          </a:prstGeom>
        </p:spPr>
      </p:pic>
      <p:pic>
        <p:nvPicPr>
          <p:cNvPr id="13" name="Imag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0886" y="347342"/>
            <a:ext cx="2653103" cy="1051885"/>
          </a:xfrm>
          <a:prstGeom prst="rect">
            <a:avLst/>
          </a:prstGeom>
        </p:spPr>
      </p:pic>
      <p:pic>
        <p:nvPicPr>
          <p:cNvPr id="14" name="Image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015788" y="125869"/>
            <a:ext cx="2999875" cy="984283"/>
          </a:xfrm>
          <a:prstGeom prst="rect">
            <a:avLst/>
          </a:prstGeom>
        </p:spPr>
      </p:pic>
      <p:grpSp>
        <p:nvGrpSpPr>
          <p:cNvPr id="5" name="Grouper 4"/>
          <p:cNvGrpSpPr/>
          <p:nvPr userDrawn="1"/>
        </p:nvGrpSpPr>
        <p:grpSpPr>
          <a:xfrm>
            <a:off x="4443321" y="1178173"/>
            <a:ext cx="4620787" cy="5104724"/>
            <a:chOff x="4443320" y="1175173"/>
            <a:chExt cx="4620787" cy="5091726"/>
          </a:xfrm>
        </p:grpSpPr>
        <p:sp>
          <p:nvSpPr>
            <p:cNvPr id="3" name="Pentagone 2"/>
            <p:cNvSpPr/>
            <p:nvPr userDrawn="1"/>
          </p:nvSpPr>
          <p:spPr>
            <a:xfrm rot="1595350">
              <a:off x="4443320" y="1873255"/>
              <a:ext cx="4620787" cy="4393644"/>
            </a:xfrm>
            <a:prstGeom prst="pentagon">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600"/>
            </a:p>
          </p:txBody>
        </p:sp>
        <p:sp>
          <p:nvSpPr>
            <p:cNvPr id="4" name="Pentagone 3"/>
            <p:cNvSpPr/>
            <p:nvPr userDrawn="1"/>
          </p:nvSpPr>
          <p:spPr>
            <a:xfrm rot="20533236">
              <a:off x="6652583" y="1175173"/>
              <a:ext cx="1337487" cy="1271740"/>
            </a:xfrm>
            <a:prstGeom prst="pentagon">
              <a:avLst/>
            </a:prstGeom>
            <a:solidFill>
              <a:srgbClr val="216C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600"/>
            </a:p>
          </p:txBody>
        </p:sp>
        <p:sp>
          <p:nvSpPr>
            <p:cNvPr id="7" name="Pentagone 6"/>
            <p:cNvSpPr/>
            <p:nvPr userDrawn="1"/>
          </p:nvSpPr>
          <p:spPr>
            <a:xfrm rot="1507256">
              <a:off x="7153188" y="1819406"/>
              <a:ext cx="1347179" cy="1180273"/>
            </a:xfrm>
            <a:custGeom>
              <a:avLst/>
              <a:gdLst>
                <a:gd name="connsiteX0" fmla="*/ 1 w 1205004"/>
                <a:gd name="connsiteY0" fmla="*/ 437644 h 1145769"/>
                <a:gd name="connsiteX1" fmla="*/ 602502 w 1205004"/>
                <a:gd name="connsiteY1" fmla="*/ 0 h 1145769"/>
                <a:gd name="connsiteX2" fmla="*/ 1205003 w 1205004"/>
                <a:gd name="connsiteY2" fmla="*/ 437644 h 1145769"/>
                <a:gd name="connsiteX3" fmla="*/ 974868 w 1205004"/>
                <a:gd name="connsiteY3" fmla="*/ 1145766 h 1145769"/>
                <a:gd name="connsiteX4" fmla="*/ 230136 w 1205004"/>
                <a:gd name="connsiteY4" fmla="*/ 1145766 h 1145769"/>
                <a:gd name="connsiteX5" fmla="*/ 1 w 1205004"/>
                <a:gd name="connsiteY5" fmla="*/ 437644 h 1145769"/>
                <a:gd name="connsiteX0" fmla="*/ 0 w 1264671"/>
                <a:gd name="connsiteY0" fmla="*/ 465620 h 1145766"/>
                <a:gd name="connsiteX1" fmla="*/ 662170 w 1264671"/>
                <a:gd name="connsiteY1" fmla="*/ 0 h 1145766"/>
                <a:gd name="connsiteX2" fmla="*/ 1264671 w 1264671"/>
                <a:gd name="connsiteY2" fmla="*/ 437644 h 1145766"/>
                <a:gd name="connsiteX3" fmla="*/ 1034536 w 1264671"/>
                <a:gd name="connsiteY3" fmla="*/ 1145766 h 1145766"/>
                <a:gd name="connsiteX4" fmla="*/ 289804 w 1264671"/>
                <a:gd name="connsiteY4" fmla="*/ 1145766 h 1145766"/>
                <a:gd name="connsiteX5" fmla="*/ 0 w 1264671"/>
                <a:gd name="connsiteY5" fmla="*/ 465620 h 1145766"/>
                <a:gd name="connsiteX0" fmla="*/ 0 w 1264671"/>
                <a:gd name="connsiteY0" fmla="*/ 465620 h 1151367"/>
                <a:gd name="connsiteX1" fmla="*/ 662170 w 1264671"/>
                <a:gd name="connsiteY1" fmla="*/ 0 h 1151367"/>
                <a:gd name="connsiteX2" fmla="*/ 1264671 w 1264671"/>
                <a:gd name="connsiteY2" fmla="*/ 437644 h 1151367"/>
                <a:gd name="connsiteX3" fmla="*/ 1034536 w 1264671"/>
                <a:gd name="connsiteY3" fmla="*/ 1145766 h 1151367"/>
                <a:gd name="connsiteX4" fmla="*/ 219644 w 1264671"/>
                <a:gd name="connsiteY4" fmla="*/ 1151367 h 1151367"/>
                <a:gd name="connsiteX5" fmla="*/ 0 w 1264671"/>
                <a:gd name="connsiteY5" fmla="*/ 465620 h 1151367"/>
                <a:gd name="connsiteX0" fmla="*/ 0 w 1264671"/>
                <a:gd name="connsiteY0" fmla="*/ 465620 h 1151367"/>
                <a:gd name="connsiteX1" fmla="*/ 662170 w 1264671"/>
                <a:gd name="connsiteY1" fmla="*/ 0 h 1151367"/>
                <a:gd name="connsiteX2" fmla="*/ 1264671 w 1264671"/>
                <a:gd name="connsiteY2" fmla="*/ 437644 h 1151367"/>
                <a:gd name="connsiteX3" fmla="*/ 1046885 w 1264671"/>
                <a:gd name="connsiteY3" fmla="*/ 1094484 h 1151367"/>
                <a:gd name="connsiteX4" fmla="*/ 219644 w 1264671"/>
                <a:gd name="connsiteY4" fmla="*/ 1151367 h 1151367"/>
                <a:gd name="connsiteX5" fmla="*/ 0 w 1264671"/>
                <a:gd name="connsiteY5" fmla="*/ 465620 h 1151367"/>
                <a:gd name="connsiteX0" fmla="*/ 0 w 1347179"/>
                <a:gd name="connsiteY0" fmla="*/ 465620 h 1151367"/>
                <a:gd name="connsiteX1" fmla="*/ 662170 w 1347179"/>
                <a:gd name="connsiteY1" fmla="*/ 0 h 1151367"/>
                <a:gd name="connsiteX2" fmla="*/ 1347179 w 1347179"/>
                <a:gd name="connsiteY2" fmla="*/ 380760 h 1151367"/>
                <a:gd name="connsiteX3" fmla="*/ 1046885 w 1347179"/>
                <a:gd name="connsiteY3" fmla="*/ 1094484 h 1151367"/>
                <a:gd name="connsiteX4" fmla="*/ 219644 w 1347179"/>
                <a:gd name="connsiteY4" fmla="*/ 1151367 h 1151367"/>
                <a:gd name="connsiteX5" fmla="*/ 0 w 1347179"/>
                <a:gd name="connsiteY5" fmla="*/ 465620 h 1151367"/>
                <a:gd name="connsiteX0" fmla="*/ 0 w 1347179"/>
                <a:gd name="connsiteY0" fmla="*/ 606406 h 1292153"/>
                <a:gd name="connsiteX1" fmla="*/ 632553 w 1347179"/>
                <a:gd name="connsiteY1" fmla="*/ 0 h 1292153"/>
                <a:gd name="connsiteX2" fmla="*/ 1347179 w 1347179"/>
                <a:gd name="connsiteY2" fmla="*/ 521546 h 1292153"/>
                <a:gd name="connsiteX3" fmla="*/ 1046885 w 1347179"/>
                <a:gd name="connsiteY3" fmla="*/ 1235270 h 1292153"/>
                <a:gd name="connsiteX4" fmla="*/ 219644 w 1347179"/>
                <a:gd name="connsiteY4" fmla="*/ 1292153 h 1292153"/>
                <a:gd name="connsiteX5" fmla="*/ 0 w 1347179"/>
                <a:gd name="connsiteY5" fmla="*/ 606406 h 1292153"/>
                <a:gd name="connsiteX0" fmla="*/ 0 w 1347179"/>
                <a:gd name="connsiteY0" fmla="*/ 483106 h 1168853"/>
                <a:gd name="connsiteX1" fmla="*/ 699464 w 1347179"/>
                <a:gd name="connsiteY1" fmla="*/ 0 h 1168853"/>
                <a:gd name="connsiteX2" fmla="*/ 1347179 w 1347179"/>
                <a:gd name="connsiteY2" fmla="*/ 398246 h 1168853"/>
                <a:gd name="connsiteX3" fmla="*/ 1046885 w 1347179"/>
                <a:gd name="connsiteY3" fmla="*/ 1111970 h 1168853"/>
                <a:gd name="connsiteX4" fmla="*/ 219644 w 1347179"/>
                <a:gd name="connsiteY4" fmla="*/ 1168853 h 1168853"/>
                <a:gd name="connsiteX5" fmla="*/ 0 w 1347179"/>
                <a:gd name="connsiteY5" fmla="*/ 483106 h 1168853"/>
                <a:gd name="connsiteX0" fmla="*/ 0 w 1347179"/>
                <a:gd name="connsiteY0" fmla="*/ 483106 h 1264206"/>
                <a:gd name="connsiteX1" fmla="*/ 699464 w 1347179"/>
                <a:gd name="connsiteY1" fmla="*/ 0 h 1264206"/>
                <a:gd name="connsiteX2" fmla="*/ 1347179 w 1347179"/>
                <a:gd name="connsiteY2" fmla="*/ 398246 h 1264206"/>
                <a:gd name="connsiteX3" fmla="*/ 1046885 w 1347179"/>
                <a:gd name="connsiteY3" fmla="*/ 1111970 h 1264206"/>
                <a:gd name="connsiteX4" fmla="*/ 55088 w 1347179"/>
                <a:gd name="connsiteY4" fmla="*/ 1264206 h 1264206"/>
                <a:gd name="connsiteX5" fmla="*/ 0 w 1347179"/>
                <a:gd name="connsiteY5" fmla="*/ 483106 h 1264206"/>
                <a:gd name="connsiteX0" fmla="*/ 0 w 1347179"/>
                <a:gd name="connsiteY0" fmla="*/ 483106 h 1180273"/>
                <a:gd name="connsiteX1" fmla="*/ 699464 w 1347179"/>
                <a:gd name="connsiteY1" fmla="*/ 0 h 1180273"/>
                <a:gd name="connsiteX2" fmla="*/ 1347179 w 1347179"/>
                <a:gd name="connsiteY2" fmla="*/ 398246 h 1180273"/>
                <a:gd name="connsiteX3" fmla="*/ 1046885 w 1347179"/>
                <a:gd name="connsiteY3" fmla="*/ 1111970 h 1180273"/>
                <a:gd name="connsiteX4" fmla="*/ 234096 w 1347179"/>
                <a:gd name="connsiteY4" fmla="*/ 1180273 h 1180273"/>
                <a:gd name="connsiteX5" fmla="*/ 0 w 1347179"/>
                <a:gd name="connsiteY5" fmla="*/ 483106 h 118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7179" h="1180273">
                  <a:moveTo>
                    <a:pt x="0" y="483106"/>
                  </a:moveTo>
                  <a:lnTo>
                    <a:pt x="699464" y="0"/>
                  </a:lnTo>
                  <a:lnTo>
                    <a:pt x="1347179" y="398246"/>
                  </a:lnTo>
                  <a:lnTo>
                    <a:pt x="1046885" y="1111970"/>
                  </a:lnTo>
                  <a:lnTo>
                    <a:pt x="234096" y="1180273"/>
                  </a:lnTo>
                  <a:lnTo>
                    <a:pt x="0" y="483106"/>
                  </a:lnTo>
                  <a:close/>
                </a:path>
              </a:pathLst>
            </a:custGeom>
            <a:solidFill>
              <a:srgbClr val="FBC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600"/>
            </a:p>
          </p:txBody>
        </p:sp>
        <p:sp>
          <p:nvSpPr>
            <p:cNvPr id="6" name="Forme libre 5"/>
            <p:cNvSpPr/>
            <p:nvPr userDrawn="1"/>
          </p:nvSpPr>
          <p:spPr>
            <a:xfrm>
              <a:off x="7210119" y="1918018"/>
              <a:ext cx="700215" cy="601361"/>
            </a:xfrm>
            <a:custGeom>
              <a:avLst/>
              <a:gdLst>
                <a:gd name="connsiteX0" fmla="*/ 74141 w 568411"/>
                <a:gd name="connsiteY0" fmla="*/ 115329 h 601362"/>
                <a:gd name="connsiteX1" fmla="*/ 0 w 568411"/>
                <a:gd name="connsiteY1" fmla="*/ 601362 h 601362"/>
                <a:gd name="connsiteX2" fmla="*/ 560173 w 568411"/>
                <a:gd name="connsiteY2" fmla="*/ 428367 h 601362"/>
                <a:gd name="connsiteX3" fmla="*/ 568411 w 568411"/>
                <a:gd name="connsiteY3" fmla="*/ 0 h 601362"/>
                <a:gd name="connsiteX4" fmla="*/ 74141 w 568411"/>
                <a:gd name="connsiteY4" fmla="*/ 115329 h 601362"/>
                <a:gd name="connsiteX0" fmla="*/ 0 w 626076"/>
                <a:gd name="connsiteY0" fmla="*/ 82378 h 601362"/>
                <a:gd name="connsiteX1" fmla="*/ 57665 w 626076"/>
                <a:gd name="connsiteY1" fmla="*/ 601362 h 601362"/>
                <a:gd name="connsiteX2" fmla="*/ 617838 w 626076"/>
                <a:gd name="connsiteY2" fmla="*/ 428367 h 601362"/>
                <a:gd name="connsiteX3" fmla="*/ 626076 w 626076"/>
                <a:gd name="connsiteY3" fmla="*/ 0 h 601362"/>
                <a:gd name="connsiteX4" fmla="*/ 0 w 626076"/>
                <a:gd name="connsiteY4" fmla="*/ 82378 h 601362"/>
                <a:gd name="connsiteX0" fmla="*/ 0 w 617838"/>
                <a:gd name="connsiteY0" fmla="*/ 98854 h 617838"/>
                <a:gd name="connsiteX1" fmla="*/ 57665 w 617838"/>
                <a:gd name="connsiteY1" fmla="*/ 617838 h 617838"/>
                <a:gd name="connsiteX2" fmla="*/ 617838 w 617838"/>
                <a:gd name="connsiteY2" fmla="*/ 444843 h 617838"/>
                <a:gd name="connsiteX3" fmla="*/ 617838 w 617838"/>
                <a:gd name="connsiteY3" fmla="*/ 0 h 617838"/>
                <a:gd name="connsiteX4" fmla="*/ 0 w 617838"/>
                <a:gd name="connsiteY4" fmla="*/ 98854 h 617838"/>
                <a:gd name="connsiteX0" fmla="*/ 65902 w 683740"/>
                <a:gd name="connsiteY0" fmla="*/ 98854 h 650789"/>
                <a:gd name="connsiteX1" fmla="*/ 0 w 683740"/>
                <a:gd name="connsiteY1" fmla="*/ 650789 h 650789"/>
                <a:gd name="connsiteX2" fmla="*/ 683740 w 683740"/>
                <a:gd name="connsiteY2" fmla="*/ 444843 h 650789"/>
                <a:gd name="connsiteX3" fmla="*/ 683740 w 683740"/>
                <a:gd name="connsiteY3" fmla="*/ 0 h 650789"/>
                <a:gd name="connsiteX4" fmla="*/ 65902 w 683740"/>
                <a:gd name="connsiteY4" fmla="*/ 98854 h 650789"/>
                <a:gd name="connsiteX0" fmla="*/ 41189 w 659027"/>
                <a:gd name="connsiteY0" fmla="*/ 98854 h 518983"/>
                <a:gd name="connsiteX1" fmla="*/ 0 w 659027"/>
                <a:gd name="connsiteY1" fmla="*/ 518983 h 518983"/>
                <a:gd name="connsiteX2" fmla="*/ 659027 w 659027"/>
                <a:gd name="connsiteY2" fmla="*/ 444843 h 518983"/>
                <a:gd name="connsiteX3" fmla="*/ 659027 w 659027"/>
                <a:gd name="connsiteY3" fmla="*/ 0 h 518983"/>
                <a:gd name="connsiteX4" fmla="*/ 41189 w 659027"/>
                <a:gd name="connsiteY4" fmla="*/ 98854 h 518983"/>
                <a:gd name="connsiteX0" fmla="*/ 41189 w 659027"/>
                <a:gd name="connsiteY0" fmla="*/ 98854 h 518983"/>
                <a:gd name="connsiteX1" fmla="*/ 0 w 659027"/>
                <a:gd name="connsiteY1" fmla="*/ 518983 h 518983"/>
                <a:gd name="connsiteX2" fmla="*/ 642551 w 659027"/>
                <a:gd name="connsiteY2" fmla="*/ 247135 h 518983"/>
                <a:gd name="connsiteX3" fmla="*/ 659027 w 659027"/>
                <a:gd name="connsiteY3" fmla="*/ 0 h 518983"/>
                <a:gd name="connsiteX4" fmla="*/ 41189 w 659027"/>
                <a:gd name="connsiteY4" fmla="*/ 98854 h 518983"/>
                <a:gd name="connsiteX0" fmla="*/ 41189 w 659027"/>
                <a:gd name="connsiteY0" fmla="*/ 98854 h 518983"/>
                <a:gd name="connsiteX1" fmla="*/ 0 w 659027"/>
                <a:gd name="connsiteY1" fmla="*/ 518983 h 518983"/>
                <a:gd name="connsiteX2" fmla="*/ 659027 w 659027"/>
                <a:gd name="connsiteY2" fmla="*/ 288324 h 518983"/>
                <a:gd name="connsiteX3" fmla="*/ 659027 w 659027"/>
                <a:gd name="connsiteY3" fmla="*/ 0 h 518983"/>
                <a:gd name="connsiteX4" fmla="*/ 41189 w 659027"/>
                <a:gd name="connsiteY4" fmla="*/ 98854 h 518983"/>
                <a:gd name="connsiteX0" fmla="*/ 41189 w 667265"/>
                <a:gd name="connsiteY0" fmla="*/ 148281 h 568410"/>
                <a:gd name="connsiteX1" fmla="*/ 0 w 667265"/>
                <a:gd name="connsiteY1" fmla="*/ 568410 h 568410"/>
                <a:gd name="connsiteX2" fmla="*/ 659027 w 667265"/>
                <a:gd name="connsiteY2" fmla="*/ 337751 h 568410"/>
                <a:gd name="connsiteX3" fmla="*/ 667265 w 667265"/>
                <a:gd name="connsiteY3" fmla="*/ 0 h 568410"/>
                <a:gd name="connsiteX4" fmla="*/ 41189 w 667265"/>
                <a:gd name="connsiteY4" fmla="*/ 148281 h 568410"/>
                <a:gd name="connsiteX0" fmla="*/ 32951 w 667265"/>
                <a:gd name="connsiteY0" fmla="*/ 90616 h 568410"/>
                <a:gd name="connsiteX1" fmla="*/ 0 w 667265"/>
                <a:gd name="connsiteY1" fmla="*/ 568410 h 568410"/>
                <a:gd name="connsiteX2" fmla="*/ 659027 w 667265"/>
                <a:gd name="connsiteY2" fmla="*/ 337751 h 568410"/>
                <a:gd name="connsiteX3" fmla="*/ 667265 w 667265"/>
                <a:gd name="connsiteY3" fmla="*/ 0 h 568410"/>
                <a:gd name="connsiteX4" fmla="*/ 32951 w 667265"/>
                <a:gd name="connsiteY4" fmla="*/ 90616 h 568410"/>
                <a:gd name="connsiteX0" fmla="*/ 0 w 634314"/>
                <a:gd name="connsiteY0" fmla="*/ 90616 h 510745"/>
                <a:gd name="connsiteX1" fmla="*/ 131806 w 634314"/>
                <a:gd name="connsiteY1" fmla="*/ 510745 h 510745"/>
                <a:gd name="connsiteX2" fmla="*/ 626076 w 634314"/>
                <a:gd name="connsiteY2" fmla="*/ 337751 h 510745"/>
                <a:gd name="connsiteX3" fmla="*/ 634314 w 634314"/>
                <a:gd name="connsiteY3" fmla="*/ 0 h 510745"/>
                <a:gd name="connsiteX4" fmla="*/ 0 w 634314"/>
                <a:gd name="connsiteY4" fmla="*/ 90616 h 510745"/>
                <a:gd name="connsiteX0" fmla="*/ 49426 w 683740"/>
                <a:gd name="connsiteY0" fmla="*/ 90616 h 584885"/>
                <a:gd name="connsiteX1" fmla="*/ 0 w 683740"/>
                <a:gd name="connsiteY1" fmla="*/ 584885 h 584885"/>
                <a:gd name="connsiteX2" fmla="*/ 675502 w 683740"/>
                <a:gd name="connsiteY2" fmla="*/ 337751 h 584885"/>
                <a:gd name="connsiteX3" fmla="*/ 683740 w 683740"/>
                <a:gd name="connsiteY3" fmla="*/ 0 h 584885"/>
                <a:gd name="connsiteX4" fmla="*/ 49426 w 683740"/>
                <a:gd name="connsiteY4" fmla="*/ 90616 h 584885"/>
                <a:gd name="connsiteX0" fmla="*/ 49426 w 683740"/>
                <a:gd name="connsiteY0" fmla="*/ 90616 h 584885"/>
                <a:gd name="connsiteX1" fmla="*/ 0 w 683740"/>
                <a:gd name="connsiteY1" fmla="*/ 584885 h 584885"/>
                <a:gd name="connsiteX2" fmla="*/ 469556 w 683740"/>
                <a:gd name="connsiteY2" fmla="*/ 296562 h 584885"/>
                <a:gd name="connsiteX3" fmla="*/ 683740 w 683740"/>
                <a:gd name="connsiteY3" fmla="*/ 0 h 584885"/>
                <a:gd name="connsiteX4" fmla="*/ 49426 w 683740"/>
                <a:gd name="connsiteY4" fmla="*/ 90616 h 584885"/>
                <a:gd name="connsiteX0" fmla="*/ 49426 w 683740"/>
                <a:gd name="connsiteY0" fmla="*/ 90616 h 584885"/>
                <a:gd name="connsiteX1" fmla="*/ 0 w 683740"/>
                <a:gd name="connsiteY1" fmla="*/ 584885 h 584885"/>
                <a:gd name="connsiteX2" fmla="*/ 675502 w 683740"/>
                <a:gd name="connsiteY2" fmla="*/ 345989 h 584885"/>
                <a:gd name="connsiteX3" fmla="*/ 683740 w 683740"/>
                <a:gd name="connsiteY3" fmla="*/ 0 h 584885"/>
                <a:gd name="connsiteX4" fmla="*/ 49426 w 683740"/>
                <a:gd name="connsiteY4" fmla="*/ 90616 h 584885"/>
                <a:gd name="connsiteX0" fmla="*/ 49426 w 675502"/>
                <a:gd name="connsiteY0" fmla="*/ 230660 h 724929"/>
                <a:gd name="connsiteX1" fmla="*/ 0 w 675502"/>
                <a:gd name="connsiteY1" fmla="*/ 724929 h 724929"/>
                <a:gd name="connsiteX2" fmla="*/ 675502 w 675502"/>
                <a:gd name="connsiteY2" fmla="*/ 486033 h 724929"/>
                <a:gd name="connsiteX3" fmla="*/ 354226 w 675502"/>
                <a:gd name="connsiteY3" fmla="*/ 0 h 724929"/>
                <a:gd name="connsiteX4" fmla="*/ 49426 w 675502"/>
                <a:gd name="connsiteY4" fmla="*/ 230660 h 724929"/>
                <a:gd name="connsiteX0" fmla="*/ 49426 w 700215"/>
                <a:gd name="connsiteY0" fmla="*/ 107092 h 601361"/>
                <a:gd name="connsiteX1" fmla="*/ 0 w 700215"/>
                <a:gd name="connsiteY1" fmla="*/ 601361 h 601361"/>
                <a:gd name="connsiteX2" fmla="*/ 675502 w 700215"/>
                <a:gd name="connsiteY2" fmla="*/ 362465 h 601361"/>
                <a:gd name="connsiteX3" fmla="*/ 700215 w 700215"/>
                <a:gd name="connsiteY3" fmla="*/ 0 h 601361"/>
                <a:gd name="connsiteX4" fmla="*/ 49426 w 700215"/>
                <a:gd name="connsiteY4" fmla="*/ 107092 h 601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215" h="601361">
                  <a:moveTo>
                    <a:pt x="49426" y="107092"/>
                  </a:moveTo>
                  <a:lnTo>
                    <a:pt x="0" y="601361"/>
                  </a:lnTo>
                  <a:lnTo>
                    <a:pt x="675502" y="362465"/>
                  </a:lnTo>
                  <a:lnTo>
                    <a:pt x="700215" y="0"/>
                  </a:lnTo>
                  <a:lnTo>
                    <a:pt x="49426" y="107092"/>
                  </a:lnTo>
                  <a:close/>
                </a:path>
              </a:pathLst>
            </a:custGeom>
            <a:solidFill>
              <a:srgbClr val="35B3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600"/>
            </a:p>
          </p:txBody>
        </p:sp>
      </p:grpSp>
      <p:pic>
        <p:nvPicPr>
          <p:cNvPr id="11" name="Imag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140129" y="2811915"/>
            <a:ext cx="390506" cy="381201"/>
          </a:xfrm>
          <a:prstGeom prst="rect">
            <a:avLst/>
          </a:prstGeom>
        </p:spPr>
      </p:pic>
      <p:sp>
        <p:nvSpPr>
          <p:cNvPr id="12" name="Titre 11"/>
          <p:cNvSpPr>
            <a:spLocks noGrp="1"/>
          </p:cNvSpPr>
          <p:nvPr userDrawn="1">
            <p:ph type="title"/>
          </p:nvPr>
        </p:nvSpPr>
        <p:spPr>
          <a:xfrm>
            <a:off x="5342022" y="3377441"/>
            <a:ext cx="2810275" cy="740550"/>
          </a:xfrm>
        </p:spPr>
        <p:txBody>
          <a:bodyPr anchor="t" anchorCtr="0"/>
          <a:lstStyle>
            <a:lvl1pPr>
              <a:defRPr sz="2400" cap="all" baseline="0">
                <a:solidFill>
                  <a:srgbClr val="FFFFFF"/>
                </a:solidFill>
              </a:defRPr>
            </a:lvl1pPr>
          </a:lstStyle>
          <a:p>
            <a:r>
              <a:rPr lang="fr-FR"/>
              <a:t>Modifiez le style du titre</a:t>
            </a:r>
            <a:endParaRPr lang="fr-FR" dirty="0"/>
          </a:p>
        </p:txBody>
      </p:sp>
    </p:spTree>
    <p:extLst>
      <p:ext uri="{BB962C8B-B14F-4D97-AF65-F5344CB8AC3E}">
        <p14:creationId xmlns:p14="http://schemas.microsoft.com/office/powerpoint/2010/main" val="13782114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en-Chapter-1">
    <p:spTree>
      <p:nvGrpSpPr>
        <p:cNvPr id="1" name=""/>
        <p:cNvGrpSpPr/>
        <p:nvPr/>
      </p:nvGrpSpPr>
      <p:grpSpPr>
        <a:xfrm>
          <a:off x="0" y="0"/>
          <a:ext cx="0" cy="0"/>
          <a:chOff x="0" y="0"/>
          <a:chExt cx="0" cy="0"/>
        </a:xfrm>
      </p:grpSpPr>
      <p:sp>
        <p:nvSpPr>
          <p:cNvPr id="9" name="Rectangle 8"/>
          <p:cNvSpPr/>
          <p:nvPr userDrawn="1"/>
        </p:nvSpPr>
        <p:spPr>
          <a:xfrm>
            <a:off x="0" y="2842513"/>
            <a:ext cx="9144000" cy="3411652"/>
          </a:xfrm>
          <a:prstGeom prst="rect">
            <a:avLst/>
          </a:prstGeom>
          <a:solidFill>
            <a:srgbClr val="F08B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600"/>
          </a:p>
        </p:txBody>
      </p:sp>
      <p:sp>
        <p:nvSpPr>
          <p:cNvPr id="10" name="Titre 1"/>
          <p:cNvSpPr>
            <a:spLocks noGrp="1"/>
          </p:cNvSpPr>
          <p:nvPr>
            <p:ph type="title"/>
          </p:nvPr>
        </p:nvSpPr>
        <p:spPr>
          <a:xfrm>
            <a:off x="3492000" y="3154920"/>
            <a:ext cx="5679440" cy="493700"/>
          </a:xfrm>
        </p:spPr>
        <p:txBody>
          <a:bodyPr wrap="square" lIns="0" tIns="0" rIns="0" bIns="0">
            <a:spAutoFit/>
          </a:bodyPr>
          <a:lstStyle>
            <a:lvl1pPr>
              <a:defRPr sz="3200" b="1" i="0">
                <a:solidFill>
                  <a:srgbClr val="FFFFFF"/>
                </a:solidFill>
                <a:latin typeface="Century Gothic" charset="0"/>
                <a:ea typeface="Century Gothic" charset="0"/>
                <a:cs typeface="Century Gothic" charset="0"/>
              </a:defRPr>
            </a:lvl1pPr>
          </a:lstStyle>
          <a:p>
            <a:r>
              <a:rPr lang="fr-FR"/>
              <a:t>Modifiez le style du titre</a:t>
            </a:r>
            <a:endParaRPr lang="fr-FR" dirty="0"/>
          </a:p>
        </p:txBody>
      </p:sp>
      <p:sp>
        <p:nvSpPr>
          <p:cNvPr id="11" name="Espace réservé de la date 2"/>
          <p:cNvSpPr txBox="1">
            <a:spLocks/>
          </p:cNvSpPr>
          <p:nvPr userDrawn="1"/>
        </p:nvSpPr>
        <p:spPr>
          <a:xfrm>
            <a:off x="6361927" y="6378151"/>
            <a:ext cx="2057400" cy="365125"/>
          </a:xfrm>
          <a:prstGeom prst="rect">
            <a:avLst/>
          </a:prstGeom>
        </p:spPr>
        <p:txBody>
          <a:bodyPr vert="horz" lIns="0" tIns="0" rIns="0" bIns="0" rtlCol="0" anchor="ctr" anchorCtr="0"/>
          <a:lstStyle>
            <a:defPPr>
              <a:defRPr lang="fr-FR"/>
            </a:defPPr>
            <a:lvl1pPr algn="r" defTabSz="457200" rtl="0" fontAlgn="base">
              <a:spcBef>
                <a:spcPct val="0"/>
              </a:spcBef>
              <a:spcAft>
                <a:spcPct val="0"/>
              </a:spcAft>
              <a:defRPr sz="1050" kern="1200">
                <a:solidFill>
                  <a:srgbClr val="FFFFFF"/>
                </a:solidFill>
                <a:latin typeface="Century Gothic" charset="0"/>
                <a:ea typeface="Century Gothic" charset="0"/>
                <a:cs typeface="Century Gothic"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fr-FR" sz="1050" dirty="0">
                <a:solidFill>
                  <a:srgbClr val="878375"/>
                </a:solidFill>
              </a:rPr>
              <a:t>28 octobre 2016</a:t>
            </a:r>
          </a:p>
        </p:txBody>
      </p:sp>
      <p:sp>
        <p:nvSpPr>
          <p:cNvPr id="12" name="Espace réservé du numéro de diapositive 4"/>
          <p:cNvSpPr>
            <a:spLocks noGrp="1"/>
          </p:cNvSpPr>
          <p:nvPr>
            <p:ph type="sldNum" sz="quarter" idx="4"/>
          </p:nvPr>
        </p:nvSpPr>
        <p:spPr>
          <a:xfrm>
            <a:off x="8666205" y="6378151"/>
            <a:ext cx="368128" cy="365125"/>
          </a:xfrm>
          <a:prstGeom prst="rect">
            <a:avLst/>
          </a:prstGeom>
        </p:spPr>
        <p:txBody>
          <a:bodyPr lIns="0" tIns="0" rIns="0" bIns="0" anchor="ctr" anchorCtr="0"/>
          <a:lstStyle>
            <a:lvl1pPr algn="l">
              <a:defRPr sz="1050">
                <a:solidFill>
                  <a:srgbClr val="878375"/>
                </a:solidFill>
              </a:defRPr>
            </a:lvl1pPr>
          </a:lstStyle>
          <a:p>
            <a:fld id="{9D7EC0D4-C4D4-784B-B144-181491B88AD4}" type="slidenum">
              <a:rPr lang="fr-FR" smtClean="0"/>
              <a:pPr/>
              <a:t>‹#›</a:t>
            </a:fld>
            <a:endParaRPr lang="fr-FR" dirty="0"/>
          </a:p>
        </p:txBody>
      </p:sp>
      <p:sp>
        <p:nvSpPr>
          <p:cNvPr id="15" name="Espace réservé du texte 11"/>
          <p:cNvSpPr>
            <a:spLocks noGrp="1"/>
          </p:cNvSpPr>
          <p:nvPr>
            <p:ph type="body" sz="quarter" idx="10"/>
          </p:nvPr>
        </p:nvSpPr>
        <p:spPr>
          <a:xfrm>
            <a:off x="3492000" y="3647838"/>
            <a:ext cx="5679440" cy="1852567"/>
          </a:xfrm>
        </p:spPr>
        <p:txBody>
          <a:bodyPr>
            <a:noAutofit/>
          </a:bodyPr>
          <a:lstStyle>
            <a:lvl1pPr marL="9525" indent="0">
              <a:buNone/>
              <a:tabLst/>
              <a:defRPr sz="2400" b="0" i="0">
                <a:solidFill>
                  <a:srgbClr val="FFFFFF"/>
                </a:solidFill>
                <a:latin typeface="Century Gothic" charset="0"/>
                <a:ea typeface="Century Gothic" charset="0"/>
                <a:cs typeface="Century Gothic" charset="0"/>
              </a:defRPr>
            </a:lvl1pPr>
            <a:lvl2pPr marL="9525" indent="0">
              <a:buNone/>
              <a:tabLst/>
              <a:defRPr sz="2400" b="0" i="0">
                <a:solidFill>
                  <a:srgbClr val="FFFFFF"/>
                </a:solidFill>
                <a:latin typeface="Century Gothic" charset="0"/>
                <a:ea typeface="Century Gothic" charset="0"/>
                <a:cs typeface="Century Gothic" charset="0"/>
              </a:defRPr>
            </a:lvl2pPr>
            <a:lvl3pPr marL="9525" indent="0">
              <a:buNone/>
              <a:tabLst/>
              <a:defRPr sz="2400" b="0" i="0">
                <a:solidFill>
                  <a:srgbClr val="FFFFFF"/>
                </a:solidFill>
                <a:latin typeface="Century Gothic" charset="0"/>
                <a:ea typeface="Century Gothic" charset="0"/>
                <a:cs typeface="Century Gothic" charset="0"/>
              </a:defRPr>
            </a:lvl3pPr>
            <a:lvl4pPr marL="9525" indent="0">
              <a:buNone/>
              <a:tabLst/>
              <a:defRPr sz="2400" b="0" i="0">
                <a:solidFill>
                  <a:srgbClr val="FFFFFF"/>
                </a:solidFill>
                <a:latin typeface="Century Gothic" charset="0"/>
                <a:ea typeface="Century Gothic" charset="0"/>
                <a:cs typeface="Century Gothic" charset="0"/>
              </a:defRPr>
            </a:lvl4pPr>
            <a:lvl5pPr marL="9525" indent="0">
              <a:buNone/>
              <a:tabLst/>
              <a:defRPr sz="2400" b="0" i="0">
                <a:solidFill>
                  <a:srgbClr val="FFFFFF"/>
                </a:solidFill>
                <a:latin typeface="Century Gothic" charset="0"/>
                <a:ea typeface="Century Gothic" charset="0"/>
                <a:cs typeface="Century Gothic" charset="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6" name="Espace réservé du texte 13"/>
          <p:cNvSpPr>
            <a:spLocks noGrp="1"/>
          </p:cNvSpPr>
          <p:nvPr>
            <p:ph type="body" sz="quarter" idx="11"/>
          </p:nvPr>
        </p:nvSpPr>
        <p:spPr>
          <a:xfrm>
            <a:off x="3492001" y="2374793"/>
            <a:ext cx="3901439" cy="519286"/>
          </a:xfrm>
        </p:spPr>
        <p:txBody>
          <a:bodyPr>
            <a:noAutofit/>
          </a:bodyPr>
          <a:lstStyle>
            <a:lvl1pPr marL="9525" indent="0">
              <a:buNone/>
              <a:tabLst/>
              <a:defRPr sz="2000" b="0" i="0">
                <a:solidFill>
                  <a:srgbClr val="878375"/>
                </a:solidFill>
                <a:latin typeface="Century Gothic" charset="0"/>
                <a:ea typeface="Century Gothic" charset="0"/>
                <a:cs typeface="Century Gothic" charset="0"/>
              </a:defRPr>
            </a:lvl1pPr>
            <a:lvl2pPr marL="9525" indent="0">
              <a:buNone/>
              <a:tabLst/>
              <a:defRPr sz="2000" b="0" i="0">
                <a:solidFill>
                  <a:srgbClr val="878375"/>
                </a:solidFill>
                <a:latin typeface="Century Gothic" charset="0"/>
                <a:ea typeface="Century Gothic" charset="0"/>
                <a:cs typeface="Century Gothic" charset="0"/>
              </a:defRPr>
            </a:lvl2pPr>
            <a:lvl3pPr marL="9525" indent="0">
              <a:buNone/>
              <a:tabLst/>
              <a:defRPr sz="2000" b="0" i="0">
                <a:solidFill>
                  <a:srgbClr val="878375"/>
                </a:solidFill>
                <a:latin typeface="Century Gothic" charset="0"/>
                <a:ea typeface="Century Gothic" charset="0"/>
                <a:cs typeface="Century Gothic" charset="0"/>
              </a:defRPr>
            </a:lvl3pPr>
            <a:lvl4pPr marL="9525" indent="0">
              <a:buNone/>
              <a:tabLst/>
              <a:defRPr sz="2000" b="0" i="0">
                <a:solidFill>
                  <a:srgbClr val="878375"/>
                </a:solidFill>
                <a:latin typeface="Century Gothic" charset="0"/>
                <a:ea typeface="Century Gothic" charset="0"/>
                <a:cs typeface="Century Gothic" charset="0"/>
              </a:defRPr>
            </a:lvl4pPr>
            <a:lvl5pPr marL="9525" indent="0">
              <a:buNone/>
              <a:tabLst/>
              <a:defRPr sz="2000" b="0" i="0">
                <a:solidFill>
                  <a:srgbClr val="878375"/>
                </a:solidFill>
                <a:latin typeface="Century Gothic" charset="0"/>
                <a:ea typeface="Century Gothic" charset="0"/>
                <a:cs typeface="Century Gothic" charset="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grpSp>
        <p:nvGrpSpPr>
          <p:cNvPr id="17" name="Grouper 16"/>
          <p:cNvGrpSpPr/>
          <p:nvPr userDrawn="1"/>
        </p:nvGrpSpPr>
        <p:grpSpPr>
          <a:xfrm>
            <a:off x="392383" y="1486722"/>
            <a:ext cx="2843367" cy="2814714"/>
            <a:chOff x="6652583" y="1175173"/>
            <a:chExt cx="1847784" cy="1824506"/>
          </a:xfrm>
        </p:grpSpPr>
        <p:sp>
          <p:nvSpPr>
            <p:cNvPr id="18" name="Pentagone 17"/>
            <p:cNvSpPr/>
            <p:nvPr userDrawn="1"/>
          </p:nvSpPr>
          <p:spPr>
            <a:xfrm rot="20533236">
              <a:off x="6652583" y="1175173"/>
              <a:ext cx="1337487" cy="1271740"/>
            </a:xfrm>
            <a:prstGeom prst="pentagon">
              <a:avLst/>
            </a:prstGeom>
            <a:solidFill>
              <a:srgbClr val="216C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600"/>
            </a:p>
          </p:txBody>
        </p:sp>
        <p:sp>
          <p:nvSpPr>
            <p:cNvPr id="19" name="Pentagone 6"/>
            <p:cNvSpPr/>
            <p:nvPr userDrawn="1"/>
          </p:nvSpPr>
          <p:spPr>
            <a:xfrm rot="1507256">
              <a:off x="7153188" y="1819406"/>
              <a:ext cx="1347179" cy="1180273"/>
            </a:xfrm>
            <a:custGeom>
              <a:avLst/>
              <a:gdLst>
                <a:gd name="connsiteX0" fmla="*/ 1 w 1205004"/>
                <a:gd name="connsiteY0" fmla="*/ 437644 h 1145769"/>
                <a:gd name="connsiteX1" fmla="*/ 602502 w 1205004"/>
                <a:gd name="connsiteY1" fmla="*/ 0 h 1145769"/>
                <a:gd name="connsiteX2" fmla="*/ 1205003 w 1205004"/>
                <a:gd name="connsiteY2" fmla="*/ 437644 h 1145769"/>
                <a:gd name="connsiteX3" fmla="*/ 974868 w 1205004"/>
                <a:gd name="connsiteY3" fmla="*/ 1145766 h 1145769"/>
                <a:gd name="connsiteX4" fmla="*/ 230136 w 1205004"/>
                <a:gd name="connsiteY4" fmla="*/ 1145766 h 1145769"/>
                <a:gd name="connsiteX5" fmla="*/ 1 w 1205004"/>
                <a:gd name="connsiteY5" fmla="*/ 437644 h 1145769"/>
                <a:gd name="connsiteX0" fmla="*/ 0 w 1264671"/>
                <a:gd name="connsiteY0" fmla="*/ 465620 h 1145766"/>
                <a:gd name="connsiteX1" fmla="*/ 662170 w 1264671"/>
                <a:gd name="connsiteY1" fmla="*/ 0 h 1145766"/>
                <a:gd name="connsiteX2" fmla="*/ 1264671 w 1264671"/>
                <a:gd name="connsiteY2" fmla="*/ 437644 h 1145766"/>
                <a:gd name="connsiteX3" fmla="*/ 1034536 w 1264671"/>
                <a:gd name="connsiteY3" fmla="*/ 1145766 h 1145766"/>
                <a:gd name="connsiteX4" fmla="*/ 289804 w 1264671"/>
                <a:gd name="connsiteY4" fmla="*/ 1145766 h 1145766"/>
                <a:gd name="connsiteX5" fmla="*/ 0 w 1264671"/>
                <a:gd name="connsiteY5" fmla="*/ 465620 h 1145766"/>
                <a:gd name="connsiteX0" fmla="*/ 0 w 1264671"/>
                <a:gd name="connsiteY0" fmla="*/ 465620 h 1151367"/>
                <a:gd name="connsiteX1" fmla="*/ 662170 w 1264671"/>
                <a:gd name="connsiteY1" fmla="*/ 0 h 1151367"/>
                <a:gd name="connsiteX2" fmla="*/ 1264671 w 1264671"/>
                <a:gd name="connsiteY2" fmla="*/ 437644 h 1151367"/>
                <a:gd name="connsiteX3" fmla="*/ 1034536 w 1264671"/>
                <a:gd name="connsiteY3" fmla="*/ 1145766 h 1151367"/>
                <a:gd name="connsiteX4" fmla="*/ 219644 w 1264671"/>
                <a:gd name="connsiteY4" fmla="*/ 1151367 h 1151367"/>
                <a:gd name="connsiteX5" fmla="*/ 0 w 1264671"/>
                <a:gd name="connsiteY5" fmla="*/ 465620 h 1151367"/>
                <a:gd name="connsiteX0" fmla="*/ 0 w 1264671"/>
                <a:gd name="connsiteY0" fmla="*/ 465620 h 1151367"/>
                <a:gd name="connsiteX1" fmla="*/ 662170 w 1264671"/>
                <a:gd name="connsiteY1" fmla="*/ 0 h 1151367"/>
                <a:gd name="connsiteX2" fmla="*/ 1264671 w 1264671"/>
                <a:gd name="connsiteY2" fmla="*/ 437644 h 1151367"/>
                <a:gd name="connsiteX3" fmla="*/ 1046885 w 1264671"/>
                <a:gd name="connsiteY3" fmla="*/ 1094484 h 1151367"/>
                <a:gd name="connsiteX4" fmla="*/ 219644 w 1264671"/>
                <a:gd name="connsiteY4" fmla="*/ 1151367 h 1151367"/>
                <a:gd name="connsiteX5" fmla="*/ 0 w 1264671"/>
                <a:gd name="connsiteY5" fmla="*/ 465620 h 1151367"/>
                <a:gd name="connsiteX0" fmla="*/ 0 w 1347179"/>
                <a:gd name="connsiteY0" fmla="*/ 465620 h 1151367"/>
                <a:gd name="connsiteX1" fmla="*/ 662170 w 1347179"/>
                <a:gd name="connsiteY1" fmla="*/ 0 h 1151367"/>
                <a:gd name="connsiteX2" fmla="*/ 1347179 w 1347179"/>
                <a:gd name="connsiteY2" fmla="*/ 380760 h 1151367"/>
                <a:gd name="connsiteX3" fmla="*/ 1046885 w 1347179"/>
                <a:gd name="connsiteY3" fmla="*/ 1094484 h 1151367"/>
                <a:gd name="connsiteX4" fmla="*/ 219644 w 1347179"/>
                <a:gd name="connsiteY4" fmla="*/ 1151367 h 1151367"/>
                <a:gd name="connsiteX5" fmla="*/ 0 w 1347179"/>
                <a:gd name="connsiteY5" fmla="*/ 465620 h 1151367"/>
                <a:gd name="connsiteX0" fmla="*/ 0 w 1347179"/>
                <a:gd name="connsiteY0" fmla="*/ 606406 h 1292153"/>
                <a:gd name="connsiteX1" fmla="*/ 632553 w 1347179"/>
                <a:gd name="connsiteY1" fmla="*/ 0 h 1292153"/>
                <a:gd name="connsiteX2" fmla="*/ 1347179 w 1347179"/>
                <a:gd name="connsiteY2" fmla="*/ 521546 h 1292153"/>
                <a:gd name="connsiteX3" fmla="*/ 1046885 w 1347179"/>
                <a:gd name="connsiteY3" fmla="*/ 1235270 h 1292153"/>
                <a:gd name="connsiteX4" fmla="*/ 219644 w 1347179"/>
                <a:gd name="connsiteY4" fmla="*/ 1292153 h 1292153"/>
                <a:gd name="connsiteX5" fmla="*/ 0 w 1347179"/>
                <a:gd name="connsiteY5" fmla="*/ 606406 h 1292153"/>
                <a:gd name="connsiteX0" fmla="*/ 0 w 1347179"/>
                <a:gd name="connsiteY0" fmla="*/ 483106 h 1168853"/>
                <a:gd name="connsiteX1" fmla="*/ 699464 w 1347179"/>
                <a:gd name="connsiteY1" fmla="*/ 0 h 1168853"/>
                <a:gd name="connsiteX2" fmla="*/ 1347179 w 1347179"/>
                <a:gd name="connsiteY2" fmla="*/ 398246 h 1168853"/>
                <a:gd name="connsiteX3" fmla="*/ 1046885 w 1347179"/>
                <a:gd name="connsiteY3" fmla="*/ 1111970 h 1168853"/>
                <a:gd name="connsiteX4" fmla="*/ 219644 w 1347179"/>
                <a:gd name="connsiteY4" fmla="*/ 1168853 h 1168853"/>
                <a:gd name="connsiteX5" fmla="*/ 0 w 1347179"/>
                <a:gd name="connsiteY5" fmla="*/ 483106 h 1168853"/>
                <a:gd name="connsiteX0" fmla="*/ 0 w 1347179"/>
                <a:gd name="connsiteY0" fmla="*/ 483106 h 1264206"/>
                <a:gd name="connsiteX1" fmla="*/ 699464 w 1347179"/>
                <a:gd name="connsiteY1" fmla="*/ 0 h 1264206"/>
                <a:gd name="connsiteX2" fmla="*/ 1347179 w 1347179"/>
                <a:gd name="connsiteY2" fmla="*/ 398246 h 1264206"/>
                <a:gd name="connsiteX3" fmla="*/ 1046885 w 1347179"/>
                <a:gd name="connsiteY3" fmla="*/ 1111970 h 1264206"/>
                <a:gd name="connsiteX4" fmla="*/ 55088 w 1347179"/>
                <a:gd name="connsiteY4" fmla="*/ 1264206 h 1264206"/>
                <a:gd name="connsiteX5" fmla="*/ 0 w 1347179"/>
                <a:gd name="connsiteY5" fmla="*/ 483106 h 1264206"/>
                <a:gd name="connsiteX0" fmla="*/ 0 w 1347179"/>
                <a:gd name="connsiteY0" fmla="*/ 483106 h 1180273"/>
                <a:gd name="connsiteX1" fmla="*/ 699464 w 1347179"/>
                <a:gd name="connsiteY1" fmla="*/ 0 h 1180273"/>
                <a:gd name="connsiteX2" fmla="*/ 1347179 w 1347179"/>
                <a:gd name="connsiteY2" fmla="*/ 398246 h 1180273"/>
                <a:gd name="connsiteX3" fmla="*/ 1046885 w 1347179"/>
                <a:gd name="connsiteY3" fmla="*/ 1111970 h 1180273"/>
                <a:gd name="connsiteX4" fmla="*/ 234096 w 1347179"/>
                <a:gd name="connsiteY4" fmla="*/ 1180273 h 1180273"/>
                <a:gd name="connsiteX5" fmla="*/ 0 w 1347179"/>
                <a:gd name="connsiteY5" fmla="*/ 483106 h 118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7179" h="1180273">
                  <a:moveTo>
                    <a:pt x="0" y="483106"/>
                  </a:moveTo>
                  <a:lnTo>
                    <a:pt x="699464" y="0"/>
                  </a:lnTo>
                  <a:lnTo>
                    <a:pt x="1347179" y="398246"/>
                  </a:lnTo>
                  <a:lnTo>
                    <a:pt x="1046885" y="1111970"/>
                  </a:lnTo>
                  <a:lnTo>
                    <a:pt x="234096" y="1180273"/>
                  </a:lnTo>
                  <a:lnTo>
                    <a:pt x="0" y="483106"/>
                  </a:lnTo>
                  <a:close/>
                </a:path>
              </a:pathLst>
            </a:custGeom>
            <a:solidFill>
              <a:srgbClr val="FBC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600"/>
            </a:p>
          </p:txBody>
        </p:sp>
        <p:sp>
          <p:nvSpPr>
            <p:cNvPr id="20" name="Forme libre 19"/>
            <p:cNvSpPr/>
            <p:nvPr userDrawn="1"/>
          </p:nvSpPr>
          <p:spPr>
            <a:xfrm>
              <a:off x="7210119" y="1918018"/>
              <a:ext cx="700215" cy="601361"/>
            </a:xfrm>
            <a:custGeom>
              <a:avLst/>
              <a:gdLst>
                <a:gd name="connsiteX0" fmla="*/ 74141 w 568411"/>
                <a:gd name="connsiteY0" fmla="*/ 115329 h 601362"/>
                <a:gd name="connsiteX1" fmla="*/ 0 w 568411"/>
                <a:gd name="connsiteY1" fmla="*/ 601362 h 601362"/>
                <a:gd name="connsiteX2" fmla="*/ 560173 w 568411"/>
                <a:gd name="connsiteY2" fmla="*/ 428367 h 601362"/>
                <a:gd name="connsiteX3" fmla="*/ 568411 w 568411"/>
                <a:gd name="connsiteY3" fmla="*/ 0 h 601362"/>
                <a:gd name="connsiteX4" fmla="*/ 74141 w 568411"/>
                <a:gd name="connsiteY4" fmla="*/ 115329 h 601362"/>
                <a:gd name="connsiteX0" fmla="*/ 0 w 626076"/>
                <a:gd name="connsiteY0" fmla="*/ 82378 h 601362"/>
                <a:gd name="connsiteX1" fmla="*/ 57665 w 626076"/>
                <a:gd name="connsiteY1" fmla="*/ 601362 h 601362"/>
                <a:gd name="connsiteX2" fmla="*/ 617838 w 626076"/>
                <a:gd name="connsiteY2" fmla="*/ 428367 h 601362"/>
                <a:gd name="connsiteX3" fmla="*/ 626076 w 626076"/>
                <a:gd name="connsiteY3" fmla="*/ 0 h 601362"/>
                <a:gd name="connsiteX4" fmla="*/ 0 w 626076"/>
                <a:gd name="connsiteY4" fmla="*/ 82378 h 601362"/>
                <a:gd name="connsiteX0" fmla="*/ 0 w 617838"/>
                <a:gd name="connsiteY0" fmla="*/ 98854 h 617838"/>
                <a:gd name="connsiteX1" fmla="*/ 57665 w 617838"/>
                <a:gd name="connsiteY1" fmla="*/ 617838 h 617838"/>
                <a:gd name="connsiteX2" fmla="*/ 617838 w 617838"/>
                <a:gd name="connsiteY2" fmla="*/ 444843 h 617838"/>
                <a:gd name="connsiteX3" fmla="*/ 617838 w 617838"/>
                <a:gd name="connsiteY3" fmla="*/ 0 h 617838"/>
                <a:gd name="connsiteX4" fmla="*/ 0 w 617838"/>
                <a:gd name="connsiteY4" fmla="*/ 98854 h 617838"/>
                <a:gd name="connsiteX0" fmla="*/ 65902 w 683740"/>
                <a:gd name="connsiteY0" fmla="*/ 98854 h 650789"/>
                <a:gd name="connsiteX1" fmla="*/ 0 w 683740"/>
                <a:gd name="connsiteY1" fmla="*/ 650789 h 650789"/>
                <a:gd name="connsiteX2" fmla="*/ 683740 w 683740"/>
                <a:gd name="connsiteY2" fmla="*/ 444843 h 650789"/>
                <a:gd name="connsiteX3" fmla="*/ 683740 w 683740"/>
                <a:gd name="connsiteY3" fmla="*/ 0 h 650789"/>
                <a:gd name="connsiteX4" fmla="*/ 65902 w 683740"/>
                <a:gd name="connsiteY4" fmla="*/ 98854 h 650789"/>
                <a:gd name="connsiteX0" fmla="*/ 41189 w 659027"/>
                <a:gd name="connsiteY0" fmla="*/ 98854 h 518983"/>
                <a:gd name="connsiteX1" fmla="*/ 0 w 659027"/>
                <a:gd name="connsiteY1" fmla="*/ 518983 h 518983"/>
                <a:gd name="connsiteX2" fmla="*/ 659027 w 659027"/>
                <a:gd name="connsiteY2" fmla="*/ 444843 h 518983"/>
                <a:gd name="connsiteX3" fmla="*/ 659027 w 659027"/>
                <a:gd name="connsiteY3" fmla="*/ 0 h 518983"/>
                <a:gd name="connsiteX4" fmla="*/ 41189 w 659027"/>
                <a:gd name="connsiteY4" fmla="*/ 98854 h 518983"/>
                <a:gd name="connsiteX0" fmla="*/ 41189 w 659027"/>
                <a:gd name="connsiteY0" fmla="*/ 98854 h 518983"/>
                <a:gd name="connsiteX1" fmla="*/ 0 w 659027"/>
                <a:gd name="connsiteY1" fmla="*/ 518983 h 518983"/>
                <a:gd name="connsiteX2" fmla="*/ 642551 w 659027"/>
                <a:gd name="connsiteY2" fmla="*/ 247135 h 518983"/>
                <a:gd name="connsiteX3" fmla="*/ 659027 w 659027"/>
                <a:gd name="connsiteY3" fmla="*/ 0 h 518983"/>
                <a:gd name="connsiteX4" fmla="*/ 41189 w 659027"/>
                <a:gd name="connsiteY4" fmla="*/ 98854 h 518983"/>
                <a:gd name="connsiteX0" fmla="*/ 41189 w 659027"/>
                <a:gd name="connsiteY0" fmla="*/ 98854 h 518983"/>
                <a:gd name="connsiteX1" fmla="*/ 0 w 659027"/>
                <a:gd name="connsiteY1" fmla="*/ 518983 h 518983"/>
                <a:gd name="connsiteX2" fmla="*/ 659027 w 659027"/>
                <a:gd name="connsiteY2" fmla="*/ 288324 h 518983"/>
                <a:gd name="connsiteX3" fmla="*/ 659027 w 659027"/>
                <a:gd name="connsiteY3" fmla="*/ 0 h 518983"/>
                <a:gd name="connsiteX4" fmla="*/ 41189 w 659027"/>
                <a:gd name="connsiteY4" fmla="*/ 98854 h 518983"/>
                <a:gd name="connsiteX0" fmla="*/ 41189 w 667265"/>
                <a:gd name="connsiteY0" fmla="*/ 148281 h 568410"/>
                <a:gd name="connsiteX1" fmla="*/ 0 w 667265"/>
                <a:gd name="connsiteY1" fmla="*/ 568410 h 568410"/>
                <a:gd name="connsiteX2" fmla="*/ 659027 w 667265"/>
                <a:gd name="connsiteY2" fmla="*/ 337751 h 568410"/>
                <a:gd name="connsiteX3" fmla="*/ 667265 w 667265"/>
                <a:gd name="connsiteY3" fmla="*/ 0 h 568410"/>
                <a:gd name="connsiteX4" fmla="*/ 41189 w 667265"/>
                <a:gd name="connsiteY4" fmla="*/ 148281 h 568410"/>
                <a:gd name="connsiteX0" fmla="*/ 32951 w 667265"/>
                <a:gd name="connsiteY0" fmla="*/ 90616 h 568410"/>
                <a:gd name="connsiteX1" fmla="*/ 0 w 667265"/>
                <a:gd name="connsiteY1" fmla="*/ 568410 h 568410"/>
                <a:gd name="connsiteX2" fmla="*/ 659027 w 667265"/>
                <a:gd name="connsiteY2" fmla="*/ 337751 h 568410"/>
                <a:gd name="connsiteX3" fmla="*/ 667265 w 667265"/>
                <a:gd name="connsiteY3" fmla="*/ 0 h 568410"/>
                <a:gd name="connsiteX4" fmla="*/ 32951 w 667265"/>
                <a:gd name="connsiteY4" fmla="*/ 90616 h 568410"/>
                <a:gd name="connsiteX0" fmla="*/ 0 w 634314"/>
                <a:gd name="connsiteY0" fmla="*/ 90616 h 510745"/>
                <a:gd name="connsiteX1" fmla="*/ 131806 w 634314"/>
                <a:gd name="connsiteY1" fmla="*/ 510745 h 510745"/>
                <a:gd name="connsiteX2" fmla="*/ 626076 w 634314"/>
                <a:gd name="connsiteY2" fmla="*/ 337751 h 510745"/>
                <a:gd name="connsiteX3" fmla="*/ 634314 w 634314"/>
                <a:gd name="connsiteY3" fmla="*/ 0 h 510745"/>
                <a:gd name="connsiteX4" fmla="*/ 0 w 634314"/>
                <a:gd name="connsiteY4" fmla="*/ 90616 h 510745"/>
                <a:gd name="connsiteX0" fmla="*/ 49426 w 683740"/>
                <a:gd name="connsiteY0" fmla="*/ 90616 h 584885"/>
                <a:gd name="connsiteX1" fmla="*/ 0 w 683740"/>
                <a:gd name="connsiteY1" fmla="*/ 584885 h 584885"/>
                <a:gd name="connsiteX2" fmla="*/ 675502 w 683740"/>
                <a:gd name="connsiteY2" fmla="*/ 337751 h 584885"/>
                <a:gd name="connsiteX3" fmla="*/ 683740 w 683740"/>
                <a:gd name="connsiteY3" fmla="*/ 0 h 584885"/>
                <a:gd name="connsiteX4" fmla="*/ 49426 w 683740"/>
                <a:gd name="connsiteY4" fmla="*/ 90616 h 584885"/>
                <a:gd name="connsiteX0" fmla="*/ 49426 w 683740"/>
                <a:gd name="connsiteY0" fmla="*/ 90616 h 584885"/>
                <a:gd name="connsiteX1" fmla="*/ 0 w 683740"/>
                <a:gd name="connsiteY1" fmla="*/ 584885 h 584885"/>
                <a:gd name="connsiteX2" fmla="*/ 469556 w 683740"/>
                <a:gd name="connsiteY2" fmla="*/ 296562 h 584885"/>
                <a:gd name="connsiteX3" fmla="*/ 683740 w 683740"/>
                <a:gd name="connsiteY3" fmla="*/ 0 h 584885"/>
                <a:gd name="connsiteX4" fmla="*/ 49426 w 683740"/>
                <a:gd name="connsiteY4" fmla="*/ 90616 h 584885"/>
                <a:gd name="connsiteX0" fmla="*/ 49426 w 683740"/>
                <a:gd name="connsiteY0" fmla="*/ 90616 h 584885"/>
                <a:gd name="connsiteX1" fmla="*/ 0 w 683740"/>
                <a:gd name="connsiteY1" fmla="*/ 584885 h 584885"/>
                <a:gd name="connsiteX2" fmla="*/ 675502 w 683740"/>
                <a:gd name="connsiteY2" fmla="*/ 345989 h 584885"/>
                <a:gd name="connsiteX3" fmla="*/ 683740 w 683740"/>
                <a:gd name="connsiteY3" fmla="*/ 0 h 584885"/>
                <a:gd name="connsiteX4" fmla="*/ 49426 w 683740"/>
                <a:gd name="connsiteY4" fmla="*/ 90616 h 584885"/>
                <a:gd name="connsiteX0" fmla="*/ 49426 w 675502"/>
                <a:gd name="connsiteY0" fmla="*/ 230660 h 724929"/>
                <a:gd name="connsiteX1" fmla="*/ 0 w 675502"/>
                <a:gd name="connsiteY1" fmla="*/ 724929 h 724929"/>
                <a:gd name="connsiteX2" fmla="*/ 675502 w 675502"/>
                <a:gd name="connsiteY2" fmla="*/ 486033 h 724929"/>
                <a:gd name="connsiteX3" fmla="*/ 354226 w 675502"/>
                <a:gd name="connsiteY3" fmla="*/ 0 h 724929"/>
                <a:gd name="connsiteX4" fmla="*/ 49426 w 675502"/>
                <a:gd name="connsiteY4" fmla="*/ 230660 h 724929"/>
                <a:gd name="connsiteX0" fmla="*/ 49426 w 700215"/>
                <a:gd name="connsiteY0" fmla="*/ 107092 h 601361"/>
                <a:gd name="connsiteX1" fmla="*/ 0 w 700215"/>
                <a:gd name="connsiteY1" fmla="*/ 601361 h 601361"/>
                <a:gd name="connsiteX2" fmla="*/ 675502 w 700215"/>
                <a:gd name="connsiteY2" fmla="*/ 362465 h 601361"/>
                <a:gd name="connsiteX3" fmla="*/ 700215 w 700215"/>
                <a:gd name="connsiteY3" fmla="*/ 0 h 601361"/>
                <a:gd name="connsiteX4" fmla="*/ 49426 w 700215"/>
                <a:gd name="connsiteY4" fmla="*/ 107092 h 601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215" h="601361">
                  <a:moveTo>
                    <a:pt x="49426" y="107092"/>
                  </a:moveTo>
                  <a:lnTo>
                    <a:pt x="0" y="601361"/>
                  </a:lnTo>
                  <a:lnTo>
                    <a:pt x="675502" y="362465"/>
                  </a:lnTo>
                  <a:lnTo>
                    <a:pt x="700215" y="0"/>
                  </a:lnTo>
                  <a:lnTo>
                    <a:pt x="49426" y="107092"/>
                  </a:lnTo>
                  <a:close/>
                </a:path>
              </a:pathLst>
            </a:custGeom>
            <a:solidFill>
              <a:srgbClr val="35B3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600"/>
            </a:p>
          </p:txBody>
        </p:sp>
      </p:grpSp>
      <p:sp>
        <p:nvSpPr>
          <p:cNvPr id="21" name="Pentagone 20"/>
          <p:cNvSpPr>
            <a:spLocks noChangeAspect="1"/>
          </p:cNvSpPr>
          <p:nvPr userDrawn="1"/>
        </p:nvSpPr>
        <p:spPr>
          <a:xfrm>
            <a:off x="8470766" y="6483924"/>
            <a:ext cx="144000" cy="137493"/>
          </a:xfrm>
          <a:prstGeom prst="pentagon">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600"/>
          </a:p>
        </p:txBody>
      </p:sp>
      <p:sp>
        <p:nvSpPr>
          <p:cNvPr id="22" name="Espace réservé du pied de page 3"/>
          <p:cNvSpPr>
            <a:spLocks noGrp="1"/>
          </p:cNvSpPr>
          <p:nvPr>
            <p:ph type="ftr" sz="quarter" idx="3"/>
          </p:nvPr>
        </p:nvSpPr>
        <p:spPr>
          <a:xfrm>
            <a:off x="360000" y="6496542"/>
            <a:ext cx="3086100" cy="202253"/>
          </a:xfrm>
          <a:prstGeom prst="rect">
            <a:avLst/>
          </a:prstGeom>
        </p:spPr>
        <p:txBody>
          <a:bodyPr lIns="0" tIns="0" rIns="0" bIns="0"/>
          <a:lstStyle>
            <a:lvl1pPr algn="l">
              <a:defRPr sz="1200" b="1" i="0">
                <a:solidFill>
                  <a:srgbClr val="878375"/>
                </a:solidFill>
                <a:latin typeface="Century Gothic" charset="0"/>
                <a:ea typeface="Century Gothic" charset="0"/>
                <a:cs typeface="Century Gothic" charset="0"/>
              </a:defRPr>
            </a:lvl1pPr>
          </a:lstStyle>
          <a:p>
            <a:endParaRPr lang="fr-FR" dirty="0"/>
          </a:p>
        </p:txBody>
      </p:sp>
    </p:spTree>
    <p:extLst>
      <p:ext uri="{BB962C8B-B14F-4D97-AF65-F5344CB8AC3E}">
        <p14:creationId xmlns:p14="http://schemas.microsoft.com/office/powerpoint/2010/main" val="2296155449"/>
      </p:ext>
    </p:extLst>
  </p:cSld>
  <p:clrMapOvr>
    <a:masterClrMapping/>
  </p:clrMapOvr>
  <p:extLst>
    <p:ext uri="{DCECCB84-F9BA-43D5-87BE-67443E8EF086}">
      <p15:sldGuideLst xmlns:p15="http://schemas.microsoft.com/office/powerpoint/2012/main">
        <p15:guide id="1" orient="horz" pos="2155">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en-Chapter-2">
    <p:spTree>
      <p:nvGrpSpPr>
        <p:cNvPr id="1" name=""/>
        <p:cNvGrpSpPr/>
        <p:nvPr/>
      </p:nvGrpSpPr>
      <p:grpSpPr>
        <a:xfrm>
          <a:off x="0" y="0"/>
          <a:ext cx="0" cy="0"/>
          <a:chOff x="0" y="0"/>
          <a:chExt cx="0" cy="0"/>
        </a:xfrm>
      </p:grpSpPr>
      <p:sp>
        <p:nvSpPr>
          <p:cNvPr id="9" name="Rectangle 8"/>
          <p:cNvSpPr/>
          <p:nvPr userDrawn="1"/>
        </p:nvSpPr>
        <p:spPr>
          <a:xfrm>
            <a:off x="0" y="4905719"/>
            <a:ext cx="9144000" cy="1348445"/>
          </a:xfrm>
          <a:prstGeom prst="rect">
            <a:avLst/>
          </a:prstGeom>
          <a:solidFill>
            <a:srgbClr val="F08B2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600"/>
          </a:p>
        </p:txBody>
      </p:sp>
      <p:sp>
        <p:nvSpPr>
          <p:cNvPr id="11" name="Espace réservé de la date 2"/>
          <p:cNvSpPr txBox="1">
            <a:spLocks/>
          </p:cNvSpPr>
          <p:nvPr userDrawn="1"/>
        </p:nvSpPr>
        <p:spPr>
          <a:xfrm>
            <a:off x="6361927" y="6378151"/>
            <a:ext cx="2057400" cy="365125"/>
          </a:xfrm>
          <a:prstGeom prst="rect">
            <a:avLst/>
          </a:prstGeom>
        </p:spPr>
        <p:txBody>
          <a:bodyPr vert="horz" lIns="0" tIns="0" rIns="0" bIns="0" rtlCol="0" anchor="ctr" anchorCtr="0"/>
          <a:lstStyle>
            <a:defPPr>
              <a:defRPr lang="fr-FR"/>
            </a:defPPr>
            <a:lvl1pPr algn="r" defTabSz="457200" rtl="0" fontAlgn="base">
              <a:spcBef>
                <a:spcPct val="0"/>
              </a:spcBef>
              <a:spcAft>
                <a:spcPct val="0"/>
              </a:spcAft>
              <a:defRPr sz="1050" kern="1200">
                <a:solidFill>
                  <a:srgbClr val="FFFFFF"/>
                </a:solidFill>
                <a:latin typeface="Century Gothic" charset="0"/>
                <a:ea typeface="Century Gothic" charset="0"/>
                <a:cs typeface="Century Gothic"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r>
              <a:rPr lang="fr-FR" sz="1050" dirty="0">
                <a:solidFill>
                  <a:srgbClr val="878375"/>
                </a:solidFill>
              </a:rPr>
              <a:t>28 octobre 2016</a:t>
            </a:r>
          </a:p>
        </p:txBody>
      </p:sp>
      <p:sp>
        <p:nvSpPr>
          <p:cNvPr id="12" name="Espace réservé du numéro de diapositive 4"/>
          <p:cNvSpPr>
            <a:spLocks noGrp="1"/>
          </p:cNvSpPr>
          <p:nvPr>
            <p:ph type="sldNum" sz="quarter" idx="4"/>
          </p:nvPr>
        </p:nvSpPr>
        <p:spPr>
          <a:xfrm>
            <a:off x="8666205" y="6378151"/>
            <a:ext cx="368128" cy="365125"/>
          </a:xfrm>
          <a:prstGeom prst="rect">
            <a:avLst/>
          </a:prstGeom>
        </p:spPr>
        <p:txBody>
          <a:bodyPr lIns="0" tIns="0" rIns="0" bIns="0" anchor="ctr" anchorCtr="0"/>
          <a:lstStyle>
            <a:lvl1pPr algn="l">
              <a:defRPr sz="1050">
                <a:solidFill>
                  <a:srgbClr val="878375"/>
                </a:solidFill>
              </a:defRPr>
            </a:lvl1pPr>
          </a:lstStyle>
          <a:p>
            <a:fld id="{9D7EC0D4-C4D4-784B-B144-181491B88AD4}" type="slidenum">
              <a:rPr lang="fr-FR" smtClean="0"/>
              <a:pPr/>
              <a:t>‹#›</a:t>
            </a:fld>
            <a:endParaRPr lang="fr-FR" dirty="0"/>
          </a:p>
        </p:txBody>
      </p:sp>
      <p:sp>
        <p:nvSpPr>
          <p:cNvPr id="13" name="Espace réservé du pied de page 3"/>
          <p:cNvSpPr>
            <a:spLocks noGrp="1"/>
          </p:cNvSpPr>
          <p:nvPr>
            <p:ph type="ftr" sz="quarter" idx="3"/>
          </p:nvPr>
        </p:nvSpPr>
        <p:spPr>
          <a:xfrm>
            <a:off x="360000" y="6496542"/>
            <a:ext cx="3086100" cy="202253"/>
          </a:xfrm>
          <a:prstGeom prst="rect">
            <a:avLst/>
          </a:prstGeom>
        </p:spPr>
        <p:txBody>
          <a:bodyPr lIns="0" tIns="0" rIns="0" bIns="0"/>
          <a:lstStyle>
            <a:lvl1pPr algn="l">
              <a:defRPr sz="1200" b="1" i="0">
                <a:solidFill>
                  <a:srgbClr val="878375"/>
                </a:solidFill>
                <a:latin typeface="Century Gothic" charset="0"/>
                <a:ea typeface="Century Gothic" charset="0"/>
                <a:cs typeface="Century Gothic" charset="0"/>
              </a:defRPr>
            </a:lvl1pPr>
          </a:lstStyle>
          <a:p>
            <a:endParaRPr lang="fr-FR" dirty="0"/>
          </a:p>
        </p:txBody>
      </p:sp>
      <p:sp>
        <p:nvSpPr>
          <p:cNvPr id="15" name="Espace réservé du texte 11"/>
          <p:cNvSpPr>
            <a:spLocks noGrp="1"/>
          </p:cNvSpPr>
          <p:nvPr>
            <p:ph type="body" sz="quarter" idx="10"/>
          </p:nvPr>
        </p:nvSpPr>
        <p:spPr>
          <a:xfrm>
            <a:off x="3492001" y="5005433"/>
            <a:ext cx="4948559" cy="1248732"/>
          </a:xfrm>
        </p:spPr>
        <p:txBody>
          <a:bodyPr>
            <a:noAutofit/>
          </a:bodyPr>
          <a:lstStyle>
            <a:lvl1pPr marL="9525" indent="0">
              <a:buNone/>
              <a:tabLst/>
              <a:defRPr sz="2400" b="0" i="0">
                <a:solidFill>
                  <a:srgbClr val="FFFFFF"/>
                </a:solidFill>
                <a:latin typeface="Century Gothic" charset="0"/>
                <a:ea typeface="Century Gothic" charset="0"/>
                <a:cs typeface="Century Gothic" charset="0"/>
              </a:defRPr>
            </a:lvl1pPr>
            <a:lvl2pPr marL="9525" indent="0">
              <a:buNone/>
              <a:tabLst/>
              <a:defRPr sz="2400" b="0" i="0">
                <a:solidFill>
                  <a:srgbClr val="FFFFFF"/>
                </a:solidFill>
                <a:latin typeface="Century Gothic" charset="0"/>
                <a:ea typeface="Century Gothic" charset="0"/>
                <a:cs typeface="Century Gothic" charset="0"/>
              </a:defRPr>
            </a:lvl2pPr>
            <a:lvl3pPr marL="9525" indent="0">
              <a:buNone/>
              <a:tabLst/>
              <a:defRPr sz="2400" b="0" i="0">
                <a:solidFill>
                  <a:srgbClr val="FFFFFF"/>
                </a:solidFill>
                <a:latin typeface="Century Gothic" charset="0"/>
                <a:ea typeface="Century Gothic" charset="0"/>
                <a:cs typeface="Century Gothic" charset="0"/>
              </a:defRPr>
            </a:lvl3pPr>
            <a:lvl4pPr marL="9525" indent="0">
              <a:buNone/>
              <a:tabLst/>
              <a:defRPr sz="2400" b="0" i="0">
                <a:solidFill>
                  <a:srgbClr val="FFFFFF"/>
                </a:solidFill>
                <a:latin typeface="Century Gothic" charset="0"/>
                <a:ea typeface="Century Gothic" charset="0"/>
                <a:cs typeface="Century Gothic" charset="0"/>
              </a:defRPr>
            </a:lvl4pPr>
            <a:lvl5pPr marL="9525" indent="0">
              <a:buNone/>
              <a:tabLst/>
              <a:defRPr sz="2400" b="0" i="0">
                <a:solidFill>
                  <a:srgbClr val="FFFFFF"/>
                </a:solidFill>
                <a:latin typeface="Century Gothic" charset="0"/>
                <a:ea typeface="Century Gothic" charset="0"/>
                <a:cs typeface="Century Gothic" charset="0"/>
              </a:defRPr>
            </a:lvl5pPr>
          </a:lstStyle>
          <a:p>
            <a:pPr lvl="0"/>
            <a:r>
              <a:rPr lang="fr-FR"/>
              <a:t>Modifiez les styles du texte du masque</a:t>
            </a:r>
          </a:p>
        </p:txBody>
      </p:sp>
      <p:sp>
        <p:nvSpPr>
          <p:cNvPr id="16" name="Espace réservé du texte 13"/>
          <p:cNvSpPr>
            <a:spLocks noGrp="1"/>
          </p:cNvSpPr>
          <p:nvPr>
            <p:ph type="body" sz="quarter" idx="11"/>
          </p:nvPr>
        </p:nvSpPr>
        <p:spPr>
          <a:xfrm>
            <a:off x="3492001" y="4529401"/>
            <a:ext cx="3901439" cy="376318"/>
          </a:xfrm>
        </p:spPr>
        <p:txBody>
          <a:bodyPr>
            <a:noAutofit/>
          </a:bodyPr>
          <a:lstStyle>
            <a:lvl1pPr marL="9525" indent="0">
              <a:buNone/>
              <a:tabLst/>
              <a:defRPr sz="2000" b="0" i="0">
                <a:solidFill>
                  <a:srgbClr val="878375"/>
                </a:solidFill>
                <a:latin typeface="Century Gothic" charset="0"/>
                <a:ea typeface="Century Gothic" charset="0"/>
                <a:cs typeface="Century Gothic" charset="0"/>
              </a:defRPr>
            </a:lvl1pPr>
            <a:lvl2pPr marL="9525" indent="0">
              <a:buNone/>
              <a:tabLst/>
              <a:defRPr sz="2000" b="0" i="0">
                <a:solidFill>
                  <a:srgbClr val="878375"/>
                </a:solidFill>
                <a:latin typeface="Century Gothic" charset="0"/>
                <a:ea typeface="Century Gothic" charset="0"/>
                <a:cs typeface="Century Gothic" charset="0"/>
              </a:defRPr>
            </a:lvl2pPr>
            <a:lvl3pPr marL="9525" indent="0">
              <a:buNone/>
              <a:tabLst/>
              <a:defRPr sz="2000" b="0" i="0">
                <a:solidFill>
                  <a:srgbClr val="878375"/>
                </a:solidFill>
                <a:latin typeface="Century Gothic" charset="0"/>
                <a:ea typeface="Century Gothic" charset="0"/>
                <a:cs typeface="Century Gothic" charset="0"/>
              </a:defRPr>
            </a:lvl3pPr>
            <a:lvl4pPr marL="9525" indent="0">
              <a:buNone/>
              <a:tabLst/>
              <a:defRPr sz="2000" b="0" i="0">
                <a:solidFill>
                  <a:srgbClr val="878375"/>
                </a:solidFill>
                <a:latin typeface="Century Gothic" charset="0"/>
                <a:ea typeface="Century Gothic" charset="0"/>
                <a:cs typeface="Century Gothic" charset="0"/>
              </a:defRPr>
            </a:lvl4pPr>
            <a:lvl5pPr marL="9525" indent="0">
              <a:buNone/>
              <a:tabLst/>
              <a:defRPr sz="2000" b="0" i="0">
                <a:solidFill>
                  <a:srgbClr val="878375"/>
                </a:solidFill>
                <a:latin typeface="Century Gothic" charset="0"/>
                <a:ea typeface="Century Gothic" charset="0"/>
                <a:cs typeface="Century Gothic" charset="0"/>
              </a:defRPr>
            </a:lvl5pPr>
          </a:lstStyle>
          <a:p>
            <a:pPr lvl="0"/>
            <a:r>
              <a:rPr lang="fr-FR"/>
              <a:t>Modifiez les styles du texte du masque</a:t>
            </a:r>
          </a:p>
        </p:txBody>
      </p:sp>
      <p:grpSp>
        <p:nvGrpSpPr>
          <p:cNvPr id="17" name="Grouper 16"/>
          <p:cNvGrpSpPr/>
          <p:nvPr userDrawn="1"/>
        </p:nvGrpSpPr>
        <p:grpSpPr>
          <a:xfrm>
            <a:off x="959059" y="4049081"/>
            <a:ext cx="1546445" cy="1530861"/>
            <a:chOff x="6652583" y="1175173"/>
            <a:chExt cx="1847784" cy="1824506"/>
          </a:xfrm>
        </p:grpSpPr>
        <p:sp>
          <p:nvSpPr>
            <p:cNvPr id="18" name="Pentagone 17"/>
            <p:cNvSpPr/>
            <p:nvPr userDrawn="1"/>
          </p:nvSpPr>
          <p:spPr>
            <a:xfrm rot="20533236">
              <a:off x="6652583" y="1175173"/>
              <a:ext cx="1337487" cy="1271740"/>
            </a:xfrm>
            <a:prstGeom prst="pentagon">
              <a:avLst/>
            </a:prstGeom>
            <a:solidFill>
              <a:srgbClr val="216CA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600"/>
            </a:p>
          </p:txBody>
        </p:sp>
        <p:sp>
          <p:nvSpPr>
            <p:cNvPr id="19" name="Pentagone 6"/>
            <p:cNvSpPr/>
            <p:nvPr userDrawn="1"/>
          </p:nvSpPr>
          <p:spPr>
            <a:xfrm rot="1507256">
              <a:off x="7153188" y="1819406"/>
              <a:ext cx="1347179" cy="1180273"/>
            </a:xfrm>
            <a:custGeom>
              <a:avLst/>
              <a:gdLst>
                <a:gd name="connsiteX0" fmla="*/ 1 w 1205004"/>
                <a:gd name="connsiteY0" fmla="*/ 437644 h 1145769"/>
                <a:gd name="connsiteX1" fmla="*/ 602502 w 1205004"/>
                <a:gd name="connsiteY1" fmla="*/ 0 h 1145769"/>
                <a:gd name="connsiteX2" fmla="*/ 1205003 w 1205004"/>
                <a:gd name="connsiteY2" fmla="*/ 437644 h 1145769"/>
                <a:gd name="connsiteX3" fmla="*/ 974868 w 1205004"/>
                <a:gd name="connsiteY3" fmla="*/ 1145766 h 1145769"/>
                <a:gd name="connsiteX4" fmla="*/ 230136 w 1205004"/>
                <a:gd name="connsiteY4" fmla="*/ 1145766 h 1145769"/>
                <a:gd name="connsiteX5" fmla="*/ 1 w 1205004"/>
                <a:gd name="connsiteY5" fmla="*/ 437644 h 1145769"/>
                <a:gd name="connsiteX0" fmla="*/ 0 w 1264671"/>
                <a:gd name="connsiteY0" fmla="*/ 465620 h 1145766"/>
                <a:gd name="connsiteX1" fmla="*/ 662170 w 1264671"/>
                <a:gd name="connsiteY1" fmla="*/ 0 h 1145766"/>
                <a:gd name="connsiteX2" fmla="*/ 1264671 w 1264671"/>
                <a:gd name="connsiteY2" fmla="*/ 437644 h 1145766"/>
                <a:gd name="connsiteX3" fmla="*/ 1034536 w 1264671"/>
                <a:gd name="connsiteY3" fmla="*/ 1145766 h 1145766"/>
                <a:gd name="connsiteX4" fmla="*/ 289804 w 1264671"/>
                <a:gd name="connsiteY4" fmla="*/ 1145766 h 1145766"/>
                <a:gd name="connsiteX5" fmla="*/ 0 w 1264671"/>
                <a:gd name="connsiteY5" fmla="*/ 465620 h 1145766"/>
                <a:gd name="connsiteX0" fmla="*/ 0 w 1264671"/>
                <a:gd name="connsiteY0" fmla="*/ 465620 h 1151367"/>
                <a:gd name="connsiteX1" fmla="*/ 662170 w 1264671"/>
                <a:gd name="connsiteY1" fmla="*/ 0 h 1151367"/>
                <a:gd name="connsiteX2" fmla="*/ 1264671 w 1264671"/>
                <a:gd name="connsiteY2" fmla="*/ 437644 h 1151367"/>
                <a:gd name="connsiteX3" fmla="*/ 1034536 w 1264671"/>
                <a:gd name="connsiteY3" fmla="*/ 1145766 h 1151367"/>
                <a:gd name="connsiteX4" fmla="*/ 219644 w 1264671"/>
                <a:gd name="connsiteY4" fmla="*/ 1151367 h 1151367"/>
                <a:gd name="connsiteX5" fmla="*/ 0 w 1264671"/>
                <a:gd name="connsiteY5" fmla="*/ 465620 h 1151367"/>
                <a:gd name="connsiteX0" fmla="*/ 0 w 1264671"/>
                <a:gd name="connsiteY0" fmla="*/ 465620 h 1151367"/>
                <a:gd name="connsiteX1" fmla="*/ 662170 w 1264671"/>
                <a:gd name="connsiteY1" fmla="*/ 0 h 1151367"/>
                <a:gd name="connsiteX2" fmla="*/ 1264671 w 1264671"/>
                <a:gd name="connsiteY2" fmla="*/ 437644 h 1151367"/>
                <a:gd name="connsiteX3" fmla="*/ 1046885 w 1264671"/>
                <a:gd name="connsiteY3" fmla="*/ 1094484 h 1151367"/>
                <a:gd name="connsiteX4" fmla="*/ 219644 w 1264671"/>
                <a:gd name="connsiteY4" fmla="*/ 1151367 h 1151367"/>
                <a:gd name="connsiteX5" fmla="*/ 0 w 1264671"/>
                <a:gd name="connsiteY5" fmla="*/ 465620 h 1151367"/>
                <a:gd name="connsiteX0" fmla="*/ 0 w 1347179"/>
                <a:gd name="connsiteY0" fmla="*/ 465620 h 1151367"/>
                <a:gd name="connsiteX1" fmla="*/ 662170 w 1347179"/>
                <a:gd name="connsiteY1" fmla="*/ 0 h 1151367"/>
                <a:gd name="connsiteX2" fmla="*/ 1347179 w 1347179"/>
                <a:gd name="connsiteY2" fmla="*/ 380760 h 1151367"/>
                <a:gd name="connsiteX3" fmla="*/ 1046885 w 1347179"/>
                <a:gd name="connsiteY3" fmla="*/ 1094484 h 1151367"/>
                <a:gd name="connsiteX4" fmla="*/ 219644 w 1347179"/>
                <a:gd name="connsiteY4" fmla="*/ 1151367 h 1151367"/>
                <a:gd name="connsiteX5" fmla="*/ 0 w 1347179"/>
                <a:gd name="connsiteY5" fmla="*/ 465620 h 1151367"/>
                <a:gd name="connsiteX0" fmla="*/ 0 w 1347179"/>
                <a:gd name="connsiteY0" fmla="*/ 606406 h 1292153"/>
                <a:gd name="connsiteX1" fmla="*/ 632553 w 1347179"/>
                <a:gd name="connsiteY1" fmla="*/ 0 h 1292153"/>
                <a:gd name="connsiteX2" fmla="*/ 1347179 w 1347179"/>
                <a:gd name="connsiteY2" fmla="*/ 521546 h 1292153"/>
                <a:gd name="connsiteX3" fmla="*/ 1046885 w 1347179"/>
                <a:gd name="connsiteY3" fmla="*/ 1235270 h 1292153"/>
                <a:gd name="connsiteX4" fmla="*/ 219644 w 1347179"/>
                <a:gd name="connsiteY4" fmla="*/ 1292153 h 1292153"/>
                <a:gd name="connsiteX5" fmla="*/ 0 w 1347179"/>
                <a:gd name="connsiteY5" fmla="*/ 606406 h 1292153"/>
                <a:gd name="connsiteX0" fmla="*/ 0 w 1347179"/>
                <a:gd name="connsiteY0" fmla="*/ 483106 h 1168853"/>
                <a:gd name="connsiteX1" fmla="*/ 699464 w 1347179"/>
                <a:gd name="connsiteY1" fmla="*/ 0 h 1168853"/>
                <a:gd name="connsiteX2" fmla="*/ 1347179 w 1347179"/>
                <a:gd name="connsiteY2" fmla="*/ 398246 h 1168853"/>
                <a:gd name="connsiteX3" fmla="*/ 1046885 w 1347179"/>
                <a:gd name="connsiteY3" fmla="*/ 1111970 h 1168853"/>
                <a:gd name="connsiteX4" fmla="*/ 219644 w 1347179"/>
                <a:gd name="connsiteY4" fmla="*/ 1168853 h 1168853"/>
                <a:gd name="connsiteX5" fmla="*/ 0 w 1347179"/>
                <a:gd name="connsiteY5" fmla="*/ 483106 h 1168853"/>
                <a:gd name="connsiteX0" fmla="*/ 0 w 1347179"/>
                <a:gd name="connsiteY0" fmla="*/ 483106 h 1264206"/>
                <a:gd name="connsiteX1" fmla="*/ 699464 w 1347179"/>
                <a:gd name="connsiteY1" fmla="*/ 0 h 1264206"/>
                <a:gd name="connsiteX2" fmla="*/ 1347179 w 1347179"/>
                <a:gd name="connsiteY2" fmla="*/ 398246 h 1264206"/>
                <a:gd name="connsiteX3" fmla="*/ 1046885 w 1347179"/>
                <a:gd name="connsiteY3" fmla="*/ 1111970 h 1264206"/>
                <a:gd name="connsiteX4" fmla="*/ 55088 w 1347179"/>
                <a:gd name="connsiteY4" fmla="*/ 1264206 h 1264206"/>
                <a:gd name="connsiteX5" fmla="*/ 0 w 1347179"/>
                <a:gd name="connsiteY5" fmla="*/ 483106 h 1264206"/>
                <a:gd name="connsiteX0" fmla="*/ 0 w 1347179"/>
                <a:gd name="connsiteY0" fmla="*/ 483106 h 1180273"/>
                <a:gd name="connsiteX1" fmla="*/ 699464 w 1347179"/>
                <a:gd name="connsiteY1" fmla="*/ 0 h 1180273"/>
                <a:gd name="connsiteX2" fmla="*/ 1347179 w 1347179"/>
                <a:gd name="connsiteY2" fmla="*/ 398246 h 1180273"/>
                <a:gd name="connsiteX3" fmla="*/ 1046885 w 1347179"/>
                <a:gd name="connsiteY3" fmla="*/ 1111970 h 1180273"/>
                <a:gd name="connsiteX4" fmla="*/ 234096 w 1347179"/>
                <a:gd name="connsiteY4" fmla="*/ 1180273 h 1180273"/>
                <a:gd name="connsiteX5" fmla="*/ 0 w 1347179"/>
                <a:gd name="connsiteY5" fmla="*/ 483106 h 118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7179" h="1180273">
                  <a:moveTo>
                    <a:pt x="0" y="483106"/>
                  </a:moveTo>
                  <a:lnTo>
                    <a:pt x="699464" y="0"/>
                  </a:lnTo>
                  <a:lnTo>
                    <a:pt x="1347179" y="398246"/>
                  </a:lnTo>
                  <a:lnTo>
                    <a:pt x="1046885" y="1111970"/>
                  </a:lnTo>
                  <a:lnTo>
                    <a:pt x="234096" y="1180273"/>
                  </a:lnTo>
                  <a:lnTo>
                    <a:pt x="0" y="483106"/>
                  </a:lnTo>
                  <a:close/>
                </a:path>
              </a:pathLst>
            </a:custGeom>
            <a:solidFill>
              <a:srgbClr val="FBCF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600"/>
            </a:p>
          </p:txBody>
        </p:sp>
        <p:sp>
          <p:nvSpPr>
            <p:cNvPr id="20" name="Forme libre 19"/>
            <p:cNvSpPr/>
            <p:nvPr userDrawn="1"/>
          </p:nvSpPr>
          <p:spPr>
            <a:xfrm>
              <a:off x="7210119" y="1918018"/>
              <a:ext cx="700215" cy="601361"/>
            </a:xfrm>
            <a:custGeom>
              <a:avLst/>
              <a:gdLst>
                <a:gd name="connsiteX0" fmla="*/ 74141 w 568411"/>
                <a:gd name="connsiteY0" fmla="*/ 115329 h 601362"/>
                <a:gd name="connsiteX1" fmla="*/ 0 w 568411"/>
                <a:gd name="connsiteY1" fmla="*/ 601362 h 601362"/>
                <a:gd name="connsiteX2" fmla="*/ 560173 w 568411"/>
                <a:gd name="connsiteY2" fmla="*/ 428367 h 601362"/>
                <a:gd name="connsiteX3" fmla="*/ 568411 w 568411"/>
                <a:gd name="connsiteY3" fmla="*/ 0 h 601362"/>
                <a:gd name="connsiteX4" fmla="*/ 74141 w 568411"/>
                <a:gd name="connsiteY4" fmla="*/ 115329 h 601362"/>
                <a:gd name="connsiteX0" fmla="*/ 0 w 626076"/>
                <a:gd name="connsiteY0" fmla="*/ 82378 h 601362"/>
                <a:gd name="connsiteX1" fmla="*/ 57665 w 626076"/>
                <a:gd name="connsiteY1" fmla="*/ 601362 h 601362"/>
                <a:gd name="connsiteX2" fmla="*/ 617838 w 626076"/>
                <a:gd name="connsiteY2" fmla="*/ 428367 h 601362"/>
                <a:gd name="connsiteX3" fmla="*/ 626076 w 626076"/>
                <a:gd name="connsiteY3" fmla="*/ 0 h 601362"/>
                <a:gd name="connsiteX4" fmla="*/ 0 w 626076"/>
                <a:gd name="connsiteY4" fmla="*/ 82378 h 601362"/>
                <a:gd name="connsiteX0" fmla="*/ 0 w 617838"/>
                <a:gd name="connsiteY0" fmla="*/ 98854 h 617838"/>
                <a:gd name="connsiteX1" fmla="*/ 57665 w 617838"/>
                <a:gd name="connsiteY1" fmla="*/ 617838 h 617838"/>
                <a:gd name="connsiteX2" fmla="*/ 617838 w 617838"/>
                <a:gd name="connsiteY2" fmla="*/ 444843 h 617838"/>
                <a:gd name="connsiteX3" fmla="*/ 617838 w 617838"/>
                <a:gd name="connsiteY3" fmla="*/ 0 h 617838"/>
                <a:gd name="connsiteX4" fmla="*/ 0 w 617838"/>
                <a:gd name="connsiteY4" fmla="*/ 98854 h 617838"/>
                <a:gd name="connsiteX0" fmla="*/ 65902 w 683740"/>
                <a:gd name="connsiteY0" fmla="*/ 98854 h 650789"/>
                <a:gd name="connsiteX1" fmla="*/ 0 w 683740"/>
                <a:gd name="connsiteY1" fmla="*/ 650789 h 650789"/>
                <a:gd name="connsiteX2" fmla="*/ 683740 w 683740"/>
                <a:gd name="connsiteY2" fmla="*/ 444843 h 650789"/>
                <a:gd name="connsiteX3" fmla="*/ 683740 w 683740"/>
                <a:gd name="connsiteY3" fmla="*/ 0 h 650789"/>
                <a:gd name="connsiteX4" fmla="*/ 65902 w 683740"/>
                <a:gd name="connsiteY4" fmla="*/ 98854 h 650789"/>
                <a:gd name="connsiteX0" fmla="*/ 41189 w 659027"/>
                <a:gd name="connsiteY0" fmla="*/ 98854 h 518983"/>
                <a:gd name="connsiteX1" fmla="*/ 0 w 659027"/>
                <a:gd name="connsiteY1" fmla="*/ 518983 h 518983"/>
                <a:gd name="connsiteX2" fmla="*/ 659027 w 659027"/>
                <a:gd name="connsiteY2" fmla="*/ 444843 h 518983"/>
                <a:gd name="connsiteX3" fmla="*/ 659027 w 659027"/>
                <a:gd name="connsiteY3" fmla="*/ 0 h 518983"/>
                <a:gd name="connsiteX4" fmla="*/ 41189 w 659027"/>
                <a:gd name="connsiteY4" fmla="*/ 98854 h 518983"/>
                <a:gd name="connsiteX0" fmla="*/ 41189 w 659027"/>
                <a:gd name="connsiteY0" fmla="*/ 98854 h 518983"/>
                <a:gd name="connsiteX1" fmla="*/ 0 w 659027"/>
                <a:gd name="connsiteY1" fmla="*/ 518983 h 518983"/>
                <a:gd name="connsiteX2" fmla="*/ 642551 w 659027"/>
                <a:gd name="connsiteY2" fmla="*/ 247135 h 518983"/>
                <a:gd name="connsiteX3" fmla="*/ 659027 w 659027"/>
                <a:gd name="connsiteY3" fmla="*/ 0 h 518983"/>
                <a:gd name="connsiteX4" fmla="*/ 41189 w 659027"/>
                <a:gd name="connsiteY4" fmla="*/ 98854 h 518983"/>
                <a:gd name="connsiteX0" fmla="*/ 41189 w 659027"/>
                <a:gd name="connsiteY0" fmla="*/ 98854 h 518983"/>
                <a:gd name="connsiteX1" fmla="*/ 0 w 659027"/>
                <a:gd name="connsiteY1" fmla="*/ 518983 h 518983"/>
                <a:gd name="connsiteX2" fmla="*/ 659027 w 659027"/>
                <a:gd name="connsiteY2" fmla="*/ 288324 h 518983"/>
                <a:gd name="connsiteX3" fmla="*/ 659027 w 659027"/>
                <a:gd name="connsiteY3" fmla="*/ 0 h 518983"/>
                <a:gd name="connsiteX4" fmla="*/ 41189 w 659027"/>
                <a:gd name="connsiteY4" fmla="*/ 98854 h 518983"/>
                <a:gd name="connsiteX0" fmla="*/ 41189 w 667265"/>
                <a:gd name="connsiteY0" fmla="*/ 148281 h 568410"/>
                <a:gd name="connsiteX1" fmla="*/ 0 w 667265"/>
                <a:gd name="connsiteY1" fmla="*/ 568410 h 568410"/>
                <a:gd name="connsiteX2" fmla="*/ 659027 w 667265"/>
                <a:gd name="connsiteY2" fmla="*/ 337751 h 568410"/>
                <a:gd name="connsiteX3" fmla="*/ 667265 w 667265"/>
                <a:gd name="connsiteY3" fmla="*/ 0 h 568410"/>
                <a:gd name="connsiteX4" fmla="*/ 41189 w 667265"/>
                <a:gd name="connsiteY4" fmla="*/ 148281 h 568410"/>
                <a:gd name="connsiteX0" fmla="*/ 32951 w 667265"/>
                <a:gd name="connsiteY0" fmla="*/ 90616 h 568410"/>
                <a:gd name="connsiteX1" fmla="*/ 0 w 667265"/>
                <a:gd name="connsiteY1" fmla="*/ 568410 h 568410"/>
                <a:gd name="connsiteX2" fmla="*/ 659027 w 667265"/>
                <a:gd name="connsiteY2" fmla="*/ 337751 h 568410"/>
                <a:gd name="connsiteX3" fmla="*/ 667265 w 667265"/>
                <a:gd name="connsiteY3" fmla="*/ 0 h 568410"/>
                <a:gd name="connsiteX4" fmla="*/ 32951 w 667265"/>
                <a:gd name="connsiteY4" fmla="*/ 90616 h 568410"/>
                <a:gd name="connsiteX0" fmla="*/ 0 w 634314"/>
                <a:gd name="connsiteY0" fmla="*/ 90616 h 510745"/>
                <a:gd name="connsiteX1" fmla="*/ 131806 w 634314"/>
                <a:gd name="connsiteY1" fmla="*/ 510745 h 510745"/>
                <a:gd name="connsiteX2" fmla="*/ 626076 w 634314"/>
                <a:gd name="connsiteY2" fmla="*/ 337751 h 510745"/>
                <a:gd name="connsiteX3" fmla="*/ 634314 w 634314"/>
                <a:gd name="connsiteY3" fmla="*/ 0 h 510745"/>
                <a:gd name="connsiteX4" fmla="*/ 0 w 634314"/>
                <a:gd name="connsiteY4" fmla="*/ 90616 h 510745"/>
                <a:gd name="connsiteX0" fmla="*/ 49426 w 683740"/>
                <a:gd name="connsiteY0" fmla="*/ 90616 h 584885"/>
                <a:gd name="connsiteX1" fmla="*/ 0 w 683740"/>
                <a:gd name="connsiteY1" fmla="*/ 584885 h 584885"/>
                <a:gd name="connsiteX2" fmla="*/ 675502 w 683740"/>
                <a:gd name="connsiteY2" fmla="*/ 337751 h 584885"/>
                <a:gd name="connsiteX3" fmla="*/ 683740 w 683740"/>
                <a:gd name="connsiteY3" fmla="*/ 0 h 584885"/>
                <a:gd name="connsiteX4" fmla="*/ 49426 w 683740"/>
                <a:gd name="connsiteY4" fmla="*/ 90616 h 584885"/>
                <a:gd name="connsiteX0" fmla="*/ 49426 w 683740"/>
                <a:gd name="connsiteY0" fmla="*/ 90616 h 584885"/>
                <a:gd name="connsiteX1" fmla="*/ 0 w 683740"/>
                <a:gd name="connsiteY1" fmla="*/ 584885 h 584885"/>
                <a:gd name="connsiteX2" fmla="*/ 469556 w 683740"/>
                <a:gd name="connsiteY2" fmla="*/ 296562 h 584885"/>
                <a:gd name="connsiteX3" fmla="*/ 683740 w 683740"/>
                <a:gd name="connsiteY3" fmla="*/ 0 h 584885"/>
                <a:gd name="connsiteX4" fmla="*/ 49426 w 683740"/>
                <a:gd name="connsiteY4" fmla="*/ 90616 h 584885"/>
                <a:gd name="connsiteX0" fmla="*/ 49426 w 683740"/>
                <a:gd name="connsiteY0" fmla="*/ 90616 h 584885"/>
                <a:gd name="connsiteX1" fmla="*/ 0 w 683740"/>
                <a:gd name="connsiteY1" fmla="*/ 584885 h 584885"/>
                <a:gd name="connsiteX2" fmla="*/ 675502 w 683740"/>
                <a:gd name="connsiteY2" fmla="*/ 345989 h 584885"/>
                <a:gd name="connsiteX3" fmla="*/ 683740 w 683740"/>
                <a:gd name="connsiteY3" fmla="*/ 0 h 584885"/>
                <a:gd name="connsiteX4" fmla="*/ 49426 w 683740"/>
                <a:gd name="connsiteY4" fmla="*/ 90616 h 584885"/>
                <a:gd name="connsiteX0" fmla="*/ 49426 w 675502"/>
                <a:gd name="connsiteY0" fmla="*/ 230660 h 724929"/>
                <a:gd name="connsiteX1" fmla="*/ 0 w 675502"/>
                <a:gd name="connsiteY1" fmla="*/ 724929 h 724929"/>
                <a:gd name="connsiteX2" fmla="*/ 675502 w 675502"/>
                <a:gd name="connsiteY2" fmla="*/ 486033 h 724929"/>
                <a:gd name="connsiteX3" fmla="*/ 354226 w 675502"/>
                <a:gd name="connsiteY3" fmla="*/ 0 h 724929"/>
                <a:gd name="connsiteX4" fmla="*/ 49426 w 675502"/>
                <a:gd name="connsiteY4" fmla="*/ 230660 h 724929"/>
                <a:gd name="connsiteX0" fmla="*/ 49426 w 700215"/>
                <a:gd name="connsiteY0" fmla="*/ 107092 h 601361"/>
                <a:gd name="connsiteX1" fmla="*/ 0 w 700215"/>
                <a:gd name="connsiteY1" fmla="*/ 601361 h 601361"/>
                <a:gd name="connsiteX2" fmla="*/ 675502 w 700215"/>
                <a:gd name="connsiteY2" fmla="*/ 362465 h 601361"/>
                <a:gd name="connsiteX3" fmla="*/ 700215 w 700215"/>
                <a:gd name="connsiteY3" fmla="*/ 0 h 601361"/>
                <a:gd name="connsiteX4" fmla="*/ 49426 w 700215"/>
                <a:gd name="connsiteY4" fmla="*/ 107092 h 601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215" h="601361">
                  <a:moveTo>
                    <a:pt x="49426" y="107092"/>
                  </a:moveTo>
                  <a:lnTo>
                    <a:pt x="0" y="601361"/>
                  </a:lnTo>
                  <a:lnTo>
                    <a:pt x="675502" y="362465"/>
                  </a:lnTo>
                  <a:lnTo>
                    <a:pt x="700215" y="0"/>
                  </a:lnTo>
                  <a:lnTo>
                    <a:pt x="49426" y="107092"/>
                  </a:lnTo>
                  <a:close/>
                </a:path>
              </a:pathLst>
            </a:custGeom>
            <a:solidFill>
              <a:srgbClr val="35B3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600"/>
            </a:p>
          </p:txBody>
        </p:sp>
      </p:grpSp>
      <p:sp>
        <p:nvSpPr>
          <p:cNvPr id="21" name="Pentagone 20"/>
          <p:cNvSpPr>
            <a:spLocks noChangeAspect="1"/>
          </p:cNvSpPr>
          <p:nvPr userDrawn="1"/>
        </p:nvSpPr>
        <p:spPr>
          <a:xfrm>
            <a:off x="8470766" y="6483924"/>
            <a:ext cx="144000" cy="137493"/>
          </a:xfrm>
          <a:prstGeom prst="pentagon">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600"/>
          </a:p>
        </p:txBody>
      </p:sp>
    </p:spTree>
    <p:extLst>
      <p:ext uri="{BB962C8B-B14F-4D97-AF65-F5344CB8AC3E}">
        <p14:creationId xmlns:p14="http://schemas.microsoft.com/office/powerpoint/2010/main" val="2583479657"/>
      </p:ext>
    </p:extLst>
  </p:cSld>
  <p:clrMapOvr>
    <a:masterClrMapping/>
  </p:clrMapOvr>
  <p:extLst>
    <p:ext uri="{DCECCB84-F9BA-43D5-87BE-67443E8EF086}">
      <p15:sldGuideLst xmlns:p15="http://schemas.microsoft.com/office/powerpoint/2012/main">
        <p15:guide id="1" orient="horz" pos="2155">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en-ContentText-1col">
    <p:spTree>
      <p:nvGrpSpPr>
        <p:cNvPr id="1" name=""/>
        <p:cNvGrpSpPr/>
        <p:nvPr/>
      </p:nvGrpSpPr>
      <p:grpSpPr>
        <a:xfrm>
          <a:off x="0" y="0"/>
          <a:ext cx="0" cy="0"/>
          <a:chOff x="0" y="0"/>
          <a:chExt cx="0" cy="0"/>
        </a:xfrm>
      </p:grpSpPr>
      <p:sp>
        <p:nvSpPr>
          <p:cNvPr id="2" name="Titre 1"/>
          <p:cNvSpPr>
            <a:spLocks noGrp="1"/>
          </p:cNvSpPr>
          <p:nvPr>
            <p:ph type="title"/>
          </p:nvPr>
        </p:nvSpPr>
        <p:spPr>
          <a:xfrm>
            <a:off x="720004" y="1804595"/>
            <a:ext cx="7704000" cy="493700"/>
          </a:xfrm>
        </p:spPr>
        <p:txBody>
          <a:bodyPr/>
          <a:lstStyle/>
          <a:p>
            <a:r>
              <a:rPr lang="fr-FR"/>
              <a:t>Modifiez le style du titre</a:t>
            </a:r>
            <a:endParaRPr lang="fr-FR" dirty="0"/>
          </a:p>
        </p:txBody>
      </p:sp>
      <p:sp>
        <p:nvSpPr>
          <p:cNvPr id="10" name="Espace réservé du texte 9"/>
          <p:cNvSpPr>
            <a:spLocks noGrp="1"/>
          </p:cNvSpPr>
          <p:nvPr>
            <p:ph type="body" sz="quarter" idx="13"/>
          </p:nvPr>
        </p:nvSpPr>
        <p:spPr>
          <a:xfrm>
            <a:off x="720001" y="2298295"/>
            <a:ext cx="7699327" cy="3194812"/>
          </a:xfrm>
        </p:spPr>
        <p:txBody>
          <a:bodyPr numCol="1" spcCol="180000"/>
          <a:lstStyle>
            <a:lvl1pPr>
              <a:defRPr b="1" i="0">
                <a:latin typeface="Arial" charset="0"/>
                <a:ea typeface="Arial" charset="0"/>
                <a:cs typeface="Arial" charset="0"/>
              </a:defRPr>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Rectangle 6"/>
          <p:cNvSpPr/>
          <p:nvPr userDrawn="1"/>
        </p:nvSpPr>
        <p:spPr>
          <a:xfrm>
            <a:off x="0" y="6216102"/>
            <a:ext cx="9180576" cy="641898"/>
          </a:xfrm>
          <a:prstGeom prst="rect">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600"/>
          </a:p>
        </p:txBody>
      </p:sp>
      <p:sp>
        <p:nvSpPr>
          <p:cNvPr id="8" name="Espace réservé de la date 2"/>
          <p:cNvSpPr>
            <a:spLocks noGrp="1"/>
          </p:cNvSpPr>
          <p:nvPr>
            <p:ph type="dt" sz="half" idx="2"/>
          </p:nvPr>
        </p:nvSpPr>
        <p:spPr>
          <a:xfrm>
            <a:off x="6361927" y="6378151"/>
            <a:ext cx="2057400" cy="365125"/>
          </a:xfrm>
          <a:prstGeom prst="rect">
            <a:avLst/>
          </a:prstGeom>
        </p:spPr>
        <p:txBody>
          <a:bodyPr lIns="0" tIns="0" rIns="0" bIns="0" anchor="ctr" anchorCtr="0"/>
          <a:lstStyle>
            <a:lvl1pPr algn="r">
              <a:defRPr sz="1050">
                <a:solidFill>
                  <a:srgbClr val="FFFFFF"/>
                </a:solidFill>
                <a:latin typeface="Century Gothic" charset="0"/>
                <a:ea typeface="Century Gothic" charset="0"/>
                <a:cs typeface="Century Gothic" charset="0"/>
              </a:defRPr>
            </a:lvl1pPr>
          </a:lstStyle>
          <a:p>
            <a:r>
              <a:rPr lang="fr-FR" dirty="0"/>
              <a:t>28 octobre 2016</a:t>
            </a:r>
          </a:p>
        </p:txBody>
      </p:sp>
      <p:sp>
        <p:nvSpPr>
          <p:cNvPr id="9" name="Espace réservé du pied de page 3"/>
          <p:cNvSpPr>
            <a:spLocks noGrp="1"/>
          </p:cNvSpPr>
          <p:nvPr>
            <p:ph type="ftr" sz="quarter" idx="3"/>
          </p:nvPr>
        </p:nvSpPr>
        <p:spPr>
          <a:xfrm>
            <a:off x="360000" y="6496542"/>
            <a:ext cx="3086100" cy="202253"/>
          </a:xfrm>
          <a:prstGeom prst="rect">
            <a:avLst/>
          </a:prstGeom>
        </p:spPr>
        <p:txBody>
          <a:bodyPr lIns="0" tIns="0" rIns="0" bIns="0"/>
          <a:lstStyle>
            <a:lvl1pPr algn="l">
              <a:defRPr sz="1200" b="1" i="0">
                <a:solidFill>
                  <a:srgbClr val="FFFFFF"/>
                </a:solidFill>
                <a:latin typeface="Century Gothic" charset="0"/>
                <a:ea typeface="Century Gothic" charset="0"/>
                <a:cs typeface="Century Gothic" charset="0"/>
              </a:defRPr>
            </a:lvl1pPr>
          </a:lstStyle>
          <a:p>
            <a:endParaRPr lang="fr-FR" dirty="0"/>
          </a:p>
        </p:txBody>
      </p:sp>
      <p:sp>
        <p:nvSpPr>
          <p:cNvPr id="11" name="Espace réservé du numéro de diapositive 4"/>
          <p:cNvSpPr>
            <a:spLocks noGrp="1"/>
          </p:cNvSpPr>
          <p:nvPr>
            <p:ph type="sldNum" sz="quarter" idx="4"/>
          </p:nvPr>
        </p:nvSpPr>
        <p:spPr>
          <a:xfrm>
            <a:off x="8666205" y="6378151"/>
            <a:ext cx="368128" cy="365125"/>
          </a:xfrm>
          <a:prstGeom prst="rect">
            <a:avLst/>
          </a:prstGeom>
        </p:spPr>
        <p:txBody>
          <a:bodyPr lIns="0" tIns="0" rIns="0" bIns="0" anchor="ctr" anchorCtr="0"/>
          <a:lstStyle>
            <a:lvl1pPr algn="l">
              <a:defRPr sz="1050">
                <a:solidFill>
                  <a:srgbClr val="FFFFFF"/>
                </a:solidFill>
              </a:defRPr>
            </a:lvl1pPr>
          </a:lstStyle>
          <a:p>
            <a:fld id="{9D7EC0D4-C4D4-784B-B144-181491B88AD4}" type="slidenum">
              <a:rPr lang="fr-FR" smtClean="0"/>
              <a:pPr/>
              <a:t>‹#›</a:t>
            </a:fld>
            <a:endParaRPr lang="fr-FR" dirty="0"/>
          </a:p>
        </p:txBody>
      </p:sp>
      <p:sp>
        <p:nvSpPr>
          <p:cNvPr id="15" name="Pentagone 14"/>
          <p:cNvSpPr>
            <a:spLocks noChangeAspect="1"/>
          </p:cNvSpPr>
          <p:nvPr userDrawn="1"/>
        </p:nvSpPr>
        <p:spPr>
          <a:xfrm>
            <a:off x="8470766" y="6483924"/>
            <a:ext cx="144000" cy="137493"/>
          </a:xfrm>
          <a:prstGeom prst="pentagon">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600"/>
          </a:p>
        </p:txBody>
      </p:sp>
    </p:spTree>
    <p:extLst>
      <p:ext uri="{BB962C8B-B14F-4D97-AF65-F5344CB8AC3E}">
        <p14:creationId xmlns:p14="http://schemas.microsoft.com/office/powerpoint/2010/main" val="19770398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en-ContentText-2col">
    <p:spTree>
      <p:nvGrpSpPr>
        <p:cNvPr id="1" name=""/>
        <p:cNvGrpSpPr/>
        <p:nvPr/>
      </p:nvGrpSpPr>
      <p:grpSpPr>
        <a:xfrm>
          <a:off x="0" y="0"/>
          <a:ext cx="0" cy="0"/>
          <a:chOff x="0" y="0"/>
          <a:chExt cx="0" cy="0"/>
        </a:xfrm>
      </p:grpSpPr>
      <p:sp>
        <p:nvSpPr>
          <p:cNvPr id="11" name="Espace réservé du texte 3"/>
          <p:cNvSpPr>
            <a:spLocks noGrp="1"/>
          </p:cNvSpPr>
          <p:nvPr>
            <p:ph type="body" sz="quarter" idx="17"/>
          </p:nvPr>
        </p:nvSpPr>
        <p:spPr>
          <a:xfrm>
            <a:off x="720000" y="1804595"/>
            <a:ext cx="3600000" cy="1701514"/>
          </a:xfrm>
          <a:ln w="31750">
            <a:noFill/>
          </a:ln>
        </p:spPr>
        <p:txBody>
          <a:bodyPr wrap="square" lIns="0" tIns="0" rIns="0" bIns="108000">
            <a:spAutoFit/>
          </a:bodyPr>
          <a:lstStyle>
            <a:lvl1pPr marL="7938" indent="0">
              <a:buFont typeface="Arial" charset="0"/>
              <a:buNone/>
              <a:defRPr sz="1800">
                <a:solidFill>
                  <a:srgbClr val="F08B27"/>
                </a:solidFill>
              </a:defRPr>
            </a:lvl1pPr>
            <a:lvl2pPr marL="293688" indent="-285750">
              <a:buFontTx/>
              <a:buBlip>
                <a:blip r:embed="rId2"/>
              </a:buBlip>
              <a:defRPr sz="1600"/>
            </a:lvl2pPr>
            <a:lvl5pPr>
              <a:buClr>
                <a:srgbClr val="F08B27"/>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7" name="Connecteur droit 6"/>
          <p:cNvCxnSpPr/>
          <p:nvPr userDrawn="1"/>
        </p:nvCxnSpPr>
        <p:spPr>
          <a:xfrm>
            <a:off x="4572666" y="1804595"/>
            <a:ext cx="0" cy="3330231"/>
          </a:xfrm>
          <a:prstGeom prst="line">
            <a:avLst/>
          </a:prstGeom>
          <a:ln>
            <a:solidFill>
              <a:srgbClr val="878375"/>
            </a:solidFill>
          </a:ln>
        </p:spPr>
        <p:style>
          <a:lnRef idx="2">
            <a:schemeClr val="accent1"/>
          </a:lnRef>
          <a:fillRef idx="0">
            <a:schemeClr val="accent1"/>
          </a:fillRef>
          <a:effectRef idx="1">
            <a:schemeClr val="accent1"/>
          </a:effectRef>
          <a:fontRef idx="minor">
            <a:schemeClr val="tx1"/>
          </a:fontRef>
        </p:style>
      </p:cxnSp>
      <p:sp>
        <p:nvSpPr>
          <p:cNvPr id="10" name="Rectangle 9"/>
          <p:cNvSpPr/>
          <p:nvPr userDrawn="1"/>
        </p:nvSpPr>
        <p:spPr>
          <a:xfrm>
            <a:off x="0" y="6216102"/>
            <a:ext cx="9180576" cy="641898"/>
          </a:xfrm>
          <a:prstGeom prst="rect">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600"/>
          </a:p>
        </p:txBody>
      </p:sp>
      <p:sp>
        <p:nvSpPr>
          <p:cNvPr id="18" name="Espace réservé de la date 2"/>
          <p:cNvSpPr>
            <a:spLocks noGrp="1"/>
          </p:cNvSpPr>
          <p:nvPr>
            <p:ph type="dt" sz="half" idx="2"/>
          </p:nvPr>
        </p:nvSpPr>
        <p:spPr>
          <a:xfrm>
            <a:off x="6361927" y="6378151"/>
            <a:ext cx="2057400" cy="365125"/>
          </a:xfrm>
          <a:prstGeom prst="rect">
            <a:avLst/>
          </a:prstGeom>
        </p:spPr>
        <p:txBody>
          <a:bodyPr lIns="0" tIns="0" rIns="0" bIns="0" anchor="ctr" anchorCtr="0"/>
          <a:lstStyle>
            <a:lvl1pPr algn="r">
              <a:defRPr sz="1050">
                <a:solidFill>
                  <a:srgbClr val="FFFFFF"/>
                </a:solidFill>
                <a:latin typeface="Century Gothic" charset="0"/>
                <a:ea typeface="Century Gothic" charset="0"/>
                <a:cs typeface="Century Gothic" charset="0"/>
              </a:defRPr>
            </a:lvl1pPr>
          </a:lstStyle>
          <a:p>
            <a:r>
              <a:rPr lang="fr-FR" dirty="0"/>
              <a:t>28 octobre 2016</a:t>
            </a:r>
          </a:p>
        </p:txBody>
      </p:sp>
      <p:sp>
        <p:nvSpPr>
          <p:cNvPr id="20" name="Espace réservé du numéro de diapositive 4"/>
          <p:cNvSpPr>
            <a:spLocks noGrp="1"/>
          </p:cNvSpPr>
          <p:nvPr>
            <p:ph type="sldNum" sz="quarter" idx="4"/>
          </p:nvPr>
        </p:nvSpPr>
        <p:spPr>
          <a:xfrm>
            <a:off x="8666205" y="6378151"/>
            <a:ext cx="368128" cy="365125"/>
          </a:xfrm>
          <a:prstGeom prst="rect">
            <a:avLst/>
          </a:prstGeom>
        </p:spPr>
        <p:txBody>
          <a:bodyPr lIns="0" tIns="0" rIns="0" bIns="0" anchor="ctr" anchorCtr="0"/>
          <a:lstStyle>
            <a:lvl1pPr algn="l">
              <a:defRPr sz="1050">
                <a:solidFill>
                  <a:srgbClr val="FFFFFF"/>
                </a:solidFill>
              </a:defRPr>
            </a:lvl1pPr>
          </a:lstStyle>
          <a:p>
            <a:fld id="{9D7EC0D4-C4D4-784B-B144-181491B88AD4}" type="slidenum">
              <a:rPr lang="fr-FR" smtClean="0"/>
              <a:pPr/>
              <a:t>‹#›</a:t>
            </a:fld>
            <a:endParaRPr lang="fr-FR" dirty="0"/>
          </a:p>
        </p:txBody>
      </p:sp>
      <p:sp>
        <p:nvSpPr>
          <p:cNvPr id="21" name="Pentagone 20"/>
          <p:cNvSpPr>
            <a:spLocks noChangeAspect="1"/>
          </p:cNvSpPr>
          <p:nvPr userDrawn="1"/>
        </p:nvSpPr>
        <p:spPr>
          <a:xfrm>
            <a:off x="8470766" y="6483924"/>
            <a:ext cx="144000" cy="137493"/>
          </a:xfrm>
          <a:prstGeom prst="pentagon">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600"/>
          </a:p>
        </p:txBody>
      </p:sp>
      <p:sp>
        <p:nvSpPr>
          <p:cNvPr id="22" name="Espace réservé du pied de page 3"/>
          <p:cNvSpPr>
            <a:spLocks noGrp="1"/>
          </p:cNvSpPr>
          <p:nvPr>
            <p:ph type="ftr" sz="quarter" idx="3"/>
          </p:nvPr>
        </p:nvSpPr>
        <p:spPr>
          <a:xfrm>
            <a:off x="360000" y="6496542"/>
            <a:ext cx="3086100" cy="202253"/>
          </a:xfrm>
          <a:prstGeom prst="rect">
            <a:avLst/>
          </a:prstGeom>
        </p:spPr>
        <p:txBody>
          <a:bodyPr lIns="0" tIns="0" rIns="0" bIns="0"/>
          <a:lstStyle>
            <a:lvl1pPr algn="l">
              <a:defRPr sz="1200" b="1" i="0">
                <a:solidFill>
                  <a:srgbClr val="FFFFFF"/>
                </a:solidFill>
                <a:latin typeface="Century Gothic" charset="0"/>
                <a:ea typeface="Century Gothic" charset="0"/>
                <a:cs typeface="Century Gothic" charset="0"/>
              </a:defRPr>
            </a:lvl1pPr>
          </a:lstStyle>
          <a:p>
            <a:endParaRPr lang="fr-FR" dirty="0"/>
          </a:p>
        </p:txBody>
      </p:sp>
      <p:sp>
        <p:nvSpPr>
          <p:cNvPr id="12" name="Espace réservé du texte 3"/>
          <p:cNvSpPr>
            <a:spLocks noGrp="1"/>
          </p:cNvSpPr>
          <p:nvPr>
            <p:ph type="body" sz="quarter" idx="18"/>
          </p:nvPr>
        </p:nvSpPr>
        <p:spPr>
          <a:xfrm>
            <a:off x="4824000" y="1804595"/>
            <a:ext cx="3600000" cy="1701514"/>
          </a:xfrm>
          <a:ln w="31750">
            <a:noFill/>
          </a:ln>
        </p:spPr>
        <p:txBody>
          <a:bodyPr wrap="square" lIns="0" tIns="0" rIns="0" bIns="108000">
            <a:spAutoFit/>
          </a:bodyPr>
          <a:lstStyle>
            <a:lvl1pPr marL="7938" indent="0">
              <a:buFont typeface="Arial" charset="0"/>
              <a:buNone/>
              <a:defRPr sz="1800">
                <a:solidFill>
                  <a:srgbClr val="F08B27"/>
                </a:solidFill>
              </a:defRPr>
            </a:lvl1pPr>
            <a:lvl2pPr marL="293688" indent="-285750">
              <a:buFontTx/>
              <a:buBlip>
                <a:blip r:embed="rId2"/>
              </a:buBlip>
              <a:defRPr sz="1600"/>
            </a:lvl2pPr>
            <a:lvl5pPr>
              <a:buClr>
                <a:srgbClr val="F08B27"/>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40670417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en-ContentText-3col">
    <p:spTree>
      <p:nvGrpSpPr>
        <p:cNvPr id="1" name=""/>
        <p:cNvGrpSpPr/>
        <p:nvPr/>
      </p:nvGrpSpPr>
      <p:grpSpPr>
        <a:xfrm>
          <a:off x="0" y="0"/>
          <a:ext cx="0" cy="0"/>
          <a:chOff x="0" y="0"/>
          <a:chExt cx="0" cy="0"/>
        </a:xfrm>
      </p:grpSpPr>
      <p:sp>
        <p:nvSpPr>
          <p:cNvPr id="11" name="Espace réservé du texte 3"/>
          <p:cNvSpPr>
            <a:spLocks noGrp="1"/>
          </p:cNvSpPr>
          <p:nvPr>
            <p:ph type="body" sz="quarter" idx="17"/>
          </p:nvPr>
        </p:nvSpPr>
        <p:spPr>
          <a:xfrm>
            <a:off x="720000" y="1804594"/>
            <a:ext cx="2340000" cy="1697182"/>
          </a:xfrm>
          <a:ln w="31750">
            <a:noFill/>
          </a:ln>
        </p:spPr>
        <p:txBody>
          <a:bodyPr lIns="0" tIns="0" rIns="0" bIns="108000">
            <a:spAutoFit/>
          </a:bodyPr>
          <a:lstStyle>
            <a:lvl1pPr marL="7938" indent="0">
              <a:buFont typeface="Arial" charset="0"/>
              <a:buNone/>
              <a:defRPr sz="1800">
                <a:solidFill>
                  <a:srgbClr val="F08B27"/>
                </a:solidFill>
              </a:defRPr>
            </a:lvl1pPr>
            <a:lvl2pPr marL="293688" indent="-285750">
              <a:buFontTx/>
              <a:buBlip>
                <a:blip r:embed="rId2"/>
              </a:buBlip>
              <a:defRPr sz="1600"/>
            </a:lvl2pPr>
            <a:lvl5pPr>
              <a:buClr>
                <a:srgbClr val="F08B27"/>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5" name="Espace réservé du texte 3"/>
          <p:cNvSpPr>
            <a:spLocks noGrp="1"/>
          </p:cNvSpPr>
          <p:nvPr>
            <p:ph type="body" sz="quarter" idx="18"/>
          </p:nvPr>
        </p:nvSpPr>
        <p:spPr>
          <a:xfrm>
            <a:off x="3402000" y="1804594"/>
            <a:ext cx="2340000" cy="1697182"/>
          </a:xfrm>
          <a:ln w="31750">
            <a:noFill/>
          </a:ln>
        </p:spPr>
        <p:txBody>
          <a:bodyPr lIns="0" tIns="0" rIns="0" bIns="108000">
            <a:spAutoFit/>
          </a:bodyPr>
          <a:lstStyle>
            <a:lvl1pPr marL="7938" indent="0">
              <a:buFont typeface="Arial" charset="0"/>
              <a:buNone/>
              <a:defRPr sz="1800">
                <a:solidFill>
                  <a:srgbClr val="F08B27"/>
                </a:solidFill>
              </a:defRPr>
            </a:lvl1pPr>
            <a:lvl2pPr marL="293688" indent="-285750">
              <a:buFontTx/>
              <a:buBlip>
                <a:blip r:embed="rId2"/>
              </a:buBlip>
              <a:defRPr sz="1600"/>
            </a:lvl2pPr>
            <a:lvl5pPr>
              <a:buClr>
                <a:srgbClr val="F08B27"/>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6" name="Espace réservé du texte 3"/>
          <p:cNvSpPr>
            <a:spLocks noGrp="1"/>
          </p:cNvSpPr>
          <p:nvPr>
            <p:ph type="body" sz="quarter" idx="19"/>
          </p:nvPr>
        </p:nvSpPr>
        <p:spPr>
          <a:xfrm>
            <a:off x="6084000" y="1804595"/>
            <a:ext cx="2340000" cy="1697182"/>
          </a:xfrm>
          <a:ln w="31750">
            <a:noFill/>
          </a:ln>
        </p:spPr>
        <p:txBody>
          <a:bodyPr lIns="0" tIns="0" rIns="0" bIns="108000">
            <a:spAutoFit/>
          </a:bodyPr>
          <a:lstStyle>
            <a:lvl1pPr marL="7938" indent="0">
              <a:buFont typeface="Arial" charset="0"/>
              <a:buNone/>
              <a:defRPr sz="1800">
                <a:solidFill>
                  <a:srgbClr val="F08B27"/>
                </a:solidFill>
              </a:defRPr>
            </a:lvl1pPr>
            <a:lvl2pPr marL="293688" indent="-285750">
              <a:buFontTx/>
              <a:buBlip>
                <a:blip r:embed="rId2"/>
              </a:buBlip>
              <a:defRPr sz="1600"/>
            </a:lvl2pPr>
            <a:lvl5pPr>
              <a:buClr>
                <a:srgbClr val="F08B27"/>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7" name="Connecteur droit 6"/>
          <p:cNvCxnSpPr/>
          <p:nvPr userDrawn="1"/>
        </p:nvCxnSpPr>
        <p:spPr>
          <a:xfrm>
            <a:off x="3231000" y="1804594"/>
            <a:ext cx="0" cy="3330231"/>
          </a:xfrm>
          <a:prstGeom prst="line">
            <a:avLst/>
          </a:prstGeom>
          <a:ln>
            <a:solidFill>
              <a:srgbClr val="878375"/>
            </a:solidFill>
          </a:ln>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userDrawn="1"/>
        </p:nvCxnSpPr>
        <p:spPr>
          <a:xfrm>
            <a:off x="5913000" y="1804595"/>
            <a:ext cx="0" cy="3330231"/>
          </a:xfrm>
          <a:prstGeom prst="line">
            <a:avLst/>
          </a:prstGeom>
          <a:ln>
            <a:solidFill>
              <a:srgbClr val="878375"/>
            </a:solidFill>
          </a:ln>
        </p:spPr>
        <p:style>
          <a:lnRef idx="2">
            <a:schemeClr val="accent1"/>
          </a:lnRef>
          <a:fillRef idx="0">
            <a:schemeClr val="accent1"/>
          </a:fillRef>
          <a:effectRef idx="1">
            <a:schemeClr val="accent1"/>
          </a:effectRef>
          <a:fontRef idx="minor">
            <a:schemeClr val="tx1"/>
          </a:fontRef>
        </p:style>
      </p:cxnSp>
      <p:sp>
        <p:nvSpPr>
          <p:cNvPr id="10" name="Rectangle 9"/>
          <p:cNvSpPr/>
          <p:nvPr userDrawn="1"/>
        </p:nvSpPr>
        <p:spPr>
          <a:xfrm>
            <a:off x="0" y="6216102"/>
            <a:ext cx="9180576" cy="641898"/>
          </a:xfrm>
          <a:prstGeom prst="rect">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600"/>
          </a:p>
        </p:txBody>
      </p:sp>
      <p:sp>
        <p:nvSpPr>
          <p:cNvPr id="18" name="Espace réservé de la date 2"/>
          <p:cNvSpPr>
            <a:spLocks noGrp="1"/>
          </p:cNvSpPr>
          <p:nvPr>
            <p:ph type="dt" sz="half" idx="2"/>
          </p:nvPr>
        </p:nvSpPr>
        <p:spPr>
          <a:xfrm>
            <a:off x="6361927" y="6378151"/>
            <a:ext cx="2057400" cy="365125"/>
          </a:xfrm>
          <a:prstGeom prst="rect">
            <a:avLst/>
          </a:prstGeom>
        </p:spPr>
        <p:txBody>
          <a:bodyPr lIns="0" tIns="0" rIns="0" bIns="0" anchor="ctr" anchorCtr="0"/>
          <a:lstStyle>
            <a:lvl1pPr algn="r">
              <a:defRPr sz="1050">
                <a:solidFill>
                  <a:srgbClr val="FFFFFF"/>
                </a:solidFill>
                <a:latin typeface="Century Gothic" charset="0"/>
                <a:ea typeface="Century Gothic" charset="0"/>
                <a:cs typeface="Century Gothic" charset="0"/>
              </a:defRPr>
            </a:lvl1pPr>
          </a:lstStyle>
          <a:p>
            <a:r>
              <a:rPr lang="fr-FR" dirty="0"/>
              <a:t>28 octobre 2016</a:t>
            </a:r>
          </a:p>
        </p:txBody>
      </p:sp>
      <p:sp>
        <p:nvSpPr>
          <p:cNvPr id="20" name="Espace réservé du numéro de diapositive 4"/>
          <p:cNvSpPr>
            <a:spLocks noGrp="1"/>
          </p:cNvSpPr>
          <p:nvPr>
            <p:ph type="sldNum" sz="quarter" idx="4"/>
          </p:nvPr>
        </p:nvSpPr>
        <p:spPr>
          <a:xfrm>
            <a:off x="8666205" y="6378151"/>
            <a:ext cx="368128" cy="365125"/>
          </a:xfrm>
          <a:prstGeom prst="rect">
            <a:avLst/>
          </a:prstGeom>
        </p:spPr>
        <p:txBody>
          <a:bodyPr lIns="0" tIns="0" rIns="0" bIns="0" anchor="ctr" anchorCtr="0"/>
          <a:lstStyle>
            <a:lvl1pPr algn="l">
              <a:defRPr sz="1050">
                <a:solidFill>
                  <a:srgbClr val="FFFFFF"/>
                </a:solidFill>
              </a:defRPr>
            </a:lvl1pPr>
          </a:lstStyle>
          <a:p>
            <a:fld id="{9D7EC0D4-C4D4-784B-B144-181491B88AD4}" type="slidenum">
              <a:rPr lang="fr-FR" smtClean="0"/>
              <a:pPr/>
              <a:t>‹#›</a:t>
            </a:fld>
            <a:endParaRPr lang="fr-FR" dirty="0"/>
          </a:p>
        </p:txBody>
      </p:sp>
      <p:sp>
        <p:nvSpPr>
          <p:cNvPr id="21" name="Pentagone 20"/>
          <p:cNvSpPr>
            <a:spLocks noChangeAspect="1"/>
          </p:cNvSpPr>
          <p:nvPr userDrawn="1"/>
        </p:nvSpPr>
        <p:spPr>
          <a:xfrm>
            <a:off x="8470766" y="6483924"/>
            <a:ext cx="144000" cy="137493"/>
          </a:xfrm>
          <a:prstGeom prst="pentagon">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600"/>
          </a:p>
        </p:txBody>
      </p:sp>
      <p:sp>
        <p:nvSpPr>
          <p:cNvPr id="22" name="Espace réservé du pied de page 3"/>
          <p:cNvSpPr>
            <a:spLocks noGrp="1"/>
          </p:cNvSpPr>
          <p:nvPr>
            <p:ph type="ftr" sz="quarter" idx="3"/>
          </p:nvPr>
        </p:nvSpPr>
        <p:spPr>
          <a:xfrm>
            <a:off x="360000" y="6496542"/>
            <a:ext cx="3086100" cy="202253"/>
          </a:xfrm>
          <a:prstGeom prst="rect">
            <a:avLst/>
          </a:prstGeom>
        </p:spPr>
        <p:txBody>
          <a:bodyPr lIns="0" tIns="0" rIns="0" bIns="0"/>
          <a:lstStyle>
            <a:lvl1pPr algn="l">
              <a:defRPr sz="1200" b="1" i="0">
                <a:solidFill>
                  <a:srgbClr val="FFFFFF"/>
                </a:solidFill>
                <a:latin typeface="Century Gothic" charset="0"/>
                <a:ea typeface="Century Gothic" charset="0"/>
                <a:cs typeface="Century Gothic" charset="0"/>
              </a:defRPr>
            </a:lvl1pPr>
          </a:lstStyle>
          <a:p>
            <a:endParaRPr lang="fr-FR" dirty="0"/>
          </a:p>
        </p:txBody>
      </p:sp>
    </p:spTree>
    <p:extLst>
      <p:ext uri="{BB962C8B-B14F-4D97-AF65-F5344CB8AC3E}">
        <p14:creationId xmlns:p14="http://schemas.microsoft.com/office/powerpoint/2010/main" val="3127479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en-ContentText+Frame">
    <p:spTree>
      <p:nvGrpSpPr>
        <p:cNvPr id="1" name=""/>
        <p:cNvGrpSpPr/>
        <p:nvPr/>
      </p:nvGrpSpPr>
      <p:grpSpPr>
        <a:xfrm>
          <a:off x="0" y="0"/>
          <a:ext cx="0" cy="0"/>
          <a:chOff x="0" y="0"/>
          <a:chExt cx="0" cy="0"/>
        </a:xfrm>
      </p:grpSpPr>
      <p:sp>
        <p:nvSpPr>
          <p:cNvPr id="2" name="Titre 1"/>
          <p:cNvSpPr>
            <a:spLocks noGrp="1"/>
          </p:cNvSpPr>
          <p:nvPr>
            <p:ph type="title"/>
          </p:nvPr>
        </p:nvSpPr>
        <p:spPr>
          <a:xfrm>
            <a:off x="720000" y="1804595"/>
            <a:ext cx="4573360" cy="370275"/>
          </a:xfrm>
        </p:spPr>
        <p:txBody>
          <a:bodyPr lIns="0"/>
          <a:lstStyle>
            <a:lvl1pPr>
              <a:defRPr sz="2400"/>
            </a:lvl1pPr>
          </a:lstStyle>
          <a:p>
            <a:r>
              <a:rPr lang="fr-FR"/>
              <a:t>Modifiez le style du titre</a:t>
            </a:r>
            <a:endParaRPr lang="fr-FR" dirty="0"/>
          </a:p>
        </p:txBody>
      </p:sp>
      <p:sp>
        <p:nvSpPr>
          <p:cNvPr id="10" name="Espace réservé du texte 9"/>
          <p:cNvSpPr>
            <a:spLocks noGrp="1"/>
          </p:cNvSpPr>
          <p:nvPr>
            <p:ph type="body" sz="quarter" idx="13"/>
          </p:nvPr>
        </p:nvSpPr>
        <p:spPr>
          <a:xfrm>
            <a:off x="720000" y="2174870"/>
            <a:ext cx="4573360" cy="2145413"/>
          </a:xfrm>
        </p:spPr>
        <p:txBody>
          <a:bodyPr/>
          <a:lstStyle>
            <a:lvl1pPr marL="7938" indent="0">
              <a:buFont typeface="Arial" charset="0"/>
              <a:buNone/>
              <a:defRPr sz="1600" b="1" i="0">
                <a:latin typeface="Arial" charset="0"/>
                <a:ea typeface="Arial" charset="0"/>
                <a:cs typeface="Arial" charset="0"/>
              </a:defRPr>
            </a:lvl1pPr>
            <a:lvl2pPr marL="7938" indent="0">
              <a:buFont typeface="Arial" charset="0"/>
              <a:buNone/>
              <a:defRPr sz="1600" b="0">
                <a:solidFill>
                  <a:schemeClr val="tx1"/>
                </a:solidFill>
              </a:defRPr>
            </a:lvl2pPr>
            <a:lvl3pPr marL="222250" indent="-214313">
              <a:buFont typeface="Cambria" charset="0"/>
              <a:buChar char="⎼"/>
              <a:tabLst/>
              <a:defRPr sz="1400"/>
            </a:lvl3pPr>
            <a:lvl4pPr marL="222250" indent="0">
              <a:buFont typeface="Arial" charset="0"/>
              <a:buNone/>
              <a:tabLst/>
              <a:defRPr/>
            </a:lvl4pPr>
            <a:lvl5pPr marL="222250" indent="0">
              <a:buNone/>
              <a:tabLst/>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texte 3"/>
          <p:cNvSpPr>
            <a:spLocks noGrp="1"/>
          </p:cNvSpPr>
          <p:nvPr>
            <p:ph type="body" sz="quarter" idx="17"/>
          </p:nvPr>
        </p:nvSpPr>
        <p:spPr>
          <a:xfrm>
            <a:off x="5544000" y="1804595"/>
            <a:ext cx="2880000" cy="1806236"/>
          </a:xfrm>
          <a:ln w="31750">
            <a:solidFill>
              <a:srgbClr val="878375"/>
            </a:solidFill>
          </a:ln>
        </p:spPr>
        <p:txBody>
          <a:bodyPr lIns="108000" tIns="108000" rIns="108000" bIns="108000">
            <a:spAutoFit/>
          </a:bodyPr>
          <a:lstStyle>
            <a:lvl1pPr marL="7938" indent="0">
              <a:buFont typeface="Arial" charset="0"/>
              <a:buNone/>
              <a:defRPr sz="1800">
                <a:solidFill>
                  <a:srgbClr val="F08B27"/>
                </a:solidFill>
              </a:defRPr>
            </a:lvl1pPr>
            <a:lvl2pPr marL="293688" indent="-285750">
              <a:buFontTx/>
              <a:buBlip>
                <a:blip r:embed="rId2"/>
              </a:buBlip>
              <a:defRPr sz="1600"/>
            </a:lvl2pPr>
            <a:lvl5pPr>
              <a:buClr>
                <a:srgbClr val="F08B27"/>
              </a:buClr>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Rectangle 7"/>
          <p:cNvSpPr/>
          <p:nvPr userDrawn="1"/>
        </p:nvSpPr>
        <p:spPr>
          <a:xfrm>
            <a:off x="0" y="6216102"/>
            <a:ext cx="9180576" cy="641898"/>
          </a:xfrm>
          <a:prstGeom prst="rect">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600"/>
          </a:p>
        </p:txBody>
      </p:sp>
      <p:sp>
        <p:nvSpPr>
          <p:cNvPr id="9" name="Espace réservé de la date 2"/>
          <p:cNvSpPr>
            <a:spLocks noGrp="1"/>
          </p:cNvSpPr>
          <p:nvPr>
            <p:ph type="dt" sz="half" idx="2"/>
          </p:nvPr>
        </p:nvSpPr>
        <p:spPr>
          <a:xfrm>
            <a:off x="6361927" y="6378151"/>
            <a:ext cx="2057400" cy="365125"/>
          </a:xfrm>
          <a:prstGeom prst="rect">
            <a:avLst/>
          </a:prstGeom>
        </p:spPr>
        <p:txBody>
          <a:bodyPr lIns="0" tIns="0" rIns="0" bIns="0" anchor="ctr" anchorCtr="0"/>
          <a:lstStyle>
            <a:lvl1pPr algn="r">
              <a:defRPr sz="1050">
                <a:solidFill>
                  <a:srgbClr val="FFFFFF"/>
                </a:solidFill>
                <a:latin typeface="Century Gothic" charset="0"/>
                <a:ea typeface="Century Gothic" charset="0"/>
                <a:cs typeface="Century Gothic" charset="0"/>
              </a:defRPr>
            </a:lvl1pPr>
          </a:lstStyle>
          <a:p>
            <a:r>
              <a:rPr lang="fr-FR" dirty="0"/>
              <a:t>28 octobre 2016</a:t>
            </a:r>
          </a:p>
        </p:txBody>
      </p:sp>
      <p:sp>
        <p:nvSpPr>
          <p:cNvPr id="15" name="Espace réservé du numéro de diapositive 4"/>
          <p:cNvSpPr>
            <a:spLocks noGrp="1"/>
          </p:cNvSpPr>
          <p:nvPr>
            <p:ph type="sldNum" sz="quarter" idx="4"/>
          </p:nvPr>
        </p:nvSpPr>
        <p:spPr>
          <a:xfrm>
            <a:off x="8666205" y="6378151"/>
            <a:ext cx="368128" cy="365125"/>
          </a:xfrm>
          <a:prstGeom prst="rect">
            <a:avLst/>
          </a:prstGeom>
        </p:spPr>
        <p:txBody>
          <a:bodyPr lIns="0" tIns="0" rIns="0" bIns="0" anchor="ctr" anchorCtr="0"/>
          <a:lstStyle>
            <a:lvl1pPr algn="l">
              <a:defRPr sz="1050">
                <a:solidFill>
                  <a:srgbClr val="FFFFFF"/>
                </a:solidFill>
              </a:defRPr>
            </a:lvl1pPr>
          </a:lstStyle>
          <a:p>
            <a:fld id="{9D7EC0D4-C4D4-784B-B144-181491B88AD4}" type="slidenum">
              <a:rPr lang="fr-FR" smtClean="0"/>
              <a:pPr/>
              <a:t>‹#›</a:t>
            </a:fld>
            <a:endParaRPr lang="fr-FR" dirty="0"/>
          </a:p>
        </p:txBody>
      </p:sp>
      <p:sp>
        <p:nvSpPr>
          <p:cNvPr id="16" name="Pentagone 15"/>
          <p:cNvSpPr>
            <a:spLocks noChangeAspect="1"/>
          </p:cNvSpPr>
          <p:nvPr userDrawn="1"/>
        </p:nvSpPr>
        <p:spPr>
          <a:xfrm>
            <a:off x="8470766" y="6483924"/>
            <a:ext cx="144000" cy="137493"/>
          </a:xfrm>
          <a:prstGeom prst="pentagon">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600"/>
          </a:p>
        </p:txBody>
      </p:sp>
      <p:sp>
        <p:nvSpPr>
          <p:cNvPr id="17" name="Espace réservé du pied de page 3"/>
          <p:cNvSpPr>
            <a:spLocks noGrp="1"/>
          </p:cNvSpPr>
          <p:nvPr>
            <p:ph type="ftr" sz="quarter" idx="3"/>
          </p:nvPr>
        </p:nvSpPr>
        <p:spPr>
          <a:xfrm>
            <a:off x="360000" y="6496542"/>
            <a:ext cx="3086100" cy="202253"/>
          </a:xfrm>
          <a:prstGeom prst="rect">
            <a:avLst/>
          </a:prstGeom>
        </p:spPr>
        <p:txBody>
          <a:bodyPr lIns="0" tIns="0" rIns="0" bIns="0"/>
          <a:lstStyle>
            <a:lvl1pPr algn="l">
              <a:defRPr sz="1200" b="1" i="0">
                <a:solidFill>
                  <a:srgbClr val="FFFFFF"/>
                </a:solidFill>
                <a:latin typeface="Century Gothic" charset="0"/>
                <a:ea typeface="Century Gothic" charset="0"/>
                <a:cs typeface="Century Gothic" charset="0"/>
              </a:defRPr>
            </a:lvl1pPr>
          </a:lstStyle>
          <a:p>
            <a:endParaRPr lang="fr-FR" dirty="0"/>
          </a:p>
        </p:txBody>
      </p:sp>
    </p:spTree>
    <p:extLst>
      <p:ext uri="{BB962C8B-B14F-4D97-AF65-F5344CB8AC3E}">
        <p14:creationId xmlns:p14="http://schemas.microsoft.com/office/powerpoint/2010/main" val="41464542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en-ContentText+image">
    <p:spTree>
      <p:nvGrpSpPr>
        <p:cNvPr id="1" name=""/>
        <p:cNvGrpSpPr/>
        <p:nvPr/>
      </p:nvGrpSpPr>
      <p:grpSpPr>
        <a:xfrm>
          <a:off x="0" y="0"/>
          <a:ext cx="0" cy="0"/>
          <a:chOff x="0" y="0"/>
          <a:chExt cx="0" cy="0"/>
        </a:xfrm>
      </p:grpSpPr>
      <p:sp>
        <p:nvSpPr>
          <p:cNvPr id="2" name="Titre 1"/>
          <p:cNvSpPr>
            <a:spLocks noGrp="1"/>
          </p:cNvSpPr>
          <p:nvPr>
            <p:ph type="title"/>
          </p:nvPr>
        </p:nvSpPr>
        <p:spPr>
          <a:xfrm>
            <a:off x="720000" y="1804595"/>
            <a:ext cx="4573360" cy="370275"/>
          </a:xfrm>
        </p:spPr>
        <p:txBody>
          <a:bodyPr lIns="0"/>
          <a:lstStyle>
            <a:lvl1pPr>
              <a:defRPr sz="2400"/>
            </a:lvl1pPr>
          </a:lstStyle>
          <a:p>
            <a:r>
              <a:rPr lang="fr-FR"/>
              <a:t>Modifiez le style du titre</a:t>
            </a:r>
            <a:endParaRPr lang="fr-FR" dirty="0"/>
          </a:p>
        </p:txBody>
      </p:sp>
      <p:sp>
        <p:nvSpPr>
          <p:cNvPr id="10" name="Espace réservé du texte 9"/>
          <p:cNvSpPr>
            <a:spLocks noGrp="1"/>
          </p:cNvSpPr>
          <p:nvPr>
            <p:ph type="body" sz="quarter" idx="13"/>
          </p:nvPr>
        </p:nvSpPr>
        <p:spPr>
          <a:xfrm>
            <a:off x="720000" y="2174870"/>
            <a:ext cx="4573360" cy="2145413"/>
          </a:xfrm>
        </p:spPr>
        <p:txBody>
          <a:bodyPr/>
          <a:lstStyle>
            <a:lvl1pPr marL="7938" indent="0">
              <a:buFont typeface="Arial" charset="0"/>
              <a:buNone/>
              <a:defRPr sz="1600" b="1" i="0">
                <a:latin typeface="Arial" charset="0"/>
                <a:ea typeface="Arial" charset="0"/>
                <a:cs typeface="Arial" charset="0"/>
              </a:defRPr>
            </a:lvl1pPr>
            <a:lvl2pPr marL="7938" indent="0">
              <a:buFont typeface="Arial" charset="0"/>
              <a:buNone/>
              <a:defRPr sz="1600" b="0">
                <a:solidFill>
                  <a:schemeClr val="tx1"/>
                </a:solidFill>
              </a:defRPr>
            </a:lvl2pPr>
            <a:lvl3pPr marL="222250" indent="-214313">
              <a:buFont typeface="Cambria" charset="0"/>
              <a:buChar char="⎼"/>
              <a:tabLst/>
              <a:defRPr sz="1400"/>
            </a:lvl3pPr>
            <a:lvl4pPr marL="222250" indent="0">
              <a:buFont typeface="Arial" charset="0"/>
              <a:buNone/>
              <a:tabLst/>
              <a:defRPr/>
            </a:lvl4pPr>
            <a:lvl5pPr marL="222250" indent="0">
              <a:buNone/>
              <a:tabLst/>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Rectangle 7"/>
          <p:cNvSpPr/>
          <p:nvPr userDrawn="1"/>
        </p:nvSpPr>
        <p:spPr>
          <a:xfrm>
            <a:off x="0" y="6216102"/>
            <a:ext cx="9180576" cy="641898"/>
          </a:xfrm>
          <a:prstGeom prst="rect">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600"/>
          </a:p>
        </p:txBody>
      </p:sp>
      <p:sp>
        <p:nvSpPr>
          <p:cNvPr id="9" name="Espace réservé de la date 2"/>
          <p:cNvSpPr>
            <a:spLocks noGrp="1"/>
          </p:cNvSpPr>
          <p:nvPr>
            <p:ph type="dt" sz="half" idx="2"/>
          </p:nvPr>
        </p:nvSpPr>
        <p:spPr>
          <a:xfrm>
            <a:off x="6361927" y="6378151"/>
            <a:ext cx="2057400" cy="365125"/>
          </a:xfrm>
          <a:prstGeom prst="rect">
            <a:avLst/>
          </a:prstGeom>
        </p:spPr>
        <p:txBody>
          <a:bodyPr lIns="0" tIns="0" rIns="0" bIns="0" anchor="ctr" anchorCtr="0"/>
          <a:lstStyle>
            <a:lvl1pPr algn="r">
              <a:defRPr sz="1050">
                <a:solidFill>
                  <a:srgbClr val="FFFFFF"/>
                </a:solidFill>
                <a:latin typeface="Century Gothic" charset="0"/>
                <a:ea typeface="Century Gothic" charset="0"/>
                <a:cs typeface="Century Gothic" charset="0"/>
              </a:defRPr>
            </a:lvl1pPr>
          </a:lstStyle>
          <a:p>
            <a:r>
              <a:rPr lang="fr-FR" dirty="0"/>
              <a:t>28 octobre 2016</a:t>
            </a:r>
          </a:p>
        </p:txBody>
      </p:sp>
      <p:sp>
        <p:nvSpPr>
          <p:cNvPr id="15" name="Espace réservé du numéro de diapositive 4"/>
          <p:cNvSpPr>
            <a:spLocks noGrp="1"/>
          </p:cNvSpPr>
          <p:nvPr>
            <p:ph type="sldNum" sz="quarter" idx="4"/>
          </p:nvPr>
        </p:nvSpPr>
        <p:spPr>
          <a:xfrm>
            <a:off x="8666205" y="6378151"/>
            <a:ext cx="368128" cy="365125"/>
          </a:xfrm>
          <a:prstGeom prst="rect">
            <a:avLst/>
          </a:prstGeom>
        </p:spPr>
        <p:txBody>
          <a:bodyPr lIns="0" tIns="0" rIns="0" bIns="0" anchor="ctr" anchorCtr="0"/>
          <a:lstStyle>
            <a:lvl1pPr algn="l">
              <a:defRPr sz="1050">
                <a:solidFill>
                  <a:srgbClr val="FFFFFF"/>
                </a:solidFill>
              </a:defRPr>
            </a:lvl1pPr>
          </a:lstStyle>
          <a:p>
            <a:fld id="{9D7EC0D4-C4D4-784B-B144-181491B88AD4}" type="slidenum">
              <a:rPr lang="fr-FR" smtClean="0"/>
              <a:pPr/>
              <a:t>‹#›</a:t>
            </a:fld>
            <a:endParaRPr lang="fr-FR" dirty="0"/>
          </a:p>
        </p:txBody>
      </p:sp>
      <p:sp>
        <p:nvSpPr>
          <p:cNvPr id="16" name="Pentagone 15"/>
          <p:cNvSpPr>
            <a:spLocks noChangeAspect="1"/>
          </p:cNvSpPr>
          <p:nvPr userDrawn="1"/>
        </p:nvSpPr>
        <p:spPr>
          <a:xfrm>
            <a:off x="8470766" y="6483924"/>
            <a:ext cx="144000" cy="137493"/>
          </a:xfrm>
          <a:prstGeom prst="pentagon">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600"/>
          </a:p>
        </p:txBody>
      </p:sp>
      <p:sp>
        <p:nvSpPr>
          <p:cNvPr id="17" name="Espace réservé du pied de page 3"/>
          <p:cNvSpPr>
            <a:spLocks noGrp="1"/>
          </p:cNvSpPr>
          <p:nvPr>
            <p:ph type="ftr" sz="quarter" idx="3"/>
          </p:nvPr>
        </p:nvSpPr>
        <p:spPr>
          <a:xfrm>
            <a:off x="360000" y="6496542"/>
            <a:ext cx="3086100" cy="202253"/>
          </a:xfrm>
          <a:prstGeom prst="rect">
            <a:avLst/>
          </a:prstGeom>
        </p:spPr>
        <p:txBody>
          <a:bodyPr lIns="0" tIns="0" rIns="0" bIns="0"/>
          <a:lstStyle>
            <a:lvl1pPr algn="l">
              <a:defRPr sz="1200" b="1" i="0">
                <a:solidFill>
                  <a:srgbClr val="FFFFFF"/>
                </a:solidFill>
                <a:latin typeface="Century Gothic" charset="0"/>
                <a:ea typeface="Century Gothic" charset="0"/>
                <a:cs typeface="Century Gothic" charset="0"/>
              </a:defRPr>
            </a:lvl1pPr>
          </a:lstStyle>
          <a:p>
            <a:endParaRPr lang="fr-FR" dirty="0"/>
          </a:p>
        </p:txBody>
      </p:sp>
      <p:sp>
        <p:nvSpPr>
          <p:cNvPr id="5" name="Espace réservé pour une image  4"/>
          <p:cNvSpPr>
            <a:spLocks noGrp="1"/>
          </p:cNvSpPr>
          <p:nvPr>
            <p:ph type="pic" sz="quarter" idx="14"/>
          </p:nvPr>
        </p:nvSpPr>
        <p:spPr>
          <a:xfrm>
            <a:off x="5597526" y="1804596"/>
            <a:ext cx="3546475" cy="4174923"/>
          </a:xfrm>
        </p:spPr>
        <p:txBody>
          <a:bodyPr/>
          <a:lstStyle/>
          <a:p>
            <a:r>
              <a:rPr lang="fr-FR"/>
              <a:t>Cliquez sur l'icône pour ajouter une image</a:t>
            </a:r>
          </a:p>
        </p:txBody>
      </p:sp>
    </p:spTree>
    <p:extLst>
      <p:ext uri="{BB962C8B-B14F-4D97-AF65-F5344CB8AC3E}">
        <p14:creationId xmlns:p14="http://schemas.microsoft.com/office/powerpoint/2010/main" val="1753702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2387600"/>
            <a:ext cx="4038600" cy="363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2387600"/>
            <a:ext cx="4038600" cy="363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96CDD1B-50E0-44E8-82B7-F85F69F6D40C}" type="slidenum">
              <a:rPr lang="en-GB"/>
              <a:pPr>
                <a:defRPr/>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en-Image+legend">
    <p:spTree>
      <p:nvGrpSpPr>
        <p:cNvPr id="1" name=""/>
        <p:cNvGrpSpPr/>
        <p:nvPr/>
      </p:nvGrpSpPr>
      <p:grpSpPr>
        <a:xfrm>
          <a:off x="0" y="0"/>
          <a:ext cx="0" cy="0"/>
          <a:chOff x="0" y="0"/>
          <a:chExt cx="0" cy="0"/>
        </a:xfrm>
      </p:grpSpPr>
      <p:sp>
        <p:nvSpPr>
          <p:cNvPr id="10" name="Espace réservé du texte 9"/>
          <p:cNvSpPr>
            <a:spLocks noGrp="1"/>
          </p:cNvSpPr>
          <p:nvPr>
            <p:ph type="body" sz="quarter" idx="13"/>
          </p:nvPr>
        </p:nvSpPr>
        <p:spPr>
          <a:xfrm>
            <a:off x="6119997" y="3719516"/>
            <a:ext cx="1944000" cy="2145413"/>
          </a:xfrm>
        </p:spPr>
        <p:txBody>
          <a:bodyPr lIns="108000" anchor="b" anchorCtr="0">
            <a:normAutofit/>
          </a:bodyPr>
          <a:lstStyle>
            <a:lvl1pPr marL="7938" indent="0">
              <a:buFont typeface="Arial" charset="0"/>
              <a:buNone/>
              <a:defRPr sz="1200" b="1" i="0">
                <a:solidFill>
                  <a:srgbClr val="F08B27"/>
                </a:solidFill>
                <a:latin typeface="Arial" charset="0"/>
                <a:ea typeface="Arial" charset="0"/>
                <a:cs typeface="Arial" charset="0"/>
              </a:defRPr>
            </a:lvl1pPr>
            <a:lvl2pPr marL="7938" indent="0">
              <a:buFont typeface="Arial" charset="0"/>
              <a:buNone/>
              <a:defRPr sz="1200" b="0">
                <a:solidFill>
                  <a:srgbClr val="F08B27"/>
                </a:solidFill>
              </a:defRPr>
            </a:lvl2pPr>
            <a:lvl3pPr marL="222250" indent="-214313">
              <a:buFont typeface="Cambria" charset="0"/>
              <a:buChar char="⎼"/>
              <a:tabLst/>
              <a:defRPr sz="1200">
                <a:solidFill>
                  <a:srgbClr val="F08B27"/>
                </a:solidFill>
              </a:defRPr>
            </a:lvl3pPr>
            <a:lvl4pPr marL="222250" indent="0">
              <a:buFont typeface="Arial" charset="0"/>
              <a:buNone/>
              <a:tabLst/>
              <a:defRPr sz="1200">
                <a:solidFill>
                  <a:srgbClr val="F08B27"/>
                </a:solidFill>
              </a:defRPr>
            </a:lvl4pPr>
            <a:lvl5pPr marL="222250" indent="0">
              <a:buNone/>
              <a:tabLst/>
              <a:defRPr sz="1200">
                <a:solidFill>
                  <a:srgbClr val="F08B27"/>
                </a:solidFill>
              </a:defRPr>
            </a:lvl5pPr>
          </a:lstStyle>
          <a:p>
            <a:pPr lvl="0"/>
            <a:r>
              <a:rPr lang="fr-FR"/>
              <a:t>Modifiez les styles du texte du masque</a:t>
            </a:r>
          </a:p>
        </p:txBody>
      </p:sp>
      <p:sp>
        <p:nvSpPr>
          <p:cNvPr id="8" name="Rectangle 7"/>
          <p:cNvSpPr/>
          <p:nvPr userDrawn="1"/>
        </p:nvSpPr>
        <p:spPr>
          <a:xfrm>
            <a:off x="0" y="6216102"/>
            <a:ext cx="9180576" cy="641898"/>
          </a:xfrm>
          <a:prstGeom prst="rect">
            <a:avLst/>
          </a:prstGeom>
          <a:solidFill>
            <a:srgbClr val="F08B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600"/>
          </a:p>
        </p:txBody>
      </p:sp>
      <p:sp>
        <p:nvSpPr>
          <p:cNvPr id="9" name="Espace réservé de la date 2"/>
          <p:cNvSpPr>
            <a:spLocks noGrp="1"/>
          </p:cNvSpPr>
          <p:nvPr>
            <p:ph type="dt" sz="half" idx="2"/>
          </p:nvPr>
        </p:nvSpPr>
        <p:spPr>
          <a:xfrm>
            <a:off x="6361927" y="6378151"/>
            <a:ext cx="2057400" cy="365125"/>
          </a:xfrm>
          <a:prstGeom prst="rect">
            <a:avLst/>
          </a:prstGeom>
        </p:spPr>
        <p:txBody>
          <a:bodyPr lIns="0" tIns="0" rIns="0" bIns="0" anchor="ctr" anchorCtr="0"/>
          <a:lstStyle>
            <a:lvl1pPr algn="r">
              <a:defRPr sz="1050">
                <a:solidFill>
                  <a:srgbClr val="FFFFFF"/>
                </a:solidFill>
                <a:latin typeface="Century Gothic" charset="0"/>
                <a:ea typeface="Century Gothic" charset="0"/>
                <a:cs typeface="Century Gothic" charset="0"/>
              </a:defRPr>
            </a:lvl1pPr>
          </a:lstStyle>
          <a:p>
            <a:r>
              <a:rPr lang="fr-FR" dirty="0"/>
              <a:t>28 octobre 2016</a:t>
            </a:r>
          </a:p>
        </p:txBody>
      </p:sp>
      <p:sp>
        <p:nvSpPr>
          <p:cNvPr id="15" name="Espace réservé du numéro de diapositive 4"/>
          <p:cNvSpPr>
            <a:spLocks noGrp="1"/>
          </p:cNvSpPr>
          <p:nvPr>
            <p:ph type="sldNum" sz="quarter" idx="4"/>
          </p:nvPr>
        </p:nvSpPr>
        <p:spPr>
          <a:xfrm>
            <a:off x="8666205" y="6378151"/>
            <a:ext cx="368128" cy="365125"/>
          </a:xfrm>
          <a:prstGeom prst="rect">
            <a:avLst/>
          </a:prstGeom>
        </p:spPr>
        <p:txBody>
          <a:bodyPr lIns="0" tIns="0" rIns="0" bIns="0" anchor="ctr" anchorCtr="0"/>
          <a:lstStyle>
            <a:lvl1pPr algn="l">
              <a:defRPr sz="1050">
                <a:solidFill>
                  <a:srgbClr val="FFFFFF"/>
                </a:solidFill>
              </a:defRPr>
            </a:lvl1pPr>
          </a:lstStyle>
          <a:p>
            <a:fld id="{9D7EC0D4-C4D4-784B-B144-181491B88AD4}" type="slidenum">
              <a:rPr lang="fr-FR" smtClean="0"/>
              <a:pPr/>
              <a:t>‹#›</a:t>
            </a:fld>
            <a:endParaRPr lang="fr-FR" dirty="0"/>
          </a:p>
        </p:txBody>
      </p:sp>
      <p:sp>
        <p:nvSpPr>
          <p:cNvPr id="16" name="Pentagone 15"/>
          <p:cNvSpPr>
            <a:spLocks noChangeAspect="1"/>
          </p:cNvSpPr>
          <p:nvPr userDrawn="1"/>
        </p:nvSpPr>
        <p:spPr>
          <a:xfrm>
            <a:off x="8470766" y="6483924"/>
            <a:ext cx="144000" cy="137493"/>
          </a:xfrm>
          <a:prstGeom prst="pentagon">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7600"/>
          </a:p>
        </p:txBody>
      </p:sp>
      <p:sp>
        <p:nvSpPr>
          <p:cNvPr id="17" name="Espace réservé du pied de page 3"/>
          <p:cNvSpPr>
            <a:spLocks noGrp="1"/>
          </p:cNvSpPr>
          <p:nvPr>
            <p:ph type="ftr" sz="quarter" idx="3"/>
          </p:nvPr>
        </p:nvSpPr>
        <p:spPr>
          <a:xfrm>
            <a:off x="360000" y="6496542"/>
            <a:ext cx="3086100" cy="202253"/>
          </a:xfrm>
          <a:prstGeom prst="rect">
            <a:avLst/>
          </a:prstGeom>
        </p:spPr>
        <p:txBody>
          <a:bodyPr lIns="0" tIns="0" rIns="0" bIns="0"/>
          <a:lstStyle>
            <a:lvl1pPr algn="l">
              <a:defRPr sz="1200" b="1" i="0">
                <a:solidFill>
                  <a:srgbClr val="FFFFFF"/>
                </a:solidFill>
                <a:latin typeface="Century Gothic" charset="0"/>
                <a:ea typeface="Century Gothic" charset="0"/>
                <a:cs typeface="Century Gothic" charset="0"/>
              </a:defRPr>
            </a:lvl1pPr>
          </a:lstStyle>
          <a:p>
            <a:endParaRPr lang="fr-FR" dirty="0"/>
          </a:p>
        </p:txBody>
      </p:sp>
      <p:sp>
        <p:nvSpPr>
          <p:cNvPr id="5" name="Espace réservé pour une image  4"/>
          <p:cNvSpPr>
            <a:spLocks noGrp="1" noChangeAspect="1"/>
          </p:cNvSpPr>
          <p:nvPr>
            <p:ph type="pic" sz="quarter" idx="14"/>
          </p:nvPr>
        </p:nvSpPr>
        <p:spPr>
          <a:xfrm>
            <a:off x="719997" y="1804590"/>
            <a:ext cx="5400000" cy="4060339"/>
          </a:xfrm>
        </p:spPr>
        <p:txBody>
          <a:bodyPr/>
          <a:lstStyle/>
          <a:p>
            <a:r>
              <a:rPr lang="fr-FR"/>
              <a:t>Cliquez sur l'icône pour ajouter une image</a:t>
            </a:r>
          </a:p>
        </p:txBody>
      </p:sp>
    </p:spTree>
    <p:extLst>
      <p:ext uri="{BB962C8B-B14F-4D97-AF65-F5344CB8AC3E}">
        <p14:creationId xmlns:p14="http://schemas.microsoft.com/office/powerpoint/2010/main" val="16945533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668D0C-2BFC-4F61-BC2D-5FF114EBB05D}" type="slidenum">
              <a:rPr lang="en-US" altLang="en-US"/>
              <a:pPr>
                <a:defRPr/>
              </a:pPr>
              <a:t>‹#›</a:t>
            </a:fld>
            <a:endParaRPr lang="en-US" altLang="en-US"/>
          </a:p>
        </p:txBody>
      </p:sp>
    </p:spTree>
    <p:extLst>
      <p:ext uri="{BB962C8B-B14F-4D97-AF65-F5344CB8AC3E}">
        <p14:creationId xmlns:p14="http://schemas.microsoft.com/office/powerpoint/2010/main" val="37686748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FF70BE-37C8-4ACC-A583-6FE32FAF4951}" type="slidenum">
              <a:rPr lang="en-US" altLang="en-US"/>
              <a:pPr>
                <a:defRPr/>
              </a:pPr>
              <a:t>‹#›</a:t>
            </a:fld>
            <a:endParaRPr lang="en-US" altLang="en-US"/>
          </a:p>
        </p:txBody>
      </p:sp>
    </p:spTree>
    <p:extLst>
      <p:ext uri="{BB962C8B-B14F-4D97-AF65-F5344CB8AC3E}">
        <p14:creationId xmlns:p14="http://schemas.microsoft.com/office/powerpoint/2010/main" val="25354715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E2A850-2992-45A6-9061-FE2FC32C1AF0}" type="slidenum">
              <a:rPr lang="en-US" altLang="en-US"/>
              <a:pPr>
                <a:defRPr/>
              </a:pPr>
              <a:t>‹#›</a:t>
            </a:fld>
            <a:endParaRPr lang="en-US" altLang="en-US"/>
          </a:p>
        </p:txBody>
      </p:sp>
    </p:spTree>
    <p:extLst>
      <p:ext uri="{BB962C8B-B14F-4D97-AF65-F5344CB8AC3E}">
        <p14:creationId xmlns:p14="http://schemas.microsoft.com/office/powerpoint/2010/main" val="35880586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BC756F-4720-42A5-99B9-C983F1F85BA0}" type="slidenum">
              <a:rPr lang="en-US" altLang="en-US"/>
              <a:pPr>
                <a:defRPr/>
              </a:pPr>
              <a:t>‹#›</a:t>
            </a:fld>
            <a:endParaRPr lang="en-US" altLang="en-US"/>
          </a:p>
        </p:txBody>
      </p:sp>
    </p:spTree>
    <p:extLst>
      <p:ext uri="{BB962C8B-B14F-4D97-AF65-F5344CB8AC3E}">
        <p14:creationId xmlns:p14="http://schemas.microsoft.com/office/powerpoint/2010/main" val="24656045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1A0C570-E73E-43E1-A3FD-4D98C75E5102}" type="slidenum">
              <a:rPr lang="en-US" altLang="en-US"/>
              <a:pPr>
                <a:defRPr/>
              </a:pPr>
              <a:t>‹#›</a:t>
            </a:fld>
            <a:endParaRPr lang="en-US" altLang="en-US"/>
          </a:p>
        </p:txBody>
      </p:sp>
    </p:spTree>
    <p:extLst>
      <p:ext uri="{BB962C8B-B14F-4D97-AF65-F5344CB8AC3E}">
        <p14:creationId xmlns:p14="http://schemas.microsoft.com/office/powerpoint/2010/main" val="26869081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4FCCC7E-EF04-428C-9E25-D7F7974136A1}" type="slidenum">
              <a:rPr lang="en-US" altLang="en-US"/>
              <a:pPr>
                <a:defRPr/>
              </a:pPr>
              <a:t>‹#›</a:t>
            </a:fld>
            <a:endParaRPr lang="en-US" altLang="en-US"/>
          </a:p>
        </p:txBody>
      </p:sp>
    </p:spTree>
    <p:extLst>
      <p:ext uri="{BB962C8B-B14F-4D97-AF65-F5344CB8AC3E}">
        <p14:creationId xmlns:p14="http://schemas.microsoft.com/office/powerpoint/2010/main" val="38929148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9F444E4-2943-48AF-808D-38876EC3B926}" type="slidenum">
              <a:rPr lang="en-US" altLang="en-US"/>
              <a:pPr>
                <a:defRPr/>
              </a:pPr>
              <a:t>‹#›</a:t>
            </a:fld>
            <a:endParaRPr lang="en-US" altLang="en-US"/>
          </a:p>
        </p:txBody>
      </p:sp>
    </p:spTree>
    <p:extLst>
      <p:ext uri="{BB962C8B-B14F-4D97-AF65-F5344CB8AC3E}">
        <p14:creationId xmlns:p14="http://schemas.microsoft.com/office/powerpoint/2010/main" val="31049073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FBE7EE-6082-44C5-8D38-A94869B8B134}" type="slidenum">
              <a:rPr lang="en-US" altLang="en-US"/>
              <a:pPr>
                <a:defRPr/>
              </a:pPr>
              <a:t>‹#›</a:t>
            </a:fld>
            <a:endParaRPr lang="en-US" altLang="en-US"/>
          </a:p>
        </p:txBody>
      </p:sp>
    </p:spTree>
    <p:extLst>
      <p:ext uri="{BB962C8B-B14F-4D97-AF65-F5344CB8AC3E}">
        <p14:creationId xmlns:p14="http://schemas.microsoft.com/office/powerpoint/2010/main" val="35925990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5C7AB0-27FA-4D90-9942-EA8CAA2BC92C}" type="slidenum">
              <a:rPr lang="en-US" altLang="en-US"/>
              <a:pPr>
                <a:defRPr/>
              </a:pPr>
              <a:t>‹#›</a:t>
            </a:fld>
            <a:endParaRPr lang="en-US" altLang="en-US"/>
          </a:p>
        </p:txBody>
      </p:sp>
    </p:spTree>
    <p:extLst>
      <p:ext uri="{BB962C8B-B14F-4D97-AF65-F5344CB8AC3E}">
        <p14:creationId xmlns:p14="http://schemas.microsoft.com/office/powerpoint/2010/main" val="919418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30E8177A-0CE3-43B6-B11B-ED2E8AEAD8D3}" type="slidenum">
              <a:rPr lang="en-GB"/>
              <a:pPr>
                <a:defRPr/>
              </a:pPr>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EC3030-F4C9-4FBE-9C9D-CFEF5186B982}" type="slidenum">
              <a:rPr lang="en-US" altLang="en-US"/>
              <a:pPr>
                <a:defRPr/>
              </a:pPr>
              <a:t>‹#›</a:t>
            </a:fld>
            <a:endParaRPr lang="en-US" altLang="en-US"/>
          </a:p>
        </p:txBody>
      </p:sp>
    </p:spTree>
    <p:extLst>
      <p:ext uri="{BB962C8B-B14F-4D97-AF65-F5344CB8AC3E}">
        <p14:creationId xmlns:p14="http://schemas.microsoft.com/office/powerpoint/2010/main" val="27531391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BEF2EB-0F29-4A17-AEEE-562815377422}" type="slidenum">
              <a:rPr lang="en-US" altLang="en-US"/>
              <a:pPr>
                <a:defRPr/>
              </a:pPr>
              <a:t>‹#›</a:t>
            </a:fld>
            <a:endParaRPr lang="en-US" altLang="en-US"/>
          </a:p>
        </p:txBody>
      </p:sp>
    </p:spTree>
    <p:extLst>
      <p:ext uri="{BB962C8B-B14F-4D97-AF65-F5344CB8AC3E}">
        <p14:creationId xmlns:p14="http://schemas.microsoft.com/office/powerpoint/2010/main" val="36063710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Chart Placeholder 2"/>
          <p:cNvSpPr>
            <a:spLocks noGrp="1"/>
          </p:cNvSpPr>
          <p:nvPr>
            <p:ph type="chart" idx="1"/>
          </p:nvPr>
        </p:nvSpPr>
        <p:spPr>
          <a:xfrm>
            <a:off x="457200" y="1600200"/>
            <a:ext cx="8229600" cy="4525963"/>
          </a:xfrm>
        </p:spPr>
        <p:txBody>
          <a:bodyPr/>
          <a:lstStyle/>
          <a:p>
            <a:pPr lvl="0"/>
            <a:endParaRPr lang="en-GB" noProof="0" dirty="0"/>
          </a:p>
        </p:txBody>
      </p:sp>
      <p:sp>
        <p:nvSpPr>
          <p:cNvPr id="4" name="Rectangle 4"/>
          <p:cNvSpPr>
            <a:spLocks noGrp="1" noChangeArrowheads="1"/>
          </p:cNvSpPr>
          <p:nvPr>
            <p:ph type="dt" sz="half" idx="10"/>
          </p:nvPr>
        </p:nvSpPr>
        <p:spPr/>
        <p:txBody>
          <a:bodyPr/>
          <a:lstStyle>
            <a:lvl1pPr>
              <a:defRPr b="1">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smtClean="0"/>
            </a:lvl1pPr>
          </a:lstStyle>
          <a:p>
            <a:pPr>
              <a:defRPr/>
            </a:pPr>
            <a:fld id="{ECBE4C69-9871-457C-A833-3C7551010234}" type="slidenum">
              <a:rPr lang="en-US" altLang="en-US"/>
              <a:pPr>
                <a:defRPr/>
              </a:pPr>
              <a:t>‹#›</a:t>
            </a:fld>
            <a:endParaRPr lang="en-US" altLang="en-US"/>
          </a:p>
        </p:txBody>
      </p:sp>
    </p:spTree>
    <p:extLst>
      <p:ext uri="{BB962C8B-B14F-4D97-AF65-F5344CB8AC3E}">
        <p14:creationId xmlns:p14="http://schemas.microsoft.com/office/powerpoint/2010/main" val="15738368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03376"/>
            <a:ext cx="9144000" cy="5754624"/>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3906000" y="332656"/>
            <a:ext cx="1584325" cy="1100138"/>
          </a:xfrm>
          <a:prstGeom prst="rect">
            <a:avLst/>
          </a:prstGeom>
          <a:noFill/>
          <a:ln w="9525">
            <a:noFill/>
            <a:miter lim="800000"/>
            <a:headEnd/>
            <a:tailEnd/>
          </a:ln>
        </p:spPr>
      </p:pic>
      <p:sp>
        <p:nvSpPr>
          <p:cNvPr id="6" name="Rectangle 5"/>
          <p:cNvSpPr/>
          <p:nvPr userDrawn="1"/>
        </p:nvSpPr>
        <p:spPr>
          <a:xfrm>
            <a:off x="4230000" y="6429118"/>
            <a:ext cx="684213" cy="456142"/>
          </a:xfrm>
          <a:prstGeom prst="rect">
            <a:avLst/>
          </a:prstGeom>
          <a:solidFill>
            <a:srgbClr val="13317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sp>
        <p:nvSpPr>
          <p:cNvPr id="3" name="TextBox 2"/>
          <p:cNvSpPr txBox="1"/>
          <p:nvPr userDrawn="1"/>
        </p:nvSpPr>
        <p:spPr>
          <a:xfrm>
            <a:off x="4173092" y="6388471"/>
            <a:ext cx="846055" cy="369332"/>
          </a:xfrm>
          <a:prstGeom prst="rect">
            <a:avLst/>
          </a:prstGeom>
          <a:noFill/>
        </p:spPr>
        <p:txBody>
          <a:bodyPr wrap="square" rtlCol="0">
            <a:spAutoFit/>
          </a:bodyPr>
          <a:lstStyle/>
          <a:p>
            <a:r>
              <a:rPr lang="fr-BE" sz="900" b="0" i="1" dirty="0" err="1">
                <a:solidFill>
                  <a:schemeClr val="bg1"/>
                </a:solidFill>
                <a:latin typeface="EC Square Sans Pro Light" panose="020B0506000000020004" pitchFamily="34" charset="0"/>
              </a:rPr>
              <a:t>Research</a:t>
            </a:r>
            <a:r>
              <a:rPr lang="fr-BE" sz="900" b="0" i="1" dirty="0">
                <a:solidFill>
                  <a:schemeClr val="bg1"/>
                </a:solidFill>
                <a:latin typeface="EC Square Sans Pro Light" panose="020B0506000000020004" pitchFamily="34" charset="0"/>
              </a:rPr>
              <a:t> and Innovation </a:t>
            </a:r>
            <a:endParaRPr lang="en-GB" sz="900" b="0" i="1" dirty="0" err="1">
              <a:solidFill>
                <a:schemeClr val="bg1"/>
              </a:solidFill>
              <a:latin typeface="EC Square Sans Pro Light" panose="020B0506000000020004" pitchFamily="34" charset="0"/>
            </a:endParaRPr>
          </a:p>
        </p:txBody>
      </p:sp>
      <p:sp>
        <p:nvSpPr>
          <p:cNvPr id="9" name="TextBox 8"/>
          <p:cNvSpPr txBox="1"/>
          <p:nvPr userDrawn="1"/>
        </p:nvSpPr>
        <p:spPr>
          <a:xfrm>
            <a:off x="0" y="4685074"/>
            <a:ext cx="2051720" cy="400110"/>
          </a:xfrm>
          <a:prstGeom prst="rect">
            <a:avLst/>
          </a:prstGeom>
          <a:solidFill>
            <a:schemeClr val="accent6"/>
          </a:solidFill>
        </p:spPr>
        <p:txBody>
          <a:bodyPr wrap="square" lIns="0" rtlCol="0" anchor="ctr" anchorCtr="0">
            <a:spAutoFit/>
          </a:bodyPr>
          <a:lstStyle/>
          <a:p>
            <a:pPr marL="444500"/>
            <a:r>
              <a:rPr lang="en-GB" sz="2000" b="0" i="1" dirty="0">
                <a:solidFill>
                  <a:schemeClr val="bg1"/>
                </a:solidFill>
                <a:latin typeface="Arial" panose="020B0604020202020204" pitchFamily="34" charset="0"/>
                <a:cs typeface="Arial" panose="020B0604020202020204" pitchFamily="34" charset="0"/>
              </a:rPr>
              <a:t>#</a:t>
            </a:r>
            <a:r>
              <a:rPr lang="en-GB" sz="2000" b="0" dirty="0" err="1">
                <a:solidFill>
                  <a:schemeClr val="bg1"/>
                </a:solidFill>
                <a:latin typeface="Arial" panose="020B0604020202020204" pitchFamily="34" charset="0"/>
                <a:cs typeface="Arial" panose="020B0604020202020204" pitchFamily="34" charset="0"/>
              </a:rPr>
              <a:t>HorizonEU</a:t>
            </a:r>
            <a:r>
              <a:rPr lang="en-GB" sz="2000" b="0" dirty="0">
                <a:solidFill>
                  <a:schemeClr val="bg1"/>
                </a:solidFill>
                <a:latin typeface="Arial" panose="020B0604020202020204" pitchFamily="34" charset="0"/>
                <a:cs typeface="Arial" panose="020B0604020202020204" pitchFamily="34" charset="0"/>
              </a:rPr>
              <a:t> </a:t>
            </a:r>
          </a:p>
        </p:txBody>
      </p:sp>
      <p:sp>
        <p:nvSpPr>
          <p:cNvPr id="10" name="TextBox 9"/>
          <p:cNvSpPr txBox="1"/>
          <p:nvPr userDrawn="1"/>
        </p:nvSpPr>
        <p:spPr>
          <a:xfrm>
            <a:off x="358914" y="2624386"/>
            <a:ext cx="3960440" cy="400110"/>
          </a:xfrm>
          <a:prstGeom prst="rect">
            <a:avLst/>
          </a:prstGeom>
          <a:noFill/>
        </p:spPr>
        <p:txBody>
          <a:bodyPr wrap="square" rtlCol="0">
            <a:spAutoFit/>
          </a:bodyPr>
          <a:lstStyle/>
          <a:p>
            <a:r>
              <a:rPr lang="en-US" sz="2000" b="0" dirty="0">
                <a:solidFill>
                  <a:schemeClr val="accent6"/>
                </a:solidFill>
              </a:rPr>
              <a:t>Commission proposal for</a:t>
            </a:r>
            <a:endParaRPr lang="en-GB" sz="2000" b="0" dirty="0" err="1">
              <a:solidFill>
                <a:schemeClr val="accent6"/>
              </a:solidFill>
            </a:endParaRPr>
          </a:p>
        </p:txBody>
      </p:sp>
      <p:sp>
        <p:nvSpPr>
          <p:cNvPr id="15" name="TextBox 14"/>
          <p:cNvSpPr txBox="1"/>
          <p:nvPr userDrawn="1"/>
        </p:nvSpPr>
        <p:spPr>
          <a:xfrm>
            <a:off x="361627" y="3645024"/>
            <a:ext cx="4657519" cy="553998"/>
          </a:xfrm>
          <a:prstGeom prst="rect">
            <a:avLst/>
          </a:prstGeom>
          <a:noFill/>
        </p:spPr>
        <p:txBody>
          <a:bodyPr wrap="square" rtlCol="0">
            <a:spAutoFit/>
          </a:bodyPr>
          <a:lstStyle/>
          <a:p>
            <a:r>
              <a:rPr lang="en-US" sz="1500" dirty="0">
                <a:solidFill>
                  <a:srgbClr val="00B0F0"/>
                </a:solidFill>
                <a:latin typeface="+mn-lt"/>
              </a:rPr>
              <a:t>THE NEXT EU RESEARCH &amp; INNOVATION  PROGRAMME (2021 – 2027)</a:t>
            </a:r>
            <a:endParaRPr lang="en-GB" sz="1500" dirty="0" err="1">
              <a:solidFill>
                <a:srgbClr val="00B0F0"/>
              </a:solidFill>
              <a:latin typeface="+mn-lt"/>
            </a:endParaRPr>
          </a:p>
        </p:txBody>
      </p:sp>
      <p:sp>
        <p:nvSpPr>
          <p:cNvPr id="4" name="Text Placeholder 3"/>
          <p:cNvSpPr>
            <a:spLocks noGrp="1"/>
          </p:cNvSpPr>
          <p:nvPr>
            <p:ph type="body" sz="quarter" idx="10" hasCustomPrompt="1"/>
          </p:nvPr>
        </p:nvSpPr>
        <p:spPr>
          <a:xfrm>
            <a:off x="367913" y="5351661"/>
            <a:ext cx="4914642" cy="252437"/>
          </a:xfrm>
          <a:prstGeom prst="rect">
            <a:avLst/>
          </a:prstGeom>
        </p:spPr>
        <p:txBody>
          <a:bodyPr/>
          <a:lstStyle>
            <a:lvl1pPr marL="0" indent="0">
              <a:buNone/>
              <a:defRPr sz="1400" b="0" i="0" baseline="0"/>
            </a:lvl1pPr>
            <a:lvl5pPr>
              <a:defRPr/>
            </a:lvl5pPr>
          </a:lstStyle>
          <a:p>
            <a:pPr lvl="0"/>
            <a:r>
              <a:rPr lang="fr-BE" dirty="0"/>
              <a:t>Speaker Name</a:t>
            </a:r>
          </a:p>
          <a:p>
            <a:pPr lvl="0"/>
            <a:endParaRPr lang="fr-BE" dirty="0"/>
          </a:p>
          <a:p>
            <a:pPr lvl="0"/>
            <a:endParaRPr lang="en-GB" dirty="0"/>
          </a:p>
        </p:txBody>
      </p:sp>
      <p:sp>
        <p:nvSpPr>
          <p:cNvPr id="16" name="Text Placeholder 3"/>
          <p:cNvSpPr>
            <a:spLocks noGrp="1"/>
          </p:cNvSpPr>
          <p:nvPr>
            <p:ph type="body" sz="quarter" idx="11" hasCustomPrompt="1"/>
          </p:nvPr>
        </p:nvSpPr>
        <p:spPr>
          <a:xfrm>
            <a:off x="370664" y="5604099"/>
            <a:ext cx="4914642" cy="208688"/>
          </a:xfrm>
          <a:prstGeom prst="rect">
            <a:avLst/>
          </a:prstGeom>
        </p:spPr>
        <p:txBody>
          <a:bodyPr/>
          <a:lstStyle>
            <a:lvl1pPr marL="0" indent="0">
              <a:buNone/>
              <a:defRPr sz="1400" i="0" baseline="0"/>
            </a:lvl1pPr>
            <a:lvl5pPr>
              <a:defRPr/>
            </a:lvl5pPr>
          </a:lstStyle>
          <a:p>
            <a:pPr lvl="0"/>
            <a:r>
              <a:rPr lang="fr-BE" dirty="0"/>
              <a:t>Name of the Event</a:t>
            </a:r>
          </a:p>
          <a:p>
            <a:pPr lvl="0"/>
            <a:endParaRPr lang="fr-BE" dirty="0"/>
          </a:p>
          <a:p>
            <a:pPr lvl="0"/>
            <a:endParaRPr lang="en-GB" dirty="0"/>
          </a:p>
        </p:txBody>
      </p:sp>
      <p:sp>
        <p:nvSpPr>
          <p:cNvPr id="17" name="TextBox 16"/>
          <p:cNvSpPr txBox="1"/>
          <p:nvPr userDrawn="1"/>
        </p:nvSpPr>
        <p:spPr>
          <a:xfrm>
            <a:off x="355802" y="2892670"/>
            <a:ext cx="4319711" cy="707886"/>
          </a:xfrm>
          <a:prstGeom prst="rect">
            <a:avLst/>
          </a:prstGeom>
          <a:noFill/>
        </p:spPr>
        <p:txBody>
          <a:bodyPr wrap="square" rtlCol="0">
            <a:spAutoFit/>
          </a:bodyPr>
          <a:lstStyle/>
          <a:p>
            <a:r>
              <a:rPr lang="en-US" sz="4000" dirty="0">
                <a:solidFill>
                  <a:schemeClr val="accent6"/>
                </a:solidFill>
                <a:latin typeface="+mj-lt"/>
              </a:rPr>
              <a:t>Horizon Europe</a:t>
            </a:r>
            <a:endParaRPr lang="en-GB" sz="4000" b="0" dirty="0" err="1">
              <a:solidFill>
                <a:schemeClr val="accent6"/>
              </a:solidFill>
              <a:latin typeface="+mj-lt"/>
            </a:endParaRPr>
          </a:p>
        </p:txBody>
      </p:sp>
      <p:sp>
        <p:nvSpPr>
          <p:cNvPr id="18" name="Text Placeholder 3"/>
          <p:cNvSpPr>
            <a:spLocks noGrp="1"/>
          </p:cNvSpPr>
          <p:nvPr>
            <p:ph type="body" sz="quarter" idx="12" hasCustomPrompt="1"/>
          </p:nvPr>
        </p:nvSpPr>
        <p:spPr>
          <a:xfrm>
            <a:off x="370664" y="5843364"/>
            <a:ext cx="4914642" cy="353263"/>
          </a:xfrm>
          <a:prstGeom prst="rect">
            <a:avLst/>
          </a:prstGeom>
        </p:spPr>
        <p:txBody>
          <a:bodyPr/>
          <a:lstStyle>
            <a:lvl1pPr marL="0" indent="0">
              <a:buNone/>
              <a:defRPr sz="1400" i="0" baseline="0"/>
            </a:lvl1pPr>
            <a:lvl5pPr>
              <a:defRPr/>
            </a:lvl5pPr>
          </a:lstStyle>
          <a:p>
            <a:pPr lvl="0"/>
            <a:r>
              <a:rPr lang="fr-BE" dirty="0"/>
              <a:t>Date of the Event</a:t>
            </a:r>
          </a:p>
          <a:p>
            <a:pPr lvl="0"/>
            <a:endParaRPr lang="fr-BE" dirty="0"/>
          </a:p>
          <a:p>
            <a:pPr lvl="0"/>
            <a:endParaRPr lang="en-GB" dirty="0"/>
          </a:p>
        </p:txBody>
      </p:sp>
    </p:spTree>
    <p:extLst>
      <p:ext uri="{BB962C8B-B14F-4D97-AF65-F5344CB8AC3E}">
        <p14:creationId xmlns:p14="http://schemas.microsoft.com/office/powerpoint/2010/main" val="3282530089"/>
      </p:ext>
    </p:extLst>
  </p:cSld>
  <p:clrMapOvr>
    <a:masterClrMapping/>
  </p:clrMapOvr>
  <p:extLst>
    <p:ext uri="{DCECCB84-F9BA-43D5-87BE-67443E8EF086}">
      <p15:sldGuideLst xmlns:p15="http://schemas.microsoft.com/office/powerpoint/2012/main">
        <p15:guide id="1" orient="horz" pos="2160">
          <p15:clr>
            <a:srgbClr val="FBAE40"/>
          </p15:clr>
        </p15:guide>
        <p15:guide id="2" pos="295">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6577013" y="6021288"/>
            <a:ext cx="2243137" cy="596900"/>
          </a:xfrm>
          <a:prstGeom prst="rect">
            <a:avLst/>
          </a:prstGeom>
          <a:noFill/>
          <a:ln w="9525">
            <a:noFill/>
            <a:miter lim="800000"/>
            <a:headEnd/>
            <a:tailEnd/>
          </a:ln>
        </p:spPr>
      </p:pic>
    </p:spTree>
    <p:extLst>
      <p:ext uri="{BB962C8B-B14F-4D97-AF65-F5344CB8AC3E}">
        <p14:creationId xmlns:p14="http://schemas.microsoft.com/office/powerpoint/2010/main" val="39867459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3300"/>
            <a:ext cx="9144000" cy="6858000"/>
          </a:xfrm>
          <a:prstGeom prst="rect">
            <a:avLst/>
          </a:prstGeom>
        </p:spPr>
      </p:pic>
      <p:pic>
        <p:nvPicPr>
          <p:cNvPr id="4" name="Picture 17"/>
          <p:cNvPicPr>
            <a:picLocks noChangeAspect="1" noChangeArrowheads="1"/>
          </p:cNvPicPr>
          <p:nvPr userDrawn="1"/>
        </p:nvPicPr>
        <p:blipFill>
          <a:blip r:embed="rId3" cstate="print"/>
          <a:srcRect/>
          <a:stretch>
            <a:fillRect/>
          </a:stretch>
        </p:blipFill>
        <p:spPr bwMode="auto">
          <a:xfrm>
            <a:off x="6577013" y="6021288"/>
            <a:ext cx="2243137" cy="596900"/>
          </a:xfrm>
          <a:prstGeom prst="rect">
            <a:avLst/>
          </a:prstGeom>
          <a:noFill/>
          <a:ln w="9525">
            <a:noFill/>
            <a:miter lim="800000"/>
            <a:headEnd/>
            <a:tailEnd/>
          </a:ln>
        </p:spPr>
      </p:pic>
      <p:sp>
        <p:nvSpPr>
          <p:cNvPr id="5" name="Text Placeholder 6"/>
          <p:cNvSpPr>
            <a:spLocks noGrp="1"/>
          </p:cNvSpPr>
          <p:nvPr>
            <p:ph type="body" sz="quarter" idx="10" hasCustomPrompt="1"/>
          </p:nvPr>
        </p:nvSpPr>
        <p:spPr>
          <a:xfrm>
            <a:off x="611560" y="1071024"/>
            <a:ext cx="7920880" cy="3438095"/>
          </a:xfrm>
          <a:prstGeom prst="rect">
            <a:avLst/>
          </a:prstGeom>
        </p:spPr>
        <p:txBody>
          <a:bodyPr anchor="ctr"/>
          <a:lstStyle>
            <a:lvl1pPr marL="0" indent="0" algn="ctr">
              <a:buNone/>
              <a:defRPr sz="2800" b="1" i="0">
                <a:solidFill>
                  <a:schemeClr val="bg1"/>
                </a:solidFill>
              </a:defRPr>
            </a:lvl1pPr>
          </a:lstStyle>
          <a:p>
            <a:pPr lvl="0"/>
            <a:r>
              <a:rPr lang="en-US" dirty="0"/>
              <a:t>Enter your testimonial here</a:t>
            </a:r>
            <a:endParaRPr lang="en-GB" dirty="0"/>
          </a:p>
        </p:txBody>
      </p:sp>
      <p:sp>
        <p:nvSpPr>
          <p:cNvPr id="6" name="Text Placeholder 10"/>
          <p:cNvSpPr>
            <a:spLocks noGrp="1"/>
          </p:cNvSpPr>
          <p:nvPr>
            <p:ph type="body" sz="quarter" idx="11" hasCustomPrompt="1"/>
          </p:nvPr>
        </p:nvSpPr>
        <p:spPr>
          <a:xfrm>
            <a:off x="3745335" y="4888209"/>
            <a:ext cx="5074815" cy="989064"/>
          </a:xfrm>
          <a:prstGeom prst="rect">
            <a:avLst/>
          </a:prstGeom>
        </p:spPr>
        <p:txBody>
          <a:bodyPr/>
          <a:lstStyle>
            <a:lvl1pPr marL="0" indent="0">
              <a:buNone/>
              <a:defRPr/>
            </a:lvl1pPr>
          </a:lstStyle>
          <a:p>
            <a:pPr lvl="0"/>
            <a:r>
              <a:rPr lang="en-GB" sz="2400" b="0" i="1" dirty="0">
                <a:solidFill>
                  <a:schemeClr val="accent3"/>
                </a:solidFill>
                <a:latin typeface="Arial" panose="020B0604020202020204" pitchFamily="34" charset="0"/>
                <a:cs typeface="Arial" panose="020B0604020202020204" pitchFamily="34" charset="0"/>
              </a:rPr>
              <a:t>Name of the speaker</a:t>
            </a:r>
            <a:endParaRPr lang="en-GB" dirty="0"/>
          </a:p>
        </p:txBody>
      </p:sp>
    </p:spTree>
    <p:extLst>
      <p:ext uri="{BB962C8B-B14F-4D97-AF65-F5344CB8AC3E}">
        <p14:creationId xmlns:p14="http://schemas.microsoft.com/office/powerpoint/2010/main" val="27295373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 y="-99392"/>
            <a:ext cx="9143184" cy="6858000"/>
          </a:xfrm>
          <a:prstGeom prst="rect">
            <a:avLst/>
          </a:prstGeom>
        </p:spPr>
      </p:pic>
      <p:sp>
        <p:nvSpPr>
          <p:cNvPr id="3" name="Rectangle 2"/>
          <p:cNvSpPr/>
          <p:nvPr userDrawn="1"/>
        </p:nvSpPr>
        <p:spPr>
          <a:xfrm>
            <a:off x="0" y="5805264"/>
            <a:ext cx="9143592" cy="10527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pic>
        <p:nvPicPr>
          <p:cNvPr id="4" name="Picture 17"/>
          <p:cNvPicPr>
            <a:picLocks noChangeAspect="1" noChangeArrowheads="1"/>
          </p:cNvPicPr>
          <p:nvPr userDrawn="1"/>
        </p:nvPicPr>
        <p:blipFill>
          <a:blip r:embed="rId3" cstate="print"/>
          <a:srcRect/>
          <a:stretch>
            <a:fillRect/>
          </a:stretch>
        </p:blipFill>
        <p:spPr bwMode="auto">
          <a:xfrm>
            <a:off x="6577013" y="6021288"/>
            <a:ext cx="2243137" cy="596900"/>
          </a:xfrm>
          <a:prstGeom prst="rect">
            <a:avLst/>
          </a:prstGeom>
          <a:noFill/>
          <a:ln w="9525">
            <a:noFill/>
            <a:miter lim="800000"/>
            <a:headEnd/>
            <a:tailEnd/>
          </a:ln>
        </p:spPr>
      </p:pic>
    </p:spTree>
    <p:extLst>
      <p:ext uri="{BB962C8B-B14F-4D97-AF65-F5344CB8AC3E}">
        <p14:creationId xmlns:p14="http://schemas.microsoft.com/office/powerpoint/2010/main" val="42851828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LOGO CE-EN-quadri.eps"/>
          <p:cNvPicPr>
            <a:picLocks noChangeAspect="1"/>
          </p:cNvPicPr>
          <p:nvPr userDrawn="1"/>
        </p:nvPicPr>
        <p:blipFill>
          <a:blip r:embed="rId2" cstate="print"/>
          <a:srcRect/>
          <a:stretch>
            <a:fillRect/>
          </a:stretch>
        </p:blipFill>
        <p:spPr bwMode="auto">
          <a:xfrm>
            <a:off x="3611513" y="548680"/>
            <a:ext cx="2304256" cy="1600050"/>
          </a:xfrm>
          <a:prstGeom prst="rect">
            <a:avLst/>
          </a:prstGeom>
          <a:noFill/>
          <a:ln w="9525">
            <a:noFill/>
            <a:miter lim="800000"/>
            <a:headEnd/>
            <a:tailEnd/>
          </a:ln>
        </p:spPr>
      </p:pic>
    </p:spTree>
    <p:extLst>
      <p:ext uri="{BB962C8B-B14F-4D97-AF65-F5344CB8AC3E}">
        <p14:creationId xmlns:p14="http://schemas.microsoft.com/office/powerpoint/2010/main" val="27464920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DEBFC62-E3CF-4012-8A8B-ABF1C18EA022}" type="slidenum">
              <a:rPr lang="en-GB"/>
              <a:pPr>
                <a:defRPr/>
              </a:pPr>
              <a:t>‹#›</a:t>
            </a:fld>
            <a:endParaRPr lang="en-GB"/>
          </a:p>
        </p:txBody>
      </p:sp>
    </p:spTree>
    <p:extLst>
      <p:ext uri="{BB962C8B-B14F-4D97-AF65-F5344CB8AC3E}">
        <p14:creationId xmlns:p14="http://schemas.microsoft.com/office/powerpoint/2010/main" val="451824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6577013" y="6145213"/>
            <a:ext cx="2243137" cy="596900"/>
          </a:xfrm>
          <a:prstGeom prst="rect">
            <a:avLst/>
          </a:prstGeom>
          <a:noFill/>
          <a:ln w="9525">
            <a:noFill/>
            <a:miter lim="800000"/>
            <a:headEnd/>
            <a:tailEnd/>
          </a:ln>
        </p:spPr>
      </p:pic>
      <p:sp>
        <p:nvSpPr>
          <p:cNvPr id="2" name="Title 1"/>
          <p:cNvSpPr>
            <a:spLocks noGrp="1"/>
          </p:cNvSpPr>
          <p:nvPr>
            <p:ph type="title"/>
          </p:nvPr>
        </p:nvSpPr>
        <p:spPr>
          <a:xfrm>
            <a:off x="468313" y="980728"/>
            <a:ext cx="8229600" cy="936625"/>
          </a:xfrm>
        </p:spPr>
        <p:txBody>
          <a:bodyPr/>
          <a:lstStyle/>
          <a:p>
            <a:r>
              <a:rPr lang="en-US"/>
              <a:t>Click to edit Master title style</a:t>
            </a:r>
            <a:endParaRPr lang="en-GB" dirty="0"/>
          </a:p>
        </p:txBody>
      </p:sp>
      <p:sp>
        <p:nvSpPr>
          <p:cNvPr id="5" name="Rectangle 4"/>
          <p:cNvSpPr>
            <a:spLocks noGrp="1" noChangeArrowheads="1"/>
          </p:cNvSpPr>
          <p:nvPr>
            <p:ph type="dt" sz="half" idx="10"/>
          </p:nvPr>
        </p:nvSpPr>
        <p:spPr>
          <a:xfrm>
            <a:off x="6577013" y="116632"/>
            <a:ext cx="2133600" cy="476250"/>
          </a:xfrm>
        </p:spPr>
        <p:txBody>
          <a:bodyPr/>
          <a:lstStyle>
            <a:lvl1pPr>
              <a:defRPr sz="1200"/>
            </a:lvl1pPr>
          </a:lstStyle>
          <a:p>
            <a:pPr>
              <a:defRPr/>
            </a:pPr>
            <a:endParaRPr lang="en-GB" dirty="0"/>
          </a:p>
        </p:txBody>
      </p:sp>
      <p:sp>
        <p:nvSpPr>
          <p:cNvPr id="6" name="Rectangle 5"/>
          <p:cNvSpPr>
            <a:spLocks noGrp="1" noChangeArrowheads="1"/>
          </p:cNvSpPr>
          <p:nvPr>
            <p:ph type="ftr" sz="quarter" idx="11"/>
          </p:nvPr>
        </p:nvSpPr>
        <p:spPr>
          <a:xfrm>
            <a:off x="3124200" y="6337126"/>
            <a:ext cx="2895600" cy="476250"/>
          </a:xfrm>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xfrm>
            <a:off x="467544" y="6297439"/>
            <a:ext cx="2133600" cy="476250"/>
          </a:xfrm>
        </p:spPr>
        <p:txBody>
          <a:bodyPr/>
          <a:lstStyle>
            <a:lvl1pPr algn="l">
              <a:defRPr/>
            </a:lvl1pPr>
          </a:lstStyle>
          <a:p>
            <a:pPr>
              <a:defRPr/>
            </a:pPr>
            <a:fld id="{37EC8A20-BA03-4FF7-8742-03D8AD4CA4F4}" type="slidenum">
              <a:rPr lang="en-GB" smtClean="0"/>
              <a:pPr>
                <a:defRPr/>
              </a:pPr>
              <a:t>‹#›</a:t>
            </a:fld>
            <a:endParaRPr lang="en-GB" dirty="0"/>
          </a:p>
        </p:txBody>
      </p:sp>
      <p:sp>
        <p:nvSpPr>
          <p:cNvPr id="9" name="Content Placeholder 2"/>
          <p:cNvSpPr>
            <a:spLocks noGrp="1"/>
          </p:cNvSpPr>
          <p:nvPr>
            <p:ph idx="1"/>
          </p:nvPr>
        </p:nvSpPr>
        <p:spPr>
          <a:xfrm>
            <a:off x="457200" y="2276872"/>
            <a:ext cx="8229600" cy="3633788"/>
          </a:xfrm>
        </p:spPr>
        <p:txBody>
          <a:bodyPr/>
          <a:lstStyle>
            <a:lvl1pPr marL="342900" indent="-342900">
              <a:buClr>
                <a:srgbClr val="0F5494"/>
              </a:buClr>
              <a:buFont typeface="Arial" pitchFamily="34" charset="0"/>
              <a:buChar char="•"/>
              <a:defRPr/>
            </a:lvl1pPr>
            <a:lvl2pPr>
              <a:buClr>
                <a:srgbClr val="0F5494"/>
              </a:buCl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21146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D855DDF-6655-40F2-8D9E-CA15739A7ECF}" type="slidenum">
              <a:rPr lang="en-GB"/>
              <a:pPr>
                <a:defRPr/>
              </a:pPr>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1" y="0"/>
            <a:ext cx="9135879" cy="685800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1" y="0"/>
            <a:ext cx="9135879" cy="6858000"/>
          </a:xfrm>
          <a:prstGeom prst="rect">
            <a:avLst/>
          </a:prstGeom>
        </p:spPr>
      </p:pic>
    </p:spTree>
    <p:extLst>
      <p:ext uri="{BB962C8B-B14F-4D97-AF65-F5344CB8AC3E}">
        <p14:creationId xmlns:p14="http://schemas.microsoft.com/office/powerpoint/2010/main" val="16904913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1" y="0"/>
            <a:ext cx="9135879" cy="6858000"/>
          </a:xfrm>
          <a:prstGeom prst="rect">
            <a:avLst/>
          </a:prstGeom>
        </p:spPr>
      </p:pic>
      <p:sp>
        <p:nvSpPr>
          <p:cNvPr id="9" name="Title 1"/>
          <p:cNvSpPr txBox="1">
            <a:spLocks/>
          </p:cNvSpPr>
          <p:nvPr userDrawn="1"/>
        </p:nvSpPr>
        <p:spPr>
          <a:xfrm>
            <a:off x="323529" y="1028734"/>
            <a:ext cx="8496944" cy="768085"/>
          </a:xfrm>
          <a:prstGeom prst="rect">
            <a:avLst/>
          </a:prstGeom>
        </p:spPr>
        <p:txBody>
          <a:bodyPr vert="horz" lIns="91440" tIns="45720" rIns="91440" bIns="45720" rtlCol="0" anchor="ctr">
            <a:normAutofit/>
          </a:bodyPr>
          <a:lstStyle>
            <a:lvl1pPr marL="358775" indent="-358775" algn="ctr" defTabSz="914400" rtl="0" eaLnBrk="1" latinLnBrk="0" hangingPunct="1">
              <a:spcBef>
                <a:spcPct val="0"/>
              </a:spcBef>
              <a:buNone/>
              <a:defRPr sz="2200" kern="1200">
                <a:solidFill>
                  <a:srgbClr val="578DA3"/>
                </a:solidFill>
                <a:latin typeface="+mj-lt"/>
                <a:ea typeface="+mj-ea"/>
                <a:cs typeface="+mj-cs"/>
              </a:defRPr>
            </a:lvl1pPr>
          </a:lstStyle>
          <a:p>
            <a:pPr algn="l"/>
            <a:r>
              <a:rPr lang="en-US" sz="2200" b="1" dirty="0">
                <a:latin typeface="Verdana" panose="020B0604030504040204" pitchFamily="34" charset="0"/>
                <a:ea typeface="Verdana" panose="020B0604030504040204" pitchFamily="34" charset="0"/>
                <a:cs typeface="Verdana" panose="020B0604030504040204" pitchFamily="34" charset="0"/>
              </a:rPr>
              <a:t>Click to edit Master title style</a:t>
            </a:r>
            <a:endParaRPr lang="en-GB" sz="2200" b="1" dirty="0">
              <a:latin typeface="Verdana" panose="020B0604030504040204" pitchFamily="34" charset="0"/>
              <a:ea typeface="Verdana" panose="020B0604030504040204" pitchFamily="34" charset="0"/>
              <a:cs typeface="Verdana" panose="020B0604030504040204" pitchFamily="34" charset="0"/>
            </a:endParaRPr>
          </a:p>
        </p:txBody>
      </p:sp>
      <p:sp>
        <p:nvSpPr>
          <p:cNvPr id="11" name="Content Placeholder 2"/>
          <p:cNvSpPr>
            <a:spLocks noGrp="1"/>
          </p:cNvSpPr>
          <p:nvPr>
            <p:ph idx="11"/>
          </p:nvPr>
        </p:nvSpPr>
        <p:spPr>
          <a:xfrm>
            <a:off x="323528" y="1796819"/>
            <a:ext cx="8496944" cy="4032448"/>
          </a:xfrm>
        </p:spPr>
        <p:txBody>
          <a:bodyPr/>
          <a:lstStyle>
            <a:lvl1pPr marL="180975" indent="-180975">
              <a:spcAft>
                <a:spcPts val="600"/>
              </a:spcAft>
              <a:buClr>
                <a:srgbClr val="CD5A57"/>
              </a:buClr>
              <a:buSzPct val="120000"/>
              <a:buFont typeface="Arial" panose="020B0604020202020204" pitchFamily="34" charset="0"/>
              <a:buChar char="•"/>
              <a:defRPr sz="1600" i="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1pPr>
            <a:lvl2pPr marL="266700" indent="-266700">
              <a:buClr>
                <a:srgbClr val="C20016"/>
              </a:buClr>
              <a:defRPr>
                <a:solidFill>
                  <a:schemeClr val="tx1">
                    <a:lumMod val="65000"/>
                    <a:lumOff val="35000"/>
                  </a:schemeClr>
                </a:solidFill>
              </a:defRPr>
            </a:lvl2pPr>
            <a:lvl3pPr marL="361950" indent="-180975">
              <a:spcAft>
                <a:spcPts val="600"/>
              </a:spcAft>
              <a:buFontTx/>
              <a:buChar char="-"/>
              <a:defRPr sz="140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defRPr>
            </a:lvl3pPr>
          </a:lstStyle>
          <a:p>
            <a:pPr lvl="0"/>
            <a:r>
              <a:rPr lang="en-US" dirty="0"/>
              <a:t>Click to edit Master text styles</a:t>
            </a:r>
          </a:p>
          <a:p>
            <a:pPr lvl="2"/>
            <a:r>
              <a:rPr lang="en-US" dirty="0"/>
              <a:t>Third level</a:t>
            </a:r>
          </a:p>
        </p:txBody>
      </p:sp>
    </p:spTree>
    <p:extLst>
      <p:ext uri="{BB962C8B-B14F-4D97-AF65-F5344CB8AC3E}">
        <p14:creationId xmlns:p14="http://schemas.microsoft.com/office/powerpoint/2010/main" val="19033508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1" y="0"/>
            <a:ext cx="9135879" cy="6858000"/>
          </a:xfrm>
          <a:prstGeom prst="rect">
            <a:avLst/>
          </a:prstGeom>
        </p:spPr>
      </p:pic>
    </p:spTree>
    <p:extLst>
      <p:ext uri="{BB962C8B-B14F-4D97-AF65-F5344CB8AC3E}">
        <p14:creationId xmlns:p14="http://schemas.microsoft.com/office/powerpoint/2010/main" val="33124605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03376"/>
            <a:ext cx="9144000" cy="5754624"/>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3906000" y="332656"/>
            <a:ext cx="1584325" cy="1100138"/>
          </a:xfrm>
          <a:prstGeom prst="rect">
            <a:avLst/>
          </a:prstGeom>
          <a:noFill/>
          <a:ln w="9525">
            <a:noFill/>
            <a:miter lim="800000"/>
            <a:headEnd/>
            <a:tailEnd/>
          </a:ln>
        </p:spPr>
      </p:pic>
      <p:sp>
        <p:nvSpPr>
          <p:cNvPr id="6" name="Rectangle 5"/>
          <p:cNvSpPr/>
          <p:nvPr userDrawn="1"/>
        </p:nvSpPr>
        <p:spPr>
          <a:xfrm>
            <a:off x="4230000" y="6429118"/>
            <a:ext cx="684213" cy="456142"/>
          </a:xfrm>
          <a:prstGeom prst="rect">
            <a:avLst/>
          </a:prstGeom>
          <a:solidFill>
            <a:srgbClr val="13317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sp>
        <p:nvSpPr>
          <p:cNvPr id="3" name="TextBox 2"/>
          <p:cNvSpPr txBox="1"/>
          <p:nvPr userDrawn="1"/>
        </p:nvSpPr>
        <p:spPr>
          <a:xfrm>
            <a:off x="4173092" y="6388471"/>
            <a:ext cx="846055" cy="369332"/>
          </a:xfrm>
          <a:prstGeom prst="rect">
            <a:avLst/>
          </a:prstGeom>
          <a:noFill/>
        </p:spPr>
        <p:txBody>
          <a:bodyPr wrap="square" rtlCol="0">
            <a:spAutoFit/>
          </a:bodyPr>
          <a:lstStyle/>
          <a:p>
            <a:r>
              <a:rPr lang="fr-BE" sz="900" b="0" i="1" dirty="0" err="1">
                <a:solidFill>
                  <a:schemeClr val="bg1"/>
                </a:solidFill>
                <a:latin typeface="EC Square Sans Pro Light" panose="020B0506000000020004" pitchFamily="34" charset="0"/>
              </a:rPr>
              <a:t>Research</a:t>
            </a:r>
            <a:r>
              <a:rPr lang="fr-BE" sz="900" b="0" i="1" dirty="0">
                <a:solidFill>
                  <a:schemeClr val="bg1"/>
                </a:solidFill>
                <a:latin typeface="EC Square Sans Pro Light" panose="020B0506000000020004" pitchFamily="34" charset="0"/>
              </a:rPr>
              <a:t> and Innovation </a:t>
            </a:r>
            <a:endParaRPr lang="en-GB" sz="900" b="0" i="1" dirty="0" err="1">
              <a:solidFill>
                <a:schemeClr val="bg1"/>
              </a:solidFill>
              <a:latin typeface="EC Square Sans Pro Light" panose="020B0506000000020004" pitchFamily="34" charset="0"/>
            </a:endParaRPr>
          </a:p>
        </p:txBody>
      </p:sp>
      <p:sp>
        <p:nvSpPr>
          <p:cNvPr id="9" name="TextBox 8"/>
          <p:cNvSpPr txBox="1"/>
          <p:nvPr userDrawn="1"/>
        </p:nvSpPr>
        <p:spPr>
          <a:xfrm>
            <a:off x="0" y="4685074"/>
            <a:ext cx="2051720" cy="400110"/>
          </a:xfrm>
          <a:prstGeom prst="rect">
            <a:avLst/>
          </a:prstGeom>
          <a:solidFill>
            <a:schemeClr val="accent6"/>
          </a:solidFill>
        </p:spPr>
        <p:txBody>
          <a:bodyPr wrap="square" lIns="0" rtlCol="0" anchor="ctr" anchorCtr="0">
            <a:spAutoFit/>
          </a:bodyPr>
          <a:lstStyle/>
          <a:p>
            <a:pPr marL="444500"/>
            <a:r>
              <a:rPr lang="en-GB" sz="2000" b="0" i="1" dirty="0">
                <a:solidFill>
                  <a:schemeClr val="bg1"/>
                </a:solidFill>
                <a:latin typeface="Arial" panose="020B0604020202020204" pitchFamily="34" charset="0"/>
                <a:cs typeface="Arial" panose="020B0604020202020204" pitchFamily="34" charset="0"/>
              </a:rPr>
              <a:t>#</a:t>
            </a:r>
            <a:r>
              <a:rPr lang="en-GB" sz="2000" b="0" dirty="0" err="1">
                <a:solidFill>
                  <a:schemeClr val="bg1"/>
                </a:solidFill>
                <a:latin typeface="Arial" panose="020B0604020202020204" pitchFamily="34" charset="0"/>
                <a:cs typeface="Arial" panose="020B0604020202020204" pitchFamily="34" charset="0"/>
              </a:rPr>
              <a:t>HorizonEU</a:t>
            </a:r>
            <a:r>
              <a:rPr lang="en-GB" sz="2000" b="0" dirty="0">
                <a:solidFill>
                  <a:schemeClr val="bg1"/>
                </a:solidFill>
                <a:latin typeface="Arial" panose="020B0604020202020204" pitchFamily="34" charset="0"/>
                <a:cs typeface="Arial" panose="020B0604020202020204" pitchFamily="34" charset="0"/>
              </a:rPr>
              <a:t> </a:t>
            </a:r>
          </a:p>
        </p:txBody>
      </p:sp>
      <p:sp>
        <p:nvSpPr>
          <p:cNvPr id="10" name="TextBox 9"/>
          <p:cNvSpPr txBox="1"/>
          <p:nvPr userDrawn="1"/>
        </p:nvSpPr>
        <p:spPr>
          <a:xfrm>
            <a:off x="358914" y="2624386"/>
            <a:ext cx="3960440" cy="400110"/>
          </a:xfrm>
          <a:prstGeom prst="rect">
            <a:avLst/>
          </a:prstGeom>
          <a:noFill/>
        </p:spPr>
        <p:txBody>
          <a:bodyPr wrap="square" rtlCol="0">
            <a:spAutoFit/>
          </a:bodyPr>
          <a:lstStyle/>
          <a:p>
            <a:r>
              <a:rPr lang="en-US" sz="2000" b="0" dirty="0">
                <a:solidFill>
                  <a:schemeClr val="accent6"/>
                </a:solidFill>
              </a:rPr>
              <a:t>Commission proposal for</a:t>
            </a:r>
            <a:endParaRPr lang="en-GB" sz="2000" b="0" dirty="0" err="1">
              <a:solidFill>
                <a:schemeClr val="accent6"/>
              </a:solidFill>
            </a:endParaRPr>
          </a:p>
        </p:txBody>
      </p:sp>
      <p:sp>
        <p:nvSpPr>
          <p:cNvPr id="15" name="TextBox 14"/>
          <p:cNvSpPr txBox="1"/>
          <p:nvPr userDrawn="1"/>
        </p:nvSpPr>
        <p:spPr>
          <a:xfrm>
            <a:off x="361627" y="3645024"/>
            <a:ext cx="4657519" cy="553998"/>
          </a:xfrm>
          <a:prstGeom prst="rect">
            <a:avLst/>
          </a:prstGeom>
          <a:noFill/>
        </p:spPr>
        <p:txBody>
          <a:bodyPr wrap="square" rtlCol="0">
            <a:spAutoFit/>
          </a:bodyPr>
          <a:lstStyle/>
          <a:p>
            <a:r>
              <a:rPr lang="en-US" sz="1500" dirty="0">
                <a:solidFill>
                  <a:srgbClr val="00B0F0"/>
                </a:solidFill>
                <a:latin typeface="+mn-lt"/>
              </a:rPr>
              <a:t>THE NEXT EU RESEARCH &amp; INNOVATION  PROGRAMME (2021 – 2027)</a:t>
            </a:r>
            <a:endParaRPr lang="en-GB" sz="1500" dirty="0" err="1">
              <a:solidFill>
                <a:srgbClr val="00B0F0"/>
              </a:solidFill>
              <a:latin typeface="+mn-lt"/>
            </a:endParaRPr>
          </a:p>
        </p:txBody>
      </p:sp>
      <p:sp>
        <p:nvSpPr>
          <p:cNvPr id="4" name="Text Placeholder 3"/>
          <p:cNvSpPr>
            <a:spLocks noGrp="1"/>
          </p:cNvSpPr>
          <p:nvPr>
            <p:ph type="body" sz="quarter" idx="10" hasCustomPrompt="1"/>
          </p:nvPr>
        </p:nvSpPr>
        <p:spPr>
          <a:xfrm>
            <a:off x="367913" y="5351661"/>
            <a:ext cx="4914642" cy="252437"/>
          </a:xfrm>
          <a:prstGeom prst="rect">
            <a:avLst/>
          </a:prstGeom>
        </p:spPr>
        <p:txBody>
          <a:bodyPr/>
          <a:lstStyle>
            <a:lvl1pPr marL="0" indent="0">
              <a:buNone/>
              <a:defRPr sz="1400" b="0" i="0" baseline="0"/>
            </a:lvl1pPr>
            <a:lvl5pPr>
              <a:defRPr/>
            </a:lvl5pPr>
          </a:lstStyle>
          <a:p>
            <a:pPr lvl="0"/>
            <a:r>
              <a:rPr lang="fr-BE" dirty="0"/>
              <a:t>Speaker Name</a:t>
            </a:r>
          </a:p>
          <a:p>
            <a:pPr lvl="0"/>
            <a:endParaRPr lang="fr-BE" dirty="0"/>
          </a:p>
          <a:p>
            <a:pPr lvl="0"/>
            <a:endParaRPr lang="en-GB" dirty="0"/>
          </a:p>
        </p:txBody>
      </p:sp>
      <p:sp>
        <p:nvSpPr>
          <p:cNvPr id="16" name="Text Placeholder 3"/>
          <p:cNvSpPr>
            <a:spLocks noGrp="1"/>
          </p:cNvSpPr>
          <p:nvPr>
            <p:ph type="body" sz="quarter" idx="11" hasCustomPrompt="1"/>
          </p:nvPr>
        </p:nvSpPr>
        <p:spPr>
          <a:xfrm>
            <a:off x="370664" y="5604099"/>
            <a:ext cx="4914642" cy="208688"/>
          </a:xfrm>
          <a:prstGeom prst="rect">
            <a:avLst/>
          </a:prstGeom>
        </p:spPr>
        <p:txBody>
          <a:bodyPr/>
          <a:lstStyle>
            <a:lvl1pPr marL="0" indent="0">
              <a:buNone/>
              <a:defRPr sz="1400" i="0" baseline="0"/>
            </a:lvl1pPr>
            <a:lvl5pPr>
              <a:defRPr/>
            </a:lvl5pPr>
          </a:lstStyle>
          <a:p>
            <a:pPr lvl="0"/>
            <a:r>
              <a:rPr lang="fr-BE" dirty="0"/>
              <a:t>Name of the Event</a:t>
            </a:r>
          </a:p>
          <a:p>
            <a:pPr lvl="0"/>
            <a:endParaRPr lang="fr-BE" dirty="0"/>
          </a:p>
          <a:p>
            <a:pPr lvl="0"/>
            <a:endParaRPr lang="en-GB" dirty="0"/>
          </a:p>
        </p:txBody>
      </p:sp>
      <p:sp>
        <p:nvSpPr>
          <p:cNvPr id="17" name="TextBox 16"/>
          <p:cNvSpPr txBox="1"/>
          <p:nvPr userDrawn="1"/>
        </p:nvSpPr>
        <p:spPr>
          <a:xfrm>
            <a:off x="355802" y="2892670"/>
            <a:ext cx="4319711" cy="707886"/>
          </a:xfrm>
          <a:prstGeom prst="rect">
            <a:avLst/>
          </a:prstGeom>
          <a:noFill/>
        </p:spPr>
        <p:txBody>
          <a:bodyPr wrap="square" rtlCol="0">
            <a:spAutoFit/>
          </a:bodyPr>
          <a:lstStyle/>
          <a:p>
            <a:r>
              <a:rPr lang="en-US" sz="4000" dirty="0">
                <a:solidFill>
                  <a:schemeClr val="accent6"/>
                </a:solidFill>
                <a:latin typeface="+mj-lt"/>
              </a:rPr>
              <a:t>Horizon Europe</a:t>
            </a:r>
            <a:endParaRPr lang="en-GB" sz="4000" b="0" dirty="0" err="1">
              <a:solidFill>
                <a:schemeClr val="accent6"/>
              </a:solidFill>
              <a:latin typeface="+mj-lt"/>
            </a:endParaRPr>
          </a:p>
        </p:txBody>
      </p:sp>
      <p:sp>
        <p:nvSpPr>
          <p:cNvPr id="18" name="Text Placeholder 3"/>
          <p:cNvSpPr>
            <a:spLocks noGrp="1"/>
          </p:cNvSpPr>
          <p:nvPr>
            <p:ph type="body" sz="quarter" idx="12" hasCustomPrompt="1"/>
          </p:nvPr>
        </p:nvSpPr>
        <p:spPr>
          <a:xfrm>
            <a:off x="370664" y="5843364"/>
            <a:ext cx="4914642" cy="353263"/>
          </a:xfrm>
          <a:prstGeom prst="rect">
            <a:avLst/>
          </a:prstGeom>
        </p:spPr>
        <p:txBody>
          <a:bodyPr/>
          <a:lstStyle>
            <a:lvl1pPr marL="0" indent="0">
              <a:buNone/>
              <a:defRPr sz="1400" i="0" baseline="0"/>
            </a:lvl1pPr>
            <a:lvl5pPr>
              <a:defRPr/>
            </a:lvl5pPr>
          </a:lstStyle>
          <a:p>
            <a:pPr lvl="0"/>
            <a:r>
              <a:rPr lang="fr-BE" dirty="0"/>
              <a:t>Date of the Event</a:t>
            </a:r>
          </a:p>
          <a:p>
            <a:pPr lvl="0"/>
            <a:endParaRPr lang="fr-BE" dirty="0"/>
          </a:p>
          <a:p>
            <a:pPr lvl="0"/>
            <a:endParaRPr lang="en-GB" dirty="0"/>
          </a:p>
        </p:txBody>
      </p:sp>
    </p:spTree>
    <p:extLst>
      <p:ext uri="{BB962C8B-B14F-4D97-AF65-F5344CB8AC3E}">
        <p14:creationId xmlns:p14="http://schemas.microsoft.com/office/powerpoint/2010/main" val="3066497976"/>
      </p:ext>
    </p:extLst>
  </p:cSld>
  <p:clrMapOvr>
    <a:masterClrMapping/>
  </p:clrMapOvr>
  <p:extLst>
    <p:ext uri="{DCECCB84-F9BA-43D5-87BE-67443E8EF086}">
      <p15:sldGuideLst xmlns:p15="http://schemas.microsoft.com/office/powerpoint/2012/main">
        <p15:guide id="1" orient="horz" pos="2160">
          <p15:clr>
            <a:srgbClr val="FBAE40"/>
          </p15:clr>
        </p15:guide>
        <p15:guide id="2" pos="295">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6577013" y="6021288"/>
            <a:ext cx="2243137" cy="596900"/>
          </a:xfrm>
          <a:prstGeom prst="rect">
            <a:avLst/>
          </a:prstGeom>
          <a:noFill/>
          <a:ln w="9525">
            <a:noFill/>
            <a:miter lim="800000"/>
            <a:headEnd/>
            <a:tailEnd/>
          </a:ln>
        </p:spPr>
      </p:pic>
    </p:spTree>
    <p:extLst>
      <p:ext uri="{BB962C8B-B14F-4D97-AF65-F5344CB8AC3E}">
        <p14:creationId xmlns:p14="http://schemas.microsoft.com/office/powerpoint/2010/main" val="27750840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3300"/>
            <a:ext cx="9144000" cy="6858000"/>
          </a:xfrm>
          <a:prstGeom prst="rect">
            <a:avLst/>
          </a:prstGeom>
        </p:spPr>
      </p:pic>
      <p:pic>
        <p:nvPicPr>
          <p:cNvPr id="4" name="Picture 17"/>
          <p:cNvPicPr>
            <a:picLocks noChangeAspect="1" noChangeArrowheads="1"/>
          </p:cNvPicPr>
          <p:nvPr userDrawn="1"/>
        </p:nvPicPr>
        <p:blipFill>
          <a:blip r:embed="rId3" cstate="print"/>
          <a:srcRect/>
          <a:stretch>
            <a:fillRect/>
          </a:stretch>
        </p:blipFill>
        <p:spPr bwMode="auto">
          <a:xfrm>
            <a:off x="6577013" y="6021288"/>
            <a:ext cx="2243137" cy="596900"/>
          </a:xfrm>
          <a:prstGeom prst="rect">
            <a:avLst/>
          </a:prstGeom>
          <a:noFill/>
          <a:ln w="9525">
            <a:noFill/>
            <a:miter lim="800000"/>
            <a:headEnd/>
            <a:tailEnd/>
          </a:ln>
        </p:spPr>
      </p:pic>
      <p:sp>
        <p:nvSpPr>
          <p:cNvPr id="5" name="Text Placeholder 6"/>
          <p:cNvSpPr>
            <a:spLocks noGrp="1"/>
          </p:cNvSpPr>
          <p:nvPr>
            <p:ph type="body" sz="quarter" idx="10" hasCustomPrompt="1"/>
          </p:nvPr>
        </p:nvSpPr>
        <p:spPr>
          <a:xfrm>
            <a:off x="611560" y="1071024"/>
            <a:ext cx="7920880" cy="3438095"/>
          </a:xfrm>
          <a:prstGeom prst="rect">
            <a:avLst/>
          </a:prstGeom>
        </p:spPr>
        <p:txBody>
          <a:bodyPr anchor="ctr"/>
          <a:lstStyle>
            <a:lvl1pPr marL="0" indent="0" algn="ctr">
              <a:buNone/>
              <a:defRPr sz="2800" b="1" i="0">
                <a:solidFill>
                  <a:schemeClr val="bg1"/>
                </a:solidFill>
              </a:defRPr>
            </a:lvl1pPr>
          </a:lstStyle>
          <a:p>
            <a:pPr lvl="0"/>
            <a:r>
              <a:rPr lang="en-US" dirty="0"/>
              <a:t>Enter your testimonial here</a:t>
            </a:r>
            <a:endParaRPr lang="en-GB" dirty="0"/>
          </a:p>
        </p:txBody>
      </p:sp>
      <p:sp>
        <p:nvSpPr>
          <p:cNvPr id="6" name="Text Placeholder 10"/>
          <p:cNvSpPr>
            <a:spLocks noGrp="1"/>
          </p:cNvSpPr>
          <p:nvPr>
            <p:ph type="body" sz="quarter" idx="11" hasCustomPrompt="1"/>
          </p:nvPr>
        </p:nvSpPr>
        <p:spPr>
          <a:xfrm>
            <a:off x="3745335" y="4888209"/>
            <a:ext cx="5074815" cy="989064"/>
          </a:xfrm>
          <a:prstGeom prst="rect">
            <a:avLst/>
          </a:prstGeom>
        </p:spPr>
        <p:txBody>
          <a:bodyPr/>
          <a:lstStyle>
            <a:lvl1pPr marL="0" indent="0">
              <a:buNone/>
              <a:defRPr/>
            </a:lvl1pPr>
          </a:lstStyle>
          <a:p>
            <a:pPr lvl="0"/>
            <a:r>
              <a:rPr lang="en-GB" sz="2400" b="0" i="1" dirty="0">
                <a:solidFill>
                  <a:schemeClr val="accent3"/>
                </a:solidFill>
                <a:latin typeface="Arial" panose="020B0604020202020204" pitchFamily="34" charset="0"/>
                <a:cs typeface="Arial" panose="020B0604020202020204" pitchFamily="34" charset="0"/>
              </a:rPr>
              <a:t>Name of the speaker</a:t>
            </a:r>
            <a:endParaRPr lang="en-GB" dirty="0"/>
          </a:p>
        </p:txBody>
      </p:sp>
    </p:spTree>
    <p:extLst>
      <p:ext uri="{BB962C8B-B14F-4D97-AF65-F5344CB8AC3E}">
        <p14:creationId xmlns:p14="http://schemas.microsoft.com/office/powerpoint/2010/main" val="31586836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 y="-99392"/>
            <a:ext cx="9143184" cy="6858000"/>
          </a:xfrm>
          <a:prstGeom prst="rect">
            <a:avLst/>
          </a:prstGeom>
        </p:spPr>
      </p:pic>
      <p:sp>
        <p:nvSpPr>
          <p:cNvPr id="3" name="Rectangle 2"/>
          <p:cNvSpPr/>
          <p:nvPr userDrawn="1"/>
        </p:nvSpPr>
        <p:spPr>
          <a:xfrm>
            <a:off x="0" y="5805264"/>
            <a:ext cx="9143592" cy="10527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pic>
        <p:nvPicPr>
          <p:cNvPr id="4" name="Picture 17"/>
          <p:cNvPicPr>
            <a:picLocks noChangeAspect="1" noChangeArrowheads="1"/>
          </p:cNvPicPr>
          <p:nvPr userDrawn="1"/>
        </p:nvPicPr>
        <p:blipFill>
          <a:blip r:embed="rId3" cstate="print"/>
          <a:srcRect/>
          <a:stretch>
            <a:fillRect/>
          </a:stretch>
        </p:blipFill>
        <p:spPr bwMode="auto">
          <a:xfrm>
            <a:off x="6577013" y="6021288"/>
            <a:ext cx="2243137" cy="596900"/>
          </a:xfrm>
          <a:prstGeom prst="rect">
            <a:avLst/>
          </a:prstGeom>
          <a:noFill/>
          <a:ln w="9525">
            <a:noFill/>
            <a:miter lim="800000"/>
            <a:headEnd/>
            <a:tailEnd/>
          </a:ln>
        </p:spPr>
      </p:pic>
    </p:spTree>
    <p:extLst>
      <p:ext uri="{BB962C8B-B14F-4D97-AF65-F5344CB8AC3E}">
        <p14:creationId xmlns:p14="http://schemas.microsoft.com/office/powerpoint/2010/main" val="32995721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LOGO CE-EN-quadri.eps"/>
          <p:cNvPicPr>
            <a:picLocks noChangeAspect="1"/>
          </p:cNvPicPr>
          <p:nvPr userDrawn="1"/>
        </p:nvPicPr>
        <p:blipFill>
          <a:blip r:embed="rId2" cstate="print"/>
          <a:srcRect/>
          <a:stretch>
            <a:fillRect/>
          </a:stretch>
        </p:blipFill>
        <p:spPr bwMode="auto">
          <a:xfrm>
            <a:off x="3611513" y="548680"/>
            <a:ext cx="2304256" cy="1600050"/>
          </a:xfrm>
          <a:prstGeom prst="rect">
            <a:avLst/>
          </a:prstGeom>
          <a:noFill/>
          <a:ln w="9525">
            <a:noFill/>
            <a:miter lim="800000"/>
            <a:headEnd/>
            <a:tailEnd/>
          </a:ln>
        </p:spPr>
      </p:pic>
    </p:spTree>
    <p:extLst>
      <p:ext uri="{BB962C8B-B14F-4D97-AF65-F5344CB8AC3E}">
        <p14:creationId xmlns:p14="http://schemas.microsoft.com/office/powerpoint/2010/main" val="42899688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6"/>
          <p:cNvSpPr>
            <a:spLocks noGrp="1" noChangeArrowheads="1"/>
          </p:cNvSpPr>
          <p:nvPr>
            <p:ph type="sldNum" sz="quarter" idx="11"/>
          </p:nvPr>
        </p:nvSpPr>
        <p:spPr>
          <a:ln/>
        </p:spPr>
        <p:txBody>
          <a:bodyPr/>
          <a:lstStyle>
            <a:lvl1pPr>
              <a:defRPr/>
            </a:lvl1pPr>
          </a:lstStyle>
          <a:p>
            <a:fld id="{6357D4C4-32DE-45CA-AFC2-31350EB4CF24}" type="slidenum">
              <a:rPr lang="en-GB" altLang="it-IT"/>
              <a:pPr/>
              <a:t>‹#›</a:t>
            </a:fld>
            <a:endParaRPr lang="en-GB" altLang="it-IT"/>
          </a:p>
        </p:txBody>
      </p:sp>
    </p:spTree>
    <p:extLst>
      <p:ext uri="{BB962C8B-B14F-4D97-AF65-F5344CB8AC3E}">
        <p14:creationId xmlns:p14="http://schemas.microsoft.com/office/powerpoint/2010/main" val="22724514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125538"/>
            <a:ext cx="9144000" cy="5732462"/>
          </a:xfrm>
          <a:prstGeom prst="rect">
            <a:avLst/>
          </a:prstGeom>
          <a:solidFill>
            <a:srgbClr val="0F5494"/>
          </a:solidFill>
          <a:ln w="73025"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b="0">
              <a:solidFill>
                <a:schemeClr val="lt1"/>
              </a:solidFill>
              <a:latin typeface="+mn-lt"/>
            </a:endParaRPr>
          </a:p>
        </p:txBody>
      </p:sp>
      <p:pic>
        <p:nvPicPr>
          <p:cNvPr id="5" name="Picture 6" descr="LOGO CE-EN-quadri.eps"/>
          <p:cNvPicPr>
            <a:picLocks noChangeAspect="1"/>
          </p:cNvPicPr>
          <p:nvPr userDrawn="1"/>
        </p:nvPicPr>
        <p:blipFill>
          <a:blip r:embed="rId2" cstate="print"/>
          <a:srcRect/>
          <a:stretch>
            <a:fillRect/>
          </a:stretch>
        </p:blipFill>
        <p:spPr bwMode="auto">
          <a:xfrm>
            <a:off x="3906000" y="309600"/>
            <a:ext cx="1584325" cy="1100138"/>
          </a:xfrm>
          <a:prstGeom prst="rect">
            <a:avLst/>
          </a:prstGeom>
          <a:noFill/>
          <a:ln w="9525">
            <a:noFill/>
            <a:miter lim="800000"/>
            <a:headEnd/>
            <a:tailEnd/>
          </a:ln>
        </p:spPr>
      </p:pic>
      <p:sp>
        <p:nvSpPr>
          <p:cNvPr id="6" name="Rectangle 5"/>
          <p:cNvSpPr/>
          <p:nvPr userDrawn="1"/>
        </p:nvSpPr>
        <p:spPr>
          <a:xfrm>
            <a:off x="4230000" y="6669360"/>
            <a:ext cx="684213"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sp>
        <p:nvSpPr>
          <p:cNvPr id="2" name="Title 1"/>
          <p:cNvSpPr>
            <a:spLocks noGrp="1"/>
          </p:cNvSpPr>
          <p:nvPr>
            <p:ph type="title" hasCustomPrompt="1"/>
          </p:nvPr>
        </p:nvSpPr>
        <p:spPr>
          <a:xfrm>
            <a:off x="4139952" y="1700808"/>
            <a:ext cx="4536504" cy="2016224"/>
          </a:xfrm>
        </p:spPr>
        <p:txBody>
          <a:bodyPr/>
          <a:lstStyle>
            <a:lvl1pPr indent="0">
              <a:defRPr sz="4800">
                <a:solidFill>
                  <a:srgbClr val="FFD624"/>
                </a:solidFill>
              </a:defRPr>
            </a:lvl1pPr>
          </a:lstStyle>
          <a:p>
            <a:r>
              <a:rPr lang="en-GB" dirty="0"/>
              <a:t>Title</a:t>
            </a:r>
          </a:p>
        </p:txBody>
      </p:sp>
      <p:sp>
        <p:nvSpPr>
          <p:cNvPr id="3" name="Content Placeholder 2"/>
          <p:cNvSpPr>
            <a:spLocks noGrp="1"/>
          </p:cNvSpPr>
          <p:nvPr>
            <p:ph idx="1" hasCustomPrompt="1"/>
          </p:nvPr>
        </p:nvSpPr>
        <p:spPr>
          <a:xfrm>
            <a:off x="467544" y="3933056"/>
            <a:ext cx="3744416" cy="1872208"/>
          </a:xfrm>
        </p:spPr>
        <p:txBody>
          <a:bodyPr/>
          <a:lstStyle>
            <a:lvl1pPr marL="0" indent="0">
              <a:buNone/>
              <a:defRPr sz="3000" b="1" i="0">
                <a:solidFill>
                  <a:schemeClr val="bg1"/>
                </a:solidFill>
              </a:defRPr>
            </a:lvl1pPr>
            <a:lvl3pPr marL="228600" indent="-228600" algn="l">
              <a:defRPr sz="3000" b="1">
                <a:solidFill>
                  <a:schemeClr val="bg1"/>
                </a:solidFill>
              </a:defRPr>
            </a:lvl3pPr>
          </a:lstStyle>
          <a:p>
            <a:pPr lvl="0"/>
            <a:r>
              <a:rPr lang="en-US" dirty="0"/>
              <a:t>Subtitle</a:t>
            </a:r>
          </a:p>
        </p:txBody>
      </p:sp>
      <p:sp>
        <p:nvSpPr>
          <p:cNvPr id="7" name="Rectangle 4"/>
          <p:cNvSpPr>
            <a:spLocks noGrp="1" noChangeArrowheads="1"/>
          </p:cNvSpPr>
          <p:nvPr>
            <p:ph type="dt" sz="half" idx="10"/>
          </p:nvPr>
        </p:nvSpPr>
        <p:spPr/>
        <p:txBody>
          <a:bodyPr/>
          <a:lstStyle>
            <a:lvl1pPr>
              <a:defRPr dirty="0">
                <a:solidFill>
                  <a:schemeClr val="bg1"/>
                </a:solidFill>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dirty="0">
                <a:solidFill>
                  <a:schemeClr val="bg1"/>
                </a:solidFill>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smtClean="0">
                <a:solidFill>
                  <a:schemeClr val="bg1"/>
                </a:solidFill>
              </a:defRPr>
            </a:lvl1pPr>
          </a:lstStyle>
          <a:p>
            <a:pPr>
              <a:defRPr/>
            </a:pPr>
            <a:fld id="{2BB59E6E-B967-488E-B209-8B7FA0D7AF99}" type="slidenum">
              <a:rPr lang="en-GB"/>
              <a:pPr>
                <a:defRPr/>
              </a:pPr>
              <a:t>‹#›</a:t>
            </a:fld>
            <a:endParaRPr lang="en-GB" dirty="0"/>
          </a:p>
        </p:txBody>
      </p:sp>
    </p:spTree>
    <p:extLst>
      <p:ext uri="{BB962C8B-B14F-4D97-AF65-F5344CB8AC3E}">
        <p14:creationId xmlns:p14="http://schemas.microsoft.com/office/powerpoint/2010/main" val="316444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DEBFC62-E3CF-4012-8A8B-ABF1C18EA022}" type="slidenum">
              <a:rPr lang="en-GB"/>
              <a:pPr>
                <a:defRPr/>
              </a:pPr>
              <a:t>‹#›</a:t>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6577013" y="6145213"/>
            <a:ext cx="2243137" cy="596900"/>
          </a:xfrm>
          <a:prstGeom prst="rect">
            <a:avLst/>
          </a:prstGeom>
          <a:noFill/>
          <a:ln w="9525">
            <a:noFill/>
            <a:miter lim="800000"/>
            <a:headEnd/>
            <a:tailEnd/>
          </a:ln>
        </p:spPr>
      </p:pic>
      <p:sp>
        <p:nvSpPr>
          <p:cNvPr id="2" name="Title 1"/>
          <p:cNvSpPr>
            <a:spLocks noGrp="1"/>
          </p:cNvSpPr>
          <p:nvPr>
            <p:ph type="title"/>
          </p:nvPr>
        </p:nvSpPr>
        <p:spPr>
          <a:xfrm>
            <a:off x="468313" y="980728"/>
            <a:ext cx="8229600" cy="936625"/>
          </a:xfrm>
        </p:spPr>
        <p:txBody>
          <a:bodyPr/>
          <a:lstStyle/>
          <a:p>
            <a:r>
              <a:rPr lang="en-US"/>
              <a:t>Click to edit Master title style</a:t>
            </a:r>
            <a:endParaRPr lang="en-GB" dirty="0"/>
          </a:p>
        </p:txBody>
      </p:sp>
      <p:sp>
        <p:nvSpPr>
          <p:cNvPr id="5" name="Rectangle 4"/>
          <p:cNvSpPr>
            <a:spLocks noGrp="1" noChangeArrowheads="1"/>
          </p:cNvSpPr>
          <p:nvPr>
            <p:ph type="dt" sz="half" idx="10"/>
          </p:nvPr>
        </p:nvSpPr>
        <p:spPr>
          <a:xfrm>
            <a:off x="6577013" y="116632"/>
            <a:ext cx="2133600" cy="476250"/>
          </a:xfrm>
        </p:spPr>
        <p:txBody>
          <a:bodyPr/>
          <a:lstStyle>
            <a:lvl1pPr>
              <a:defRPr sz="1200"/>
            </a:lvl1pPr>
          </a:lstStyle>
          <a:p>
            <a:pPr>
              <a:defRPr/>
            </a:pPr>
            <a:endParaRPr lang="en-GB" dirty="0"/>
          </a:p>
        </p:txBody>
      </p:sp>
      <p:sp>
        <p:nvSpPr>
          <p:cNvPr id="6" name="Rectangle 5"/>
          <p:cNvSpPr>
            <a:spLocks noGrp="1" noChangeArrowheads="1"/>
          </p:cNvSpPr>
          <p:nvPr>
            <p:ph type="ftr" sz="quarter" idx="11"/>
          </p:nvPr>
        </p:nvSpPr>
        <p:spPr>
          <a:xfrm>
            <a:off x="3124200" y="6337126"/>
            <a:ext cx="2895600" cy="476250"/>
          </a:xfrm>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xfrm>
            <a:off x="133164" y="6443663"/>
            <a:ext cx="648072" cy="320353"/>
          </a:xfrm>
        </p:spPr>
        <p:txBody>
          <a:bodyPr/>
          <a:lstStyle>
            <a:lvl1pPr algn="l">
              <a:defRPr/>
            </a:lvl1pPr>
          </a:lstStyle>
          <a:p>
            <a:pPr>
              <a:defRPr/>
            </a:pPr>
            <a:fld id="{37EC8A20-BA03-4FF7-8742-03D8AD4CA4F4}" type="slidenum">
              <a:rPr lang="en-GB" smtClean="0"/>
              <a:pPr>
                <a:defRPr/>
              </a:pPr>
              <a:t>‹#›</a:t>
            </a:fld>
            <a:endParaRPr lang="en-GB" dirty="0"/>
          </a:p>
        </p:txBody>
      </p:sp>
      <p:sp>
        <p:nvSpPr>
          <p:cNvPr id="9" name="Content Placeholder 2"/>
          <p:cNvSpPr>
            <a:spLocks noGrp="1"/>
          </p:cNvSpPr>
          <p:nvPr>
            <p:ph idx="1"/>
          </p:nvPr>
        </p:nvSpPr>
        <p:spPr>
          <a:xfrm>
            <a:off x="457200" y="2276872"/>
            <a:ext cx="8229600" cy="3633788"/>
          </a:xfrm>
        </p:spPr>
        <p:txBody>
          <a:bodyPr/>
          <a:lstStyle>
            <a:lvl1pPr marL="342900" indent="-342900">
              <a:buClr>
                <a:srgbClr val="0F5494"/>
              </a:buClr>
              <a:buFont typeface="Arial" pitchFamily="34" charset="0"/>
              <a:buChar char="•"/>
              <a:defRPr/>
            </a:lvl1pPr>
            <a:lvl2pPr>
              <a:buClr>
                <a:srgbClr val="0F5494"/>
              </a:buCl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874751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xfrm>
            <a:off x="6732240" y="6270423"/>
            <a:ext cx="2133600" cy="476250"/>
          </a:xfrm>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xfrm>
            <a:off x="107504" y="6388805"/>
            <a:ext cx="2133600" cy="355488"/>
          </a:xfrm>
          <a:ln/>
        </p:spPr>
        <p:txBody>
          <a:bodyPr/>
          <a:lstStyle>
            <a:lvl1pPr algn="l">
              <a:defRPr/>
            </a:lvl1pPr>
          </a:lstStyle>
          <a:p>
            <a:pPr>
              <a:defRPr/>
            </a:pPr>
            <a:fld id="{F5E88F9B-71EE-4D5C-B44E-012EF44E925A}" type="slidenum">
              <a:rPr lang="en-GB" smtClean="0"/>
              <a:pPr>
                <a:defRPr/>
              </a:pPr>
              <a:t>‹#›</a:t>
            </a:fld>
            <a:endParaRPr lang="en-GB" dirty="0"/>
          </a:p>
        </p:txBody>
      </p:sp>
    </p:spTree>
    <p:extLst>
      <p:ext uri="{BB962C8B-B14F-4D97-AF65-F5344CB8AC3E}">
        <p14:creationId xmlns:p14="http://schemas.microsoft.com/office/powerpoint/2010/main" val="3458371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2387600"/>
            <a:ext cx="4038600" cy="363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2387600"/>
            <a:ext cx="4038600" cy="363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xfrm>
            <a:off x="6444208" y="5301208"/>
            <a:ext cx="2133600" cy="476250"/>
          </a:xfrm>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xfrm>
            <a:off x="107504" y="6374688"/>
            <a:ext cx="2133600" cy="362766"/>
          </a:xfrm>
          <a:ln/>
        </p:spPr>
        <p:txBody>
          <a:bodyPr/>
          <a:lstStyle>
            <a:lvl1pPr algn="l">
              <a:defRPr/>
            </a:lvl1pPr>
          </a:lstStyle>
          <a:p>
            <a:pPr>
              <a:defRPr/>
            </a:pPr>
            <a:fld id="{396CDD1B-50E0-44E8-82B7-F85F69F6D40C}" type="slidenum">
              <a:rPr lang="en-GB" smtClean="0"/>
              <a:pPr>
                <a:defRPr/>
              </a:pPr>
              <a:t>‹#›</a:t>
            </a:fld>
            <a:endParaRPr lang="en-GB"/>
          </a:p>
        </p:txBody>
      </p:sp>
    </p:spTree>
    <p:extLst>
      <p:ext uri="{BB962C8B-B14F-4D97-AF65-F5344CB8AC3E}">
        <p14:creationId xmlns:p14="http://schemas.microsoft.com/office/powerpoint/2010/main" val="32561718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30E8177A-0CE3-43B6-B11B-ED2E8AEAD8D3}" type="slidenum">
              <a:rPr lang="en-GB"/>
              <a:pPr>
                <a:defRPr/>
              </a:pPr>
              <a:t>‹#›</a:t>
            </a:fld>
            <a:endParaRPr lang="en-GB"/>
          </a:p>
        </p:txBody>
      </p:sp>
    </p:spTree>
    <p:extLst>
      <p:ext uri="{BB962C8B-B14F-4D97-AF65-F5344CB8AC3E}">
        <p14:creationId xmlns:p14="http://schemas.microsoft.com/office/powerpoint/2010/main" val="35877059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D855DDF-6655-40F2-8D9E-CA15739A7ECF}" type="slidenum">
              <a:rPr lang="en-GB"/>
              <a:pPr>
                <a:defRPr/>
              </a:pPr>
              <a:t>‹#›</a:t>
            </a:fld>
            <a:endParaRPr lang="en-GB"/>
          </a:p>
        </p:txBody>
      </p:sp>
    </p:spTree>
    <p:extLst>
      <p:ext uri="{BB962C8B-B14F-4D97-AF65-F5344CB8AC3E}">
        <p14:creationId xmlns:p14="http://schemas.microsoft.com/office/powerpoint/2010/main" val="170360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DEBFC62-E3CF-4012-8A8B-ABF1C18EA022}" type="slidenum">
              <a:rPr lang="en-GB"/>
              <a:pPr>
                <a:defRPr/>
              </a:pPr>
              <a:t>‹#›</a:t>
            </a:fld>
            <a:endParaRPr lang="en-GB"/>
          </a:p>
        </p:txBody>
      </p:sp>
    </p:spTree>
    <p:extLst>
      <p:ext uri="{BB962C8B-B14F-4D97-AF65-F5344CB8AC3E}">
        <p14:creationId xmlns:p14="http://schemas.microsoft.com/office/powerpoint/2010/main" val="4693164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88800BF-55FD-4017-8F82-94A8DE4F5750}" type="slidenum">
              <a:rPr lang="en-GB"/>
              <a:pPr>
                <a:defRPr/>
              </a:pPr>
              <a:t>‹#›</a:t>
            </a:fld>
            <a:endParaRPr lang="en-GB"/>
          </a:p>
        </p:txBody>
      </p:sp>
    </p:spTree>
    <p:extLst>
      <p:ext uri="{BB962C8B-B14F-4D97-AF65-F5344CB8AC3E}">
        <p14:creationId xmlns:p14="http://schemas.microsoft.com/office/powerpoint/2010/main" val="6318676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4747253-C9BC-4251-8AE3-8910CE9253F2}" type="slidenum">
              <a:rPr lang="en-GB"/>
              <a:pPr>
                <a:defRPr/>
              </a:pPr>
              <a:t>‹#›</a:t>
            </a:fld>
            <a:endParaRPr lang="en-GB"/>
          </a:p>
        </p:txBody>
      </p:sp>
    </p:spTree>
    <p:extLst>
      <p:ext uri="{BB962C8B-B14F-4D97-AF65-F5344CB8AC3E}">
        <p14:creationId xmlns:p14="http://schemas.microsoft.com/office/powerpoint/2010/main" val="26186254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DE98375-5C84-4176-84A5-B6A3E0825F02}" type="slidenum">
              <a:rPr lang="en-GB"/>
              <a:pPr>
                <a:defRPr/>
              </a:pPr>
              <a:t>‹#›</a:t>
            </a:fld>
            <a:endParaRPr lang="en-GB"/>
          </a:p>
        </p:txBody>
      </p:sp>
    </p:spTree>
    <p:extLst>
      <p:ext uri="{BB962C8B-B14F-4D97-AF65-F5344CB8AC3E}">
        <p14:creationId xmlns:p14="http://schemas.microsoft.com/office/powerpoint/2010/main" val="14255917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1123950"/>
            <a:ext cx="2058988" cy="48974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1123950"/>
            <a:ext cx="6029325" cy="4897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77C7773-6390-40B5-8F3A-46FD9E5B7090}" type="slidenum">
              <a:rPr lang="en-GB"/>
              <a:pPr>
                <a:defRPr/>
              </a:pPr>
              <a:t>‹#›</a:t>
            </a:fld>
            <a:endParaRPr lang="en-GB"/>
          </a:p>
        </p:txBody>
      </p:sp>
    </p:spTree>
    <p:extLst>
      <p:ext uri="{BB962C8B-B14F-4D97-AF65-F5344CB8AC3E}">
        <p14:creationId xmlns:p14="http://schemas.microsoft.com/office/powerpoint/2010/main" val="2542405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88800BF-55FD-4017-8F82-94A8DE4F5750}" type="slidenum">
              <a:rPr lang="en-GB"/>
              <a:pPr>
                <a:defRPr/>
              </a:pPr>
              <a:t>‹#›</a:t>
            </a:fld>
            <a:endParaRPr lang="en-GB"/>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03376"/>
            <a:ext cx="9144000" cy="5754624"/>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3906000" y="332656"/>
            <a:ext cx="1584325" cy="1100138"/>
          </a:xfrm>
          <a:prstGeom prst="rect">
            <a:avLst/>
          </a:prstGeom>
          <a:noFill/>
          <a:ln w="9525">
            <a:noFill/>
            <a:miter lim="800000"/>
            <a:headEnd/>
            <a:tailEnd/>
          </a:ln>
        </p:spPr>
      </p:pic>
      <p:sp>
        <p:nvSpPr>
          <p:cNvPr id="6" name="Rectangle 5"/>
          <p:cNvSpPr/>
          <p:nvPr userDrawn="1"/>
        </p:nvSpPr>
        <p:spPr>
          <a:xfrm>
            <a:off x="4230000" y="6429118"/>
            <a:ext cx="684213" cy="456142"/>
          </a:xfrm>
          <a:prstGeom prst="rect">
            <a:avLst/>
          </a:prstGeom>
          <a:solidFill>
            <a:srgbClr val="13317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sp>
        <p:nvSpPr>
          <p:cNvPr id="3" name="TextBox 2"/>
          <p:cNvSpPr txBox="1"/>
          <p:nvPr userDrawn="1"/>
        </p:nvSpPr>
        <p:spPr>
          <a:xfrm>
            <a:off x="4173092" y="6388471"/>
            <a:ext cx="846055" cy="369332"/>
          </a:xfrm>
          <a:prstGeom prst="rect">
            <a:avLst/>
          </a:prstGeom>
          <a:noFill/>
        </p:spPr>
        <p:txBody>
          <a:bodyPr wrap="square" rtlCol="0">
            <a:spAutoFit/>
          </a:bodyPr>
          <a:lstStyle/>
          <a:p>
            <a:r>
              <a:rPr lang="fr-BE" sz="900" b="0" i="1" dirty="0" err="1">
                <a:solidFill>
                  <a:schemeClr val="bg1"/>
                </a:solidFill>
                <a:latin typeface="EC Square Sans Pro Light" panose="020B0506000000020004" pitchFamily="34" charset="0"/>
              </a:rPr>
              <a:t>Research</a:t>
            </a:r>
            <a:r>
              <a:rPr lang="fr-BE" sz="900" b="0" i="1" dirty="0">
                <a:solidFill>
                  <a:schemeClr val="bg1"/>
                </a:solidFill>
                <a:latin typeface="EC Square Sans Pro Light" panose="020B0506000000020004" pitchFamily="34" charset="0"/>
              </a:rPr>
              <a:t> and Innovation </a:t>
            </a:r>
            <a:endParaRPr lang="en-GB" sz="900" b="0" i="1" dirty="0" err="1">
              <a:solidFill>
                <a:schemeClr val="bg1"/>
              </a:solidFill>
              <a:latin typeface="EC Square Sans Pro Light" panose="020B0506000000020004" pitchFamily="34" charset="0"/>
            </a:endParaRPr>
          </a:p>
        </p:txBody>
      </p:sp>
      <p:sp>
        <p:nvSpPr>
          <p:cNvPr id="9" name="TextBox 8"/>
          <p:cNvSpPr txBox="1"/>
          <p:nvPr userDrawn="1"/>
        </p:nvSpPr>
        <p:spPr>
          <a:xfrm>
            <a:off x="0" y="4685074"/>
            <a:ext cx="2051720" cy="400110"/>
          </a:xfrm>
          <a:prstGeom prst="rect">
            <a:avLst/>
          </a:prstGeom>
          <a:solidFill>
            <a:schemeClr val="accent6"/>
          </a:solidFill>
        </p:spPr>
        <p:txBody>
          <a:bodyPr wrap="square" lIns="0" rtlCol="0" anchor="ctr" anchorCtr="0">
            <a:spAutoFit/>
          </a:bodyPr>
          <a:lstStyle/>
          <a:p>
            <a:pPr marL="444500"/>
            <a:r>
              <a:rPr lang="en-GB" sz="2000" b="0" i="1" dirty="0">
                <a:solidFill>
                  <a:schemeClr val="bg1"/>
                </a:solidFill>
                <a:latin typeface="Arial" panose="020B0604020202020204" pitchFamily="34" charset="0"/>
                <a:cs typeface="Arial" panose="020B0604020202020204" pitchFamily="34" charset="0"/>
              </a:rPr>
              <a:t>#</a:t>
            </a:r>
            <a:r>
              <a:rPr lang="en-GB" sz="2000" b="0" dirty="0" err="1">
                <a:solidFill>
                  <a:schemeClr val="bg1"/>
                </a:solidFill>
                <a:latin typeface="Arial" panose="020B0604020202020204" pitchFamily="34" charset="0"/>
                <a:cs typeface="Arial" panose="020B0604020202020204" pitchFamily="34" charset="0"/>
              </a:rPr>
              <a:t>HorizonEU</a:t>
            </a:r>
            <a:r>
              <a:rPr lang="en-GB" sz="2000" b="0" dirty="0">
                <a:solidFill>
                  <a:schemeClr val="bg1"/>
                </a:solidFill>
                <a:latin typeface="Arial" panose="020B0604020202020204" pitchFamily="34" charset="0"/>
                <a:cs typeface="Arial" panose="020B0604020202020204" pitchFamily="34" charset="0"/>
              </a:rPr>
              <a:t> </a:t>
            </a:r>
          </a:p>
        </p:txBody>
      </p:sp>
      <p:sp>
        <p:nvSpPr>
          <p:cNvPr id="17" name="TextBox 16"/>
          <p:cNvSpPr txBox="1"/>
          <p:nvPr userDrawn="1"/>
        </p:nvSpPr>
        <p:spPr>
          <a:xfrm>
            <a:off x="355802" y="2355243"/>
            <a:ext cx="4319711" cy="1323439"/>
          </a:xfrm>
          <a:prstGeom prst="rect">
            <a:avLst/>
          </a:prstGeom>
          <a:noFill/>
        </p:spPr>
        <p:txBody>
          <a:bodyPr wrap="square" rtlCol="0">
            <a:spAutoFit/>
          </a:bodyPr>
          <a:lstStyle/>
          <a:p>
            <a:r>
              <a:rPr lang="en-US" sz="4000" dirty="0">
                <a:solidFill>
                  <a:schemeClr val="accent6"/>
                </a:solidFill>
                <a:latin typeface="+mj-lt"/>
              </a:rPr>
              <a:t>European Partnerships</a:t>
            </a:r>
            <a:endParaRPr lang="en-GB" sz="4000" b="0" dirty="0" err="1">
              <a:solidFill>
                <a:schemeClr val="accent6"/>
              </a:solidFill>
              <a:latin typeface="+mj-lt"/>
            </a:endParaRPr>
          </a:p>
        </p:txBody>
      </p:sp>
    </p:spTree>
    <p:extLst>
      <p:ext uri="{BB962C8B-B14F-4D97-AF65-F5344CB8AC3E}">
        <p14:creationId xmlns:p14="http://schemas.microsoft.com/office/powerpoint/2010/main" val="169793513"/>
      </p:ext>
    </p:extLst>
  </p:cSld>
  <p:clrMapOvr>
    <a:masterClrMapping/>
  </p:clrMapOvr>
  <p:extLst>
    <p:ext uri="{DCECCB84-F9BA-43D5-87BE-67443E8EF086}">
      <p15:sldGuideLst xmlns:p15="http://schemas.microsoft.com/office/powerpoint/2012/main">
        <p15:guide id="1" orient="horz" pos="2160">
          <p15:clr>
            <a:srgbClr val="FBAE40"/>
          </p15:clr>
        </p15:guide>
        <p15:guide id="2" pos="295">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LOGO CE-EN-quadri.eps"/>
          <p:cNvPicPr>
            <a:picLocks noChangeAspect="1"/>
          </p:cNvPicPr>
          <p:nvPr userDrawn="1"/>
        </p:nvPicPr>
        <p:blipFill>
          <a:blip r:embed="rId2" cstate="print"/>
          <a:srcRect/>
          <a:stretch>
            <a:fillRect/>
          </a:stretch>
        </p:blipFill>
        <p:spPr bwMode="auto">
          <a:xfrm>
            <a:off x="3906000" y="332656"/>
            <a:ext cx="1584325" cy="1100138"/>
          </a:xfrm>
          <a:prstGeom prst="rect">
            <a:avLst/>
          </a:prstGeom>
          <a:noFill/>
          <a:ln w="9525">
            <a:noFill/>
            <a:miter lim="800000"/>
            <a:headEnd/>
            <a:tailEnd/>
          </a:ln>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03376"/>
            <a:ext cx="9144000" cy="5754624"/>
          </a:xfrm>
          <a:prstGeom prst="rect">
            <a:avLst/>
          </a:prstGeom>
        </p:spPr>
      </p:pic>
      <p:sp>
        <p:nvSpPr>
          <p:cNvPr id="8" name="Rectangle 7"/>
          <p:cNvSpPr/>
          <p:nvPr userDrawn="1"/>
        </p:nvSpPr>
        <p:spPr>
          <a:xfrm>
            <a:off x="4230000" y="6429118"/>
            <a:ext cx="684213" cy="456142"/>
          </a:xfrm>
          <a:prstGeom prst="rect">
            <a:avLst/>
          </a:prstGeom>
          <a:solidFill>
            <a:srgbClr val="13317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sp>
        <p:nvSpPr>
          <p:cNvPr id="9" name="TextBox 8"/>
          <p:cNvSpPr txBox="1"/>
          <p:nvPr userDrawn="1"/>
        </p:nvSpPr>
        <p:spPr>
          <a:xfrm>
            <a:off x="4173092" y="6388471"/>
            <a:ext cx="846055" cy="369332"/>
          </a:xfrm>
          <a:prstGeom prst="rect">
            <a:avLst/>
          </a:prstGeom>
          <a:noFill/>
        </p:spPr>
        <p:txBody>
          <a:bodyPr wrap="square" rtlCol="0">
            <a:spAutoFit/>
          </a:bodyPr>
          <a:lstStyle/>
          <a:p>
            <a:r>
              <a:rPr lang="fr-BE" sz="900" b="0" i="1" dirty="0" err="1">
                <a:solidFill>
                  <a:schemeClr val="bg1"/>
                </a:solidFill>
                <a:latin typeface="EC Square Sans Pro Light" panose="020B0506000000020004" pitchFamily="34" charset="0"/>
              </a:rPr>
              <a:t>Research</a:t>
            </a:r>
            <a:r>
              <a:rPr lang="fr-BE" sz="900" b="0" i="1" dirty="0">
                <a:solidFill>
                  <a:schemeClr val="bg1"/>
                </a:solidFill>
                <a:latin typeface="EC Square Sans Pro Light" panose="020B0506000000020004" pitchFamily="34" charset="0"/>
              </a:rPr>
              <a:t> and Innovation </a:t>
            </a:r>
            <a:endParaRPr lang="en-GB" sz="900" b="0" i="1" dirty="0" err="1">
              <a:solidFill>
                <a:schemeClr val="bg1"/>
              </a:solidFill>
              <a:latin typeface="EC Square Sans Pro Light" panose="020B0506000000020004" pitchFamily="34" charset="0"/>
            </a:endParaRPr>
          </a:p>
        </p:txBody>
      </p:sp>
      <p:sp>
        <p:nvSpPr>
          <p:cNvPr id="11" name="TextBox 10"/>
          <p:cNvSpPr txBox="1"/>
          <p:nvPr userDrawn="1"/>
        </p:nvSpPr>
        <p:spPr>
          <a:xfrm>
            <a:off x="0" y="4685074"/>
            <a:ext cx="2051720" cy="400110"/>
          </a:xfrm>
          <a:prstGeom prst="rect">
            <a:avLst/>
          </a:prstGeom>
          <a:solidFill>
            <a:schemeClr val="accent6"/>
          </a:solidFill>
        </p:spPr>
        <p:txBody>
          <a:bodyPr wrap="square" lIns="0" rtlCol="0" anchor="ctr" anchorCtr="0">
            <a:spAutoFit/>
          </a:bodyPr>
          <a:lstStyle/>
          <a:p>
            <a:pPr marL="444500"/>
            <a:r>
              <a:rPr lang="en-GB" sz="2000" b="0" i="1" dirty="0">
                <a:solidFill>
                  <a:schemeClr val="bg1"/>
                </a:solidFill>
                <a:latin typeface="Arial" panose="020B0604020202020204" pitchFamily="34" charset="0"/>
                <a:cs typeface="Arial" panose="020B0604020202020204" pitchFamily="34" charset="0"/>
              </a:rPr>
              <a:t>#</a:t>
            </a:r>
            <a:r>
              <a:rPr lang="en-GB" sz="2000" b="0" dirty="0" err="1">
                <a:solidFill>
                  <a:schemeClr val="bg1"/>
                </a:solidFill>
                <a:latin typeface="Arial" panose="020B0604020202020204" pitchFamily="34" charset="0"/>
                <a:cs typeface="Arial" panose="020B0604020202020204" pitchFamily="34" charset="0"/>
              </a:rPr>
              <a:t>HorizonEU</a:t>
            </a:r>
            <a:r>
              <a:rPr lang="en-GB" sz="2000" b="0" dirty="0">
                <a:solidFill>
                  <a:schemeClr val="bg1"/>
                </a:solidFill>
                <a:latin typeface="Arial" panose="020B0604020202020204" pitchFamily="34" charset="0"/>
                <a:cs typeface="Arial" panose="020B0604020202020204" pitchFamily="34" charset="0"/>
              </a:rPr>
              <a:t> </a:t>
            </a:r>
          </a:p>
        </p:txBody>
      </p:sp>
      <p:sp>
        <p:nvSpPr>
          <p:cNvPr id="15" name="Text Placeholder 3"/>
          <p:cNvSpPr>
            <a:spLocks noGrp="1"/>
          </p:cNvSpPr>
          <p:nvPr>
            <p:ph type="body" sz="quarter" idx="10" hasCustomPrompt="1"/>
          </p:nvPr>
        </p:nvSpPr>
        <p:spPr>
          <a:xfrm>
            <a:off x="367913" y="5351661"/>
            <a:ext cx="4914642" cy="252437"/>
          </a:xfrm>
          <a:prstGeom prst="rect">
            <a:avLst/>
          </a:prstGeom>
        </p:spPr>
        <p:txBody>
          <a:bodyPr/>
          <a:lstStyle>
            <a:lvl1pPr marL="0" indent="0">
              <a:buNone/>
              <a:defRPr lang="fr-BE" sz="1500" b="0" i="0" kern="1200" dirty="0" smtClean="0">
                <a:solidFill>
                  <a:schemeClr val="accent6"/>
                </a:solidFill>
                <a:latin typeface="Verdana" pitchFamily="34" charset="0"/>
                <a:ea typeface="+mn-ea"/>
                <a:cs typeface="+mn-cs"/>
              </a:defRPr>
            </a:lvl1pPr>
            <a:lvl5pPr>
              <a:defRPr/>
            </a:lvl5pPr>
          </a:lstStyle>
          <a:p>
            <a:pPr lvl="0"/>
            <a:r>
              <a:rPr lang="fr-BE" dirty="0"/>
              <a:t>Kurt </a:t>
            </a:r>
            <a:r>
              <a:rPr lang="fr-BE" dirty="0" err="1"/>
              <a:t>Vandenberghe</a:t>
            </a:r>
            <a:r>
              <a:rPr lang="fr-BE" dirty="0"/>
              <a:t>, </a:t>
            </a:r>
            <a:r>
              <a:rPr lang="fr-BE" dirty="0" err="1"/>
              <a:t>Director</a:t>
            </a:r>
            <a:endParaRPr lang="fr-BE" dirty="0"/>
          </a:p>
          <a:p>
            <a:pPr lvl="0"/>
            <a:endParaRPr lang="fr-BE" dirty="0"/>
          </a:p>
          <a:p>
            <a:pPr lvl="0"/>
            <a:endParaRPr lang="en-GB" dirty="0"/>
          </a:p>
        </p:txBody>
      </p:sp>
      <p:sp>
        <p:nvSpPr>
          <p:cNvPr id="16" name="Text Placeholder 3"/>
          <p:cNvSpPr>
            <a:spLocks noGrp="1"/>
          </p:cNvSpPr>
          <p:nvPr>
            <p:ph type="body" sz="quarter" idx="11" hasCustomPrompt="1"/>
          </p:nvPr>
        </p:nvSpPr>
        <p:spPr>
          <a:xfrm>
            <a:off x="370664" y="5604099"/>
            <a:ext cx="4914642" cy="208688"/>
          </a:xfrm>
          <a:prstGeom prst="rect">
            <a:avLst/>
          </a:prstGeom>
        </p:spPr>
        <p:txBody>
          <a:bodyPr/>
          <a:lstStyle>
            <a:lvl1pPr marL="0" indent="0">
              <a:buNone/>
              <a:defRPr lang="fr-BE" sz="1500" b="0" i="0" kern="1200" dirty="0" smtClean="0">
                <a:solidFill>
                  <a:schemeClr val="accent6"/>
                </a:solidFill>
                <a:latin typeface="Verdana" pitchFamily="34" charset="0"/>
                <a:ea typeface="+mn-ea"/>
                <a:cs typeface="+mn-cs"/>
              </a:defRPr>
            </a:lvl1pPr>
            <a:lvl5pPr>
              <a:defRPr/>
            </a:lvl5pPr>
          </a:lstStyle>
          <a:p>
            <a:pPr lvl="0"/>
            <a:r>
              <a:rPr lang="fr-BE" dirty="0"/>
              <a:t>Council RWP meeting – Package 1</a:t>
            </a:r>
          </a:p>
          <a:p>
            <a:pPr lvl="0"/>
            <a:endParaRPr lang="fr-BE" dirty="0"/>
          </a:p>
          <a:p>
            <a:pPr lvl="0"/>
            <a:endParaRPr lang="en-GB" dirty="0"/>
          </a:p>
        </p:txBody>
      </p:sp>
      <p:sp>
        <p:nvSpPr>
          <p:cNvPr id="17" name="TextBox 16"/>
          <p:cNvSpPr txBox="1"/>
          <p:nvPr userDrawn="1"/>
        </p:nvSpPr>
        <p:spPr>
          <a:xfrm>
            <a:off x="252289" y="2204864"/>
            <a:ext cx="4319711" cy="707886"/>
          </a:xfrm>
          <a:prstGeom prst="rect">
            <a:avLst/>
          </a:prstGeom>
          <a:noFill/>
        </p:spPr>
        <p:txBody>
          <a:bodyPr wrap="square" rtlCol="0">
            <a:spAutoFit/>
          </a:bodyPr>
          <a:lstStyle/>
          <a:p>
            <a:r>
              <a:rPr lang="en-US" sz="4000">
                <a:solidFill>
                  <a:schemeClr val="accent6"/>
                </a:solidFill>
                <a:latin typeface="+mj-lt"/>
              </a:rPr>
              <a:t>R&amp;I Partnerships</a:t>
            </a:r>
            <a:endParaRPr lang="en-GB" sz="4000" b="0" dirty="0" err="1">
              <a:solidFill>
                <a:schemeClr val="accent6"/>
              </a:solidFill>
              <a:latin typeface="+mj-lt"/>
            </a:endParaRPr>
          </a:p>
        </p:txBody>
      </p:sp>
      <p:sp>
        <p:nvSpPr>
          <p:cNvPr id="18" name="Text Placeholder 3"/>
          <p:cNvSpPr>
            <a:spLocks noGrp="1"/>
          </p:cNvSpPr>
          <p:nvPr>
            <p:ph type="body" sz="quarter" idx="12" hasCustomPrompt="1"/>
          </p:nvPr>
        </p:nvSpPr>
        <p:spPr>
          <a:xfrm>
            <a:off x="370664" y="5843364"/>
            <a:ext cx="4914642" cy="353263"/>
          </a:xfrm>
          <a:prstGeom prst="rect">
            <a:avLst/>
          </a:prstGeom>
        </p:spPr>
        <p:txBody>
          <a:bodyPr/>
          <a:lstStyle>
            <a:lvl1pPr marL="0" indent="0">
              <a:buNone/>
              <a:defRPr lang="fr-BE" sz="1500" b="0" i="0" kern="1200" dirty="0" smtClean="0">
                <a:solidFill>
                  <a:schemeClr val="accent6"/>
                </a:solidFill>
                <a:latin typeface="Verdana" pitchFamily="34" charset="0"/>
                <a:ea typeface="+mn-ea"/>
                <a:cs typeface="+mn-cs"/>
              </a:defRPr>
            </a:lvl1pPr>
            <a:lvl5pPr>
              <a:defRPr/>
            </a:lvl5pPr>
          </a:lstStyle>
          <a:p>
            <a:pPr marL="0" lvl="0" indent="0" algn="l" rtl="0" eaLnBrk="1" fontAlgn="base" hangingPunct="1">
              <a:spcBef>
                <a:spcPct val="20000"/>
              </a:spcBef>
              <a:spcAft>
                <a:spcPct val="0"/>
              </a:spcAft>
              <a:buClr>
                <a:schemeClr val="bg1"/>
              </a:buClr>
              <a:buNone/>
            </a:pPr>
            <a:r>
              <a:rPr lang="fr-BE" dirty="0"/>
              <a:t>18 </a:t>
            </a:r>
            <a:r>
              <a:rPr lang="fr-BE" dirty="0" err="1"/>
              <a:t>June</a:t>
            </a:r>
            <a:r>
              <a:rPr lang="fr-BE" dirty="0"/>
              <a:t> 2018</a:t>
            </a:r>
          </a:p>
          <a:p>
            <a:pPr lvl="0"/>
            <a:endParaRPr lang="fr-BE" dirty="0"/>
          </a:p>
          <a:p>
            <a:pPr lvl="0"/>
            <a:endParaRPr lang="en-GB" dirty="0"/>
          </a:p>
        </p:txBody>
      </p:sp>
      <p:sp>
        <p:nvSpPr>
          <p:cNvPr id="19" name="TextBox 18"/>
          <p:cNvSpPr txBox="1"/>
          <p:nvPr userDrawn="1"/>
        </p:nvSpPr>
        <p:spPr>
          <a:xfrm>
            <a:off x="361627" y="1268760"/>
            <a:ext cx="4657519" cy="784830"/>
          </a:xfrm>
          <a:prstGeom prst="rect">
            <a:avLst/>
          </a:prstGeom>
          <a:noFill/>
        </p:spPr>
        <p:txBody>
          <a:bodyPr wrap="square" rtlCol="0">
            <a:spAutoFit/>
          </a:bodyPr>
          <a:lstStyle/>
          <a:p>
            <a:r>
              <a:rPr lang="en-US" sz="1500" dirty="0">
                <a:solidFill>
                  <a:srgbClr val="00B0F0"/>
                </a:solidFill>
                <a:latin typeface="+mn-lt"/>
              </a:rPr>
              <a:t>HORIZON</a:t>
            </a:r>
            <a:r>
              <a:rPr lang="en-US" sz="1500" baseline="0" dirty="0">
                <a:solidFill>
                  <a:srgbClr val="00B0F0"/>
                </a:solidFill>
                <a:latin typeface="+mn-lt"/>
              </a:rPr>
              <a:t> EUROPE</a:t>
            </a:r>
          </a:p>
          <a:p>
            <a:r>
              <a:rPr lang="en-US" sz="1500" dirty="0">
                <a:solidFill>
                  <a:srgbClr val="00B0F0"/>
                </a:solidFill>
                <a:latin typeface="+mn-lt"/>
              </a:rPr>
              <a:t>THE NEXT EU RESEARCH &amp; INNOVATION  PROGRAMME (2021 – 2027)</a:t>
            </a:r>
            <a:endParaRPr lang="en-GB" sz="1500" dirty="0" err="1">
              <a:solidFill>
                <a:srgbClr val="00B0F0"/>
              </a:solidFill>
              <a:latin typeface="+mn-lt"/>
            </a:endParaRPr>
          </a:p>
        </p:txBody>
      </p:sp>
    </p:spTree>
    <p:extLst>
      <p:ext uri="{BB962C8B-B14F-4D97-AF65-F5344CB8AC3E}">
        <p14:creationId xmlns:p14="http://schemas.microsoft.com/office/powerpoint/2010/main" val="15524995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6577013" y="6145213"/>
            <a:ext cx="2243137" cy="596900"/>
          </a:xfrm>
          <a:prstGeom prst="rect">
            <a:avLst/>
          </a:prstGeom>
          <a:noFill/>
          <a:ln w="9525">
            <a:noFill/>
            <a:miter lim="800000"/>
            <a:headEnd/>
            <a:tailEnd/>
          </a:ln>
        </p:spPr>
      </p:pic>
    </p:spTree>
    <p:extLst>
      <p:ext uri="{BB962C8B-B14F-4D97-AF65-F5344CB8AC3E}">
        <p14:creationId xmlns:p14="http://schemas.microsoft.com/office/powerpoint/2010/main" val="40283958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8" y="0"/>
            <a:ext cx="9143184" cy="6858000"/>
          </a:xfrm>
          <a:prstGeom prst="rect">
            <a:avLst/>
          </a:prstGeom>
        </p:spPr>
      </p:pic>
      <p:sp>
        <p:nvSpPr>
          <p:cNvPr id="3" name="Rectangle 2"/>
          <p:cNvSpPr/>
          <p:nvPr userDrawn="1"/>
        </p:nvSpPr>
        <p:spPr>
          <a:xfrm>
            <a:off x="0" y="6021288"/>
            <a:ext cx="9143592" cy="8367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pic>
        <p:nvPicPr>
          <p:cNvPr id="4" name="Picture 17"/>
          <p:cNvPicPr>
            <a:picLocks noChangeAspect="1" noChangeArrowheads="1"/>
          </p:cNvPicPr>
          <p:nvPr userDrawn="1"/>
        </p:nvPicPr>
        <p:blipFill>
          <a:blip r:embed="rId3" cstate="print"/>
          <a:srcRect/>
          <a:stretch>
            <a:fillRect/>
          </a:stretch>
        </p:blipFill>
        <p:spPr bwMode="auto">
          <a:xfrm>
            <a:off x="6577013" y="6145213"/>
            <a:ext cx="2243137" cy="596900"/>
          </a:xfrm>
          <a:prstGeom prst="rect">
            <a:avLst/>
          </a:prstGeom>
          <a:noFill/>
          <a:ln w="9525">
            <a:noFill/>
            <a:miter lim="800000"/>
            <a:headEnd/>
            <a:tailEnd/>
          </a:ln>
        </p:spPr>
      </p:pic>
    </p:spTree>
    <p:extLst>
      <p:ext uri="{BB962C8B-B14F-4D97-AF65-F5344CB8AC3E}">
        <p14:creationId xmlns:p14="http://schemas.microsoft.com/office/powerpoint/2010/main" val="31780747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6804248" y="5589240"/>
            <a:ext cx="2015901" cy="536432"/>
          </a:xfrm>
          <a:prstGeom prst="rect">
            <a:avLst/>
          </a:prstGeom>
          <a:noFill/>
          <a:ln w="9525">
            <a:noFill/>
            <a:miter lim="800000"/>
            <a:headEnd/>
            <a:tailEnd/>
          </a:ln>
        </p:spPr>
      </p:pic>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39913"/>
          <a:stretch/>
        </p:blipFill>
        <p:spPr>
          <a:xfrm>
            <a:off x="3649648" y="0"/>
            <a:ext cx="5494351" cy="6857999"/>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284975"/>
            <a:ext cx="9144000" cy="573024"/>
          </a:xfrm>
          <a:prstGeom prst="rect">
            <a:avLst/>
          </a:prstGeom>
        </p:spPr>
      </p:pic>
      <p:pic>
        <p:nvPicPr>
          <p:cNvPr id="6" name="Picture 17"/>
          <p:cNvPicPr>
            <a:picLocks noChangeAspect="1" noChangeArrowheads="1"/>
          </p:cNvPicPr>
          <p:nvPr userDrawn="1"/>
        </p:nvPicPr>
        <p:blipFill>
          <a:blip r:embed="rId2" cstate="print"/>
          <a:srcRect/>
          <a:stretch>
            <a:fillRect/>
          </a:stretch>
        </p:blipFill>
        <p:spPr bwMode="auto">
          <a:xfrm>
            <a:off x="6956648" y="5589240"/>
            <a:ext cx="2015901" cy="536432"/>
          </a:xfrm>
          <a:prstGeom prst="rect">
            <a:avLst/>
          </a:prstGeom>
          <a:noFill/>
          <a:ln w="9525">
            <a:noFill/>
            <a:miter lim="800000"/>
            <a:headEnd/>
            <a:tailEnd/>
          </a:ln>
        </p:spPr>
      </p:pic>
    </p:spTree>
    <p:extLst>
      <p:ext uri="{BB962C8B-B14F-4D97-AF65-F5344CB8AC3E}">
        <p14:creationId xmlns:p14="http://schemas.microsoft.com/office/powerpoint/2010/main" val="37061639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6577013" y="6145213"/>
            <a:ext cx="2243137" cy="596900"/>
          </a:xfrm>
          <a:prstGeom prst="rect">
            <a:avLst/>
          </a:prstGeom>
          <a:noFill/>
          <a:ln w="9525">
            <a:noFill/>
            <a:miter lim="800000"/>
            <a:headEnd/>
            <a:tailEnd/>
          </a:ln>
        </p:spPr>
      </p:pic>
      <p:sp>
        <p:nvSpPr>
          <p:cNvPr id="2" name="Title 1"/>
          <p:cNvSpPr>
            <a:spLocks noGrp="1"/>
          </p:cNvSpPr>
          <p:nvPr>
            <p:ph type="title"/>
          </p:nvPr>
        </p:nvSpPr>
        <p:spPr>
          <a:xfrm>
            <a:off x="468313" y="980728"/>
            <a:ext cx="8229600" cy="936625"/>
          </a:xfrm>
        </p:spPr>
        <p:txBody>
          <a:bodyPr/>
          <a:lstStyle/>
          <a:p>
            <a:r>
              <a:rPr lang="en-US"/>
              <a:t>Click to edit Master title style</a:t>
            </a:r>
            <a:endParaRPr lang="en-GB" dirty="0"/>
          </a:p>
        </p:txBody>
      </p:sp>
      <p:sp>
        <p:nvSpPr>
          <p:cNvPr id="5" name="Rectangle 4"/>
          <p:cNvSpPr>
            <a:spLocks noGrp="1" noChangeArrowheads="1"/>
          </p:cNvSpPr>
          <p:nvPr>
            <p:ph type="dt" sz="half" idx="10"/>
          </p:nvPr>
        </p:nvSpPr>
        <p:spPr>
          <a:xfrm>
            <a:off x="6577013" y="116632"/>
            <a:ext cx="2133600" cy="476250"/>
          </a:xfrm>
        </p:spPr>
        <p:txBody>
          <a:bodyPr/>
          <a:lstStyle>
            <a:lvl1pPr>
              <a:defRPr sz="1200"/>
            </a:lvl1pPr>
          </a:lstStyle>
          <a:p>
            <a:pPr>
              <a:defRPr/>
            </a:pPr>
            <a:endParaRPr lang="en-GB" dirty="0"/>
          </a:p>
        </p:txBody>
      </p:sp>
      <p:sp>
        <p:nvSpPr>
          <p:cNvPr id="6" name="Rectangle 5"/>
          <p:cNvSpPr>
            <a:spLocks noGrp="1" noChangeArrowheads="1"/>
          </p:cNvSpPr>
          <p:nvPr>
            <p:ph type="ftr" sz="quarter" idx="11"/>
          </p:nvPr>
        </p:nvSpPr>
        <p:spPr>
          <a:xfrm>
            <a:off x="3124200" y="6337126"/>
            <a:ext cx="2895600" cy="476250"/>
          </a:xfrm>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xfrm>
            <a:off x="467544" y="6297439"/>
            <a:ext cx="2133600" cy="476250"/>
          </a:xfrm>
        </p:spPr>
        <p:txBody>
          <a:bodyPr/>
          <a:lstStyle>
            <a:lvl1pPr algn="l">
              <a:defRPr/>
            </a:lvl1pPr>
          </a:lstStyle>
          <a:p>
            <a:pPr>
              <a:defRPr/>
            </a:pPr>
            <a:fld id="{37EC8A20-BA03-4FF7-8742-03D8AD4CA4F4}" type="slidenum">
              <a:rPr lang="en-GB" smtClean="0"/>
              <a:pPr>
                <a:defRPr/>
              </a:pPr>
              <a:t>‹#›</a:t>
            </a:fld>
            <a:endParaRPr lang="en-GB" dirty="0"/>
          </a:p>
        </p:txBody>
      </p:sp>
      <p:sp>
        <p:nvSpPr>
          <p:cNvPr id="9" name="Content Placeholder 2"/>
          <p:cNvSpPr>
            <a:spLocks noGrp="1"/>
          </p:cNvSpPr>
          <p:nvPr>
            <p:ph idx="1"/>
          </p:nvPr>
        </p:nvSpPr>
        <p:spPr>
          <a:xfrm>
            <a:off x="457200" y="2276872"/>
            <a:ext cx="8229600" cy="3633788"/>
          </a:xfrm>
        </p:spPr>
        <p:txBody>
          <a:bodyPr/>
          <a:lstStyle>
            <a:lvl1pPr marL="342900" indent="-342900">
              <a:buClr>
                <a:srgbClr val="0F5494"/>
              </a:buClr>
              <a:buFont typeface="Arial" pitchFamily="34" charset="0"/>
              <a:buChar char="•"/>
              <a:defRPr/>
            </a:lvl1pPr>
            <a:lvl2pPr>
              <a:buClr>
                <a:srgbClr val="0F5494"/>
              </a:buCl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535375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125538"/>
            <a:ext cx="9144000" cy="5732462"/>
          </a:xfrm>
          <a:prstGeom prst="rect">
            <a:avLst/>
          </a:prstGeom>
          <a:solidFill>
            <a:srgbClr val="0F5494"/>
          </a:solidFill>
          <a:ln w="73025"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b="0">
              <a:solidFill>
                <a:schemeClr val="lt1"/>
              </a:solidFill>
              <a:latin typeface="+mn-lt"/>
            </a:endParaRPr>
          </a:p>
        </p:txBody>
      </p:sp>
      <p:pic>
        <p:nvPicPr>
          <p:cNvPr id="5" name="Picture 6" descr="LOGO CE-EN-quadri.eps"/>
          <p:cNvPicPr>
            <a:picLocks noChangeAspect="1"/>
          </p:cNvPicPr>
          <p:nvPr userDrawn="1"/>
        </p:nvPicPr>
        <p:blipFill>
          <a:blip r:embed="rId2" cstate="print"/>
          <a:srcRect/>
          <a:stretch>
            <a:fillRect/>
          </a:stretch>
        </p:blipFill>
        <p:spPr bwMode="auto">
          <a:xfrm>
            <a:off x="3906000" y="309600"/>
            <a:ext cx="1584325" cy="1100138"/>
          </a:xfrm>
          <a:prstGeom prst="rect">
            <a:avLst/>
          </a:prstGeom>
          <a:noFill/>
          <a:ln w="9525">
            <a:noFill/>
            <a:miter lim="800000"/>
            <a:headEnd/>
            <a:tailEnd/>
          </a:ln>
        </p:spPr>
      </p:pic>
      <p:sp>
        <p:nvSpPr>
          <p:cNvPr id="6" name="Rectangle 5"/>
          <p:cNvSpPr/>
          <p:nvPr userDrawn="1"/>
        </p:nvSpPr>
        <p:spPr>
          <a:xfrm>
            <a:off x="4230000" y="6669360"/>
            <a:ext cx="684213"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sp>
        <p:nvSpPr>
          <p:cNvPr id="2" name="Title 1"/>
          <p:cNvSpPr>
            <a:spLocks noGrp="1"/>
          </p:cNvSpPr>
          <p:nvPr>
            <p:ph type="title" hasCustomPrompt="1"/>
          </p:nvPr>
        </p:nvSpPr>
        <p:spPr>
          <a:xfrm>
            <a:off x="4139952" y="1700808"/>
            <a:ext cx="4536504" cy="2016224"/>
          </a:xfrm>
        </p:spPr>
        <p:txBody>
          <a:bodyPr/>
          <a:lstStyle>
            <a:lvl1pPr indent="0">
              <a:defRPr sz="4800">
                <a:solidFill>
                  <a:srgbClr val="FFD624"/>
                </a:solidFill>
              </a:defRPr>
            </a:lvl1pPr>
          </a:lstStyle>
          <a:p>
            <a:r>
              <a:rPr lang="en-GB" dirty="0"/>
              <a:t>Title</a:t>
            </a:r>
          </a:p>
        </p:txBody>
      </p:sp>
      <p:sp>
        <p:nvSpPr>
          <p:cNvPr id="3" name="Content Placeholder 2"/>
          <p:cNvSpPr>
            <a:spLocks noGrp="1"/>
          </p:cNvSpPr>
          <p:nvPr>
            <p:ph idx="1" hasCustomPrompt="1"/>
          </p:nvPr>
        </p:nvSpPr>
        <p:spPr>
          <a:xfrm>
            <a:off x="467544" y="3933056"/>
            <a:ext cx="3744416" cy="1872208"/>
          </a:xfrm>
        </p:spPr>
        <p:txBody>
          <a:bodyPr/>
          <a:lstStyle>
            <a:lvl1pPr marL="0" indent="0">
              <a:buNone/>
              <a:defRPr sz="3000" b="1" i="0">
                <a:solidFill>
                  <a:schemeClr val="bg1"/>
                </a:solidFill>
              </a:defRPr>
            </a:lvl1pPr>
            <a:lvl3pPr marL="228600" indent="-228600" algn="l">
              <a:defRPr sz="3000" b="1">
                <a:solidFill>
                  <a:schemeClr val="bg1"/>
                </a:solidFill>
              </a:defRPr>
            </a:lvl3pPr>
          </a:lstStyle>
          <a:p>
            <a:pPr lvl="0"/>
            <a:r>
              <a:rPr lang="en-US" dirty="0"/>
              <a:t>Subtitle</a:t>
            </a:r>
          </a:p>
        </p:txBody>
      </p:sp>
      <p:sp>
        <p:nvSpPr>
          <p:cNvPr id="7" name="Rectangle 4"/>
          <p:cNvSpPr>
            <a:spLocks noGrp="1" noChangeArrowheads="1"/>
          </p:cNvSpPr>
          <p:nvPr>
            <p:ph type="dt" sz="half" idx="10"/>
          </p:nvPr>
        </p:nvSpPr>
        <p:spPr/>
        <p:txBody>
          <a:bodyPr/>
          <a:lstStyle>
            <a:lvl1pPr>
              <a:defRPr dirty="0">
                <a:solidFill>
                  <a:schemeClr val="bg1"/>
                </a:solidFill>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dirty="0">
                <a:solidFill>
                  <a:schemeClr val="bg1"/>
                </a:solidFill>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smtClean="0">
                <a:solidFill>
                  <a:schemeClr val="bg1"/>
                </a:solidFill>
              </a:defRPr>
            </a:lvl1pPr>
          </a:lstStyle>
          <a:p>
            <a:pPr>
              <a:defRPr/>
            </a:pPr>
            <a:fld id="{2BB59E6E-B967-488E-B209-8B7FA0D7AF99}" type="slidenum">
              <a:rPr lang="en-GB"/>
              <a:pPr>
                <a:defRPr/>
              </a:pPr>
              <a:t>‹#›</a:t>
            </a:fld>
            <a:endParaRPr lang="en-GB" dirty="0"/>
          </a:p>
        </p:txBody>
      </p:sp>
    </p:spTree>
    <p:extLst>
      <p:ext uri="{BB962C8B-B14F-4D97-AF65-F5344CB8AC3E}">
        <p14:creationId xmlns:p14="http://schemas.microsoft.com/office/powerpoint/2010/main" val="12970112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6577013" y="6145213"/>
            <a:ext cx="2243137" cy="596900"/>
          </a:xfrm>
          <a:prstGeom prst="rect">
            <a:avLst/>
          </a:prstGeom>
          <a:noFill/>
          <a:ln w="9525">
            <a:noFill/>
            <a:miter lim="800000"/>
            <a:headEnd/>
            <a:tailEnd/>
          </a:ln>
        </p:spPr>
      </p:pic>
      <p:sp>
        <p:nvSpPr>
          <p:cNvPr id="2" name="Title 1"/>
          <p:cNvSpPr>
            <a:spLocks noGrp="1"/>
          </p:cNvSpPr>
          <p:nvPr>
            <p:ph type="title"/>
          </p:nvPr>
        </p:nvSpPr>
        <p:spPr>
          <a:xfrm>
            <a:off x="468313" y="980728"/>
            <a:ext cx="8229600" cy="936625"/>
          </a:xfrm>
        </p:spPr>
        <p:txBody>
          <a:bodyPr/>
          <a:lstStyle/>
          <a:p>
            <a:r>
              <a:rPr lang="en-US"/>
              <a:t>Click to edit Master title style</a:t>
            </a:r>
            <a:endParaRPr lang="en-GB" dirty="0"/>
          </a:p>
        </p:txBody>
      </p:sp>
      <p:sp>
        <p:nvSpPr>
          <p:cNvPr id="5" name="Rectangle 4"/>
          <p:cNvSpPr>
            <a:spLocks noGrp="1" noChangeArrowheads="1"/>
          </p:cNvSpPr>
          <p:nvPr>
            <p:ph type="dt" sz="half" idx="10"/>
          </p:nvPr>
        </p:nvSpPr>
        <p:spPr>
          <a:xfrm>
            <a:off x="6577013" y="116632"/>
            <a:ext cx="2133600" cy="476250"/>
          </a:xfrm>
        </p:spPr>
        <p:txBody>
          <a:bodyPr/>
          <a:lstStyle>
            <a:lvl1pPr>
              <a:defRPr sz="1200"/>
            </a:lvl1pPr>
          </a:lstStyle>
          <a:p>
            <a:pPr>
              <a:defRPr/>
            </a:pPr>
            <a:endParaRPr lang="en-GB" dirty="0"/>
          </a:p>
        </p:txBody>
      </p:sp>
      <p:sp>
        <p:nvSpPr>
          <p:cNvPr id="6" name="Rectangle 5"/>
          <p:cNvSpPr>
            <a:spLocks noGrp="1" noChangeArrowheads="1"/>
          </p:cNvSpPr>
          <p:nvPr>
            <p:ph type="ftr" sz="quarter" idx="11"/>
          </p:nvPr>
        </p:nvSpPr>
        <p:spPr>
          <a:xfrm>
            <a:off x="3124200" y="6337126"/>
            <a:ext cx="2895600" cy="476250"/>
          </a:xfrm>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xfrm>
            <a:off x="467544" y="6297439"/>
            <a:ext cx="2133600" cy="476250"/>
          </a:xfrm>
        </p:spPr>
        <p:txBody>
          <a:bodyPr/>
          <a:lstStyle>
            <a:lvl1pPr algn="l">
              <a:defRPr/>
            </a:lvl1pPr>
          </a:lstStyle>
          <a:p>
            <a:pPr>
              <a:defRPr/>
            </a:pPr>
            <a:fld id="{37EC8A20-BA03-4FF7-8742-03D8AD4CA4F4}" type="slidenum">
              <a:rPr lang="en-GB" smtClean="0"/>
              <a:pPr>
                <a:defRPr/>
              </a:pPr>
              <a:t>‹#›</a:t>
            </a:fld>
            <a:endParaRPr lang="en-GB" dirty="0"/>
          </a:p>
        </p:txBody>
      </p:sp>
      <p:sp>
        <p:nvSpPr>
          <p:cNvPr id="9" name="Content Placeholder 2"/>
          <p:cNvSpPr>
            <a:spLocks noGrp="1"/>
          </p:cNvSpPr>
          <p:nvPr>
            <p:ph idx="1"/>
          </p:nvPr>
        </p:nvSpPr>
        <p:spPr>
          <a:xfrm>
            <a:off x="457200" y="2276872"/>
            <a:ext cx="8229600" cy="3633788"/>
          </a:xfrm>
        </p:spPr>
        <p:txBody>
          <a:bodyPr/>
          <a:lstStyle>
            <a:lvl1pPr marL="342900" indent="-342900">
              <a:buClr>
                <a:srgbClr val="0F5494"/>
              </a:buClr>
              <a:buFont typeface="Arial" pitchFamily="34" charset="0"/>
              <a:buChar char="•"/>
              <a:defRPr/>
            </a:lvl1pPr>
            <a:lvl2pPr>
              <a:buClr>
                <a:srgbClr val="0F5494"/>
              </a:buCl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813596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5E88F9B-71EE-4D5C-B44E-012EF44E925A}" type="slidenum">
              <a:rPr lang="en-GB"/>
              <a:pPr>
                <a:defRPr/>
              </a:pPr>
              <a:t>‹#›</a:t>
            </a:fld>
            <a:endParaRPr lang="en-GB"/>
          </a:p>
        </p:txBody>
      </p:sp>
    </p:spTree>
    <p:extLst>
      <p:ext uri="{BB962C8B-B14F-4D97-AF65-F5344CB8AC3E}">
        <p14:creationId xmlns:p14="http://schemas.microsoft.com/office/powerpoint/2010/main" val="23190524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2387600"/>
            <a:ext cx="4038600" cy="363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2387600"/>
            <a:ext cx="4038600" cy="363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96CDD1B-50E0-44E8-82B7-F85F69F6D40C}" type="slidenum">
              <a:rPr lang="en-GB"/>
              <a:pPr>
                <a:defRPr/>
              </a:pPr>
              <a:t>‹#›</a:t>
            </a:fld>
            <a:endParaRPr lang="en-GB"/>
          </a:p>
        </p:txBody>
      </p:sp>
    </p:spTree>
    <p:extLst>
      <p:ext uri="{BB962C8B-B14F-4D97-AF65-F5344CB8AC3E}">
        <p14:creationId xmlns:p14="http://schemas.microsoft.com/office/powerpoint/2010/main" val="4272510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4747253-C9BC-4251-8AE3-8910CE9253F2}" type="slidenum">
              <a:rPr lang="en-GB"/>
              <a:pPr>
                <a:defRPr/>
              </a:pPr>
              <a:t>‹#›</a:t>
            </a:fld>
            <a:endParaRPr lang="en-GB"/>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30E8177A-0CE3-43B6-B11B-ED2E8AEAD8D3}" type="slidenum">
              <a:rPr lang="en-GB"/>
              <a:pPr>
                <a:defRPr/>
              </a:pPr>
              <a:t>‹#›</a:t>
            </a:fld>
            <a:endParaRPr lang="en-GB"/>
          </a:p>
        </p:txBody>
      </p:sp>
    </p:spTree>
    <p:extLst>
      <p:ext uri="{BB962C8B-B14F-4D97-AF65-F5344CB8AC3E}">
        <p14:creationId xmlns:p14="http://schemas.microsoft.com/office/powerpoint/2010/main" val="1121592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D855DDF-6655-40F2-8D9E-CA15739A7ECF}" type="slidenum">
              <a:rPr lang="en-GB"/>
              <a:pPr>
                <a:defRPr/>
              </a:pPr>
              <a:t>‹#›</a:t>
            </a:fld>
            <a:endParaRPr lang="en-GB"/>
          </a:p>
        </p:txBody>
      </p:sp>
    </p:spTree>
    <p:extLst>
      <p:ext uri="{BB962C8B-B14F-4D97-AF65-F5344CB8AC3E}">
        <p14:creationId xmlns:p14="http://schemas.microsoft.com/office/powerpoint/2010/main" val="9717757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DEBFC62-E3CF-4012-8A8B-ABF1C18EA022}" type="slidenum">
              <a:rPr lang="en-GB"/>
              <a:pPr>
                <a:defRPr/>
              </a:pPr>
              <a:t>‹#›</a:t>
            </a:fld>
            <a:endParaRPr lang="en-GB"/>
          </a:p>
        </p:txBody>
      </p:sp>
    </p:spTree>
    <p:extLst>
      <p:ext uri="{BB962C8B-B14F-4D97-AF65-F5344CB8AC3E}">
        <p14:creationId xmlns:p14="http://schemas.microsoft.com/office/powerpoint/2010/main" val="881440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88800BF-55FD-4017-8F82-94A8DE4F5750}" type="slidenum">
              <a:rPr lang="en-GB"/>
              <a:pPr>
                <a:defRPr/>
              </a:pPr>
              <a:t>‹#›</a:t>
            </a:fld>
            <a:endParaRPr lang="en-GB"/>
          </a:p>
        </p:txBody>
      </p:sp>
    </p:spTree>
    <p:extLst>
      <p:ext uri="{BB962C8B-B14F-4D97-AF65-F5344CB8AC3E}">
        <p14:creationId xmlns:p14="http://schemas.microsoft.com/office/powerpoint/2010/main" val="8869108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4747253-C9BC-4251-8AE3-8910CE9253F2}" type="slidenum">
              <a:rPr lang="en-GB"/>
              <a:pPr>
                <a:defRPr/>
              </a:pPr>
              <a:t>‹#›</a:t>
            </a:fld>
            <a:endParaRPr lang="en-GB"/>
          </a:p>
        </p:txBody>
      </p:sp>
    </p:spTree>
    <p:extLst>
      <p:ext uri="{BB962C8B-B14F-4D97-AF65-F5344CB8AC3E}">
        <p14:creationId xmlns:p14="http://schemas.microsoft.com/office/powerpoint/2010/main" val="14434736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DE98375-5C84-4176-84A5-B6A3E0825F02}" type="slidenum">
              <a:rPr lang="en-GB"/>
              <a:pPr>
                <a:defRPr/>
              </a:pPr>
              <a:t>‹#›</a:t>
            </a:fld>
            <a:endParaRPr lang="en-GB"/>
          </a:p>
        </p:txBody>
      </p:sp>
    </p:spTree>
    <p:extLst>
      <p:ext uri="{BB962C8B-B14F-4D97-AF65-F5344CB8AC3E}">
        <p14:creationId xmlns:p14="http://schemas.microsoft.com/office/powerpoint/2010/main" val="42683333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1123950"/>
            <a:ext cx="2058988" cy="48974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1123950"/>
            <a:ext cx="6029325" cy="48974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77C7773-6390-40B5-8F3A-46FD9E5B7090}" type="slidenum">
              <a:rPr lang="en-GB"/>
              <a:pPr>
                <a:defRPr/>
              </a:pPr>
              <a:t>‹#›</a:t>
            </a:fld>
            <a:endParaRPr lang="en-GB"/>
          </a:p>
        </p:txBody>
      </p:sp>
    </p:spTree>
    <p:extLst>
      <p:ext uri="{BB962C8B-B14F-4D97-AF65-F5344CB8AC3E}">
        <p14:creationId xmlns:p14="http://schemas.microsoft.com/office/powerpoint/2010/main" val="32497252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03376"/>
            <a:ext cx="9144000" cy="5754624"/>
          </a:xfrm>
          <a:prstGeom prst="rect">
            <a:avLst/>
          </a:prstGeom>
        </p:spPr>
      </p:pic>
      <p:pic>
        <p:nvPicPr>
          <p:cNvPr id="5" name="Picture 6" descr="LOGO CE-EN-quadri.eps"/>
          <p:cNvPicPr>
            <a:picLocks noChangeAspect="1"/>
          </p:cNvPicPr>
          <p:nvPr userDrawn="1"/>
        </p:nvPicPr>
        <p:blipFill>
          <a:blip r:embed="rId3" cstate="print"/>
          <a:srcRect/>
          <a:stretch>
            <a:fillRect/>
          </a:stretch>
        </p:blipFill>
        <p:spPr bwMode="auto">
          <a:xfrm>
            <a:off x="3906000" y="332656"/>
            <a:ext cx="1584325" cy="1100138"/>
          </a:xfrm>
          <a:prstGeom prst="rect">
            <a:avLst/>
          </a:prstGeom>
          <a:noFill/>
          <a:ln w="9525">
            <a:noFill/>
            <a:miter lim="800000"/>
            <a:headEnd/>
            <a:tailEnd/>
          </a:ln>
        </p:spPr>
      </p:pic>
      <p:sp>
        <p:nvSpPr>
          <p:cNvPr id="6" name="Rectangle 5"/>
          <p:cNvSpPr/>
          <p:nvPr userDrawn="1"/>
        </p:nvSpPr>
        <p:spPr>
          <a:xfrm>
            <a:off x="4230000" y="6429118"/>
            <a:ext cx="684213" cy="456142"/>
          </a:xfrm>
          <a:prstGeom prst="rect">
            <a:avLst/>
          </a:prstGeom>
          <a:solidFill>
            <a:srgbClr val="13317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sp>
        <p:nvSpPr>
          <p:cNvPr id="3" name="TextBox 2"/>
          <p:cNvSpPr txBox="1"/>
          <p:nvPr userDrawn="1"/>
        </p:nvSpPr>
        <p:spPr>
          <a:xfrm>
            <a:off x="4173092" y="6388471"/>
            <a:ext cx="846055" cy="369332"/>
          </a:xfrm>
          <a:prstGeom prst="rect">
            <a:avLst/>
          </a:prstGeom>
          <a:noFill/>
        </p:spPr>
        <p:txBody>
          <a:bodyPr wrap="square" rtlCol="0">
            <a:spAutoFit/>
          </a:bodyPr>
          <a:lstStyle/>
          <a:p>
            <a:r>
              <a:rPr lang="fr-BE" sz="900" b="0" i="1" dirty="0" err="1">
                <a:solidFill>
                  <a:schemeClr val="bg1"/>
                </a:solidFill>
                <a:latin typeface="EC Square Sans Pro Light" panose="020B0506000000020004" pitchFamily="34" charset="0"/>
              </a:rPr>
              <a:t>Research</a:t>
            </a:r>
            <a:r>
              <a:rPr lang="fr-BE" sz="900" b="0" i="1" dirty="0">
                <a:solidFill>
                  <a:schemeClr val="bg1"/>
                </a:solidFill>
                <a:latin typeface="EC Square Sans Pro Light" panose="020B0506000000020004" pitchFamily="34" charset="0"/>
              </a:rPr>
              <a:t> and Innovation </a:t>
            </a:r>
            <a:endParaRPr lang="en-GB" sz="900" b="0" i="1" dirty="0" err="1">
              <a:solidFill>
                <a:schemeClr val="bg1"/>
              </a:solidFill>
              <a:latin typeface="EC Square Sans Pro Light" panose="020B0506000000020004" pitchFamily="34" charset="0"/>
            </a:endParaRPr>
          </a:p>
        </p:txBody>
      </p:sp>
      <p:sp>
        <p:nvSpPr>
          <p:cNvPr id="9" name="TextBox 8"/>
          <p:cNvSpPr txBox="1"/>
          <p:nvPr userDrawn="1"/>
        </p:nvSpPr>
        <p:spPr>
          <a:xfrm>
            <a:off x="0" y="4685074"/>
            <a:ext cx="2051720" cy="400110"/>
          </a:xfrm>
          <a:prstGeom prst="rect">
            <a:avLst/>
          </a:prstGeom>
          <a:solidFill>
            <a:schemeClr val="accent6"/>
          </a:solidFill>
        </p:spPr>
        <p:txBody>
          <a:bodyPr wrap="square" lIns="0" rtlCol="0" anchor="ctr" anchorCtr="0">
            <a:spAutoFit/>
          </a:bodyPr>
          <a:lstStyle/>
          <a:p>
            <a:pPr marL="444500"/>
            <a:r>
              <a:rPr lang="en-GB" sz="2000" b="0" i="1" dirty="0">
                <a:solidFill>
                  <a:schemeClr val="bg1"/>
                </a:solidFill>
                <a:latin typeface="Arial" panose="020B0604020202020204" pitchFamily="34" charset="0"/>
                <a:cs typeface="Arial" panose="020B0604020202020204" pitchFamily="34" charset="0"/>
              </a:rPr>
              <a:t>#</a:t>
            </a:r>
            <a:r>
              <a:rPr lang="en-GB" sz="2000" b="0" dirty="0" err="1">
                <a:solidFill>
                  <a:schemeClr val="bg1"/>
                </a:solidFill>
                <a:latin typeface="Arial" panose="020B0604020202020204" pitchFamily="34" charset="0"/>
                <a:cs typeface="Arial" panose="020B0604020202020204" pitchFamily="34" charset="0"/>
              </a:rPr>
              <a:t>HorizonEU</a:t>
            </a:r>
            <a:r>
              <a:rPr lang="en-GB" sz="2000" b="0" dirty="0">
                <a:solidFill>
                  <a:schemeClr val="bg1"/>
                </a:solidFill>
                <a:latin typeface="Arial" panose="020B0604020202020204" pitchFamily="34" charset="0"/>
                <a:cs typeface="Arial" panose="020B0604020202020204" pitchFamily="34" charset="0"/>
              </a:rPr>
              <a:t> </a:t>
            </a:r>
          </a:p>
        </p:txBody>
      </p:sp>
      <p:sp>
        <p:nvSpPr>
          <p:cNvPr id="17" name="TextBox 16"/>
          <p:cNvSpPr txBox="1"/>
          <p:nvPr userDrawn="1"/>
        </p:nvSpPr>
        <p:spPr>
          <a:xfrm>
            <a:off x="355802" y="2355243"/>
            <a:ext cx="4319711" cy="1323439"/>
          </a:xfrm>
          <a:prstGeom prst="rect">
            <a:avLst/>
          </a:prstGeom>
          <a:noFill/>
        </p:spPr>
        <p:txBody>
          <a:bodyPr wrap="square" rtlCol="0">
            <a:spAutoFit/>
          </a:bodyPr>
          <a:lstStyle/>
          <a:p>
            <a:r>
              <a:rPr lang="en-US" sz="4000" dirty="0">
                <a:solidFill>
                  <a:schemeClr val="accent6"/>
                </a:solidFill>
                <a:latin typeface="+mj-lt"/>
              </a:rPr>
              <a:t>European Partnerships</a:t>
            </a:r>
            <a:endParaRPr lang="en-GB" sz="4000" b="0" dirty="0" err="1">
              <a:solidFill>
                <a:schemeClr val="accent6"/>
              </a:solidFill>
              <a:latin typeface="+mj-lt"/>
            </a:endParaRPr>
          </a:p>
        </p:txBody>
      </p:sp>
    </p:spTree>
    <p:extLst>
      <p:ext uri="{BB962C8B-B14F-4D97-AF65-F5344CB8AC3E}">
        <p14:creationId xmlns:p14="http://schemas.microsoft.com/office/powerpoint/2010/main" val="571931860"/>
      </p:ext>
    </p:extLst>
  </p:cSld>
  <p:clrMapOvr>
    <a:masterClrMapping/>
  </p:clrMapOvr>
  <p:extLst>
    <p:ext uri="{DCECCB84-F9BA-43D5-87BE-67443E8EF086}">
      <p15:sldGuideLst xmlns:p15="http://schemas.microsoft.com/office/powerpoint/2012/main">
        <p15:guide id="1" orient="horz" pos="2160">
          <p15:clr>
            <a:srgbClr val="FBAE40"/>
          </p15:clr>
        </p15:guide>
        <p15:guide id="2" pos="295">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16" y="0"/>
            <a:ext cx="9174565" cy="6891118"/>
          </a:xfrm>
          <a:prstGeom prst="rect">
            <a:avLst/>
          </a:prstGeom>
        </p:spPr>
      </p:pic>
      <p:sp>
        <p:nvSpPr>
          <p:cNvPr id="11" name="Title 1"/>
          <p:cNvSpPr>
            <a:spLocks noGrp="1"/>
          </p:cNvSpPr>
          <p:nvPr>
            <p:ph type="title"/>
          </p:nvPr>
        </p:nvSpPr>
        <p:spPr>
          <a:xfrm>
            <a:off x="2843809" y="1412776"/>
            <a:ext cx="5904656" cy="576064"/>
          </a:xfrm>
        </p:spPr>
        <p:txBody>
          <a:bodyPr/>
          <a:lstStyle>
            <a:lvl1pPr marL="358775" indent="-358775">
              <a:defRPr sz="1600" b="1">
                <a:solidFill>
                  <a:srgbClr val="34677E"/>
                </a:solidFill>
              </a:defRPr>
            </a:lvl1pPr>
          </a:lstStyle>
          <a:p>
            <a:r>
              <a:rPr lang="en-US" dirty="0"/>
              <a:t>Click to edit Master title style</a:t>
            </a:r>
            <a:endParaRPr lang="en-GB" dirty="0"/>
          </a:p>
        </p:txBody>
      </p:sp>
      <p:sp>
        <p:nvSpPr>
          <p:cNvPr id="12" name="Content Placeholder 2"/>
          <p:cNvSpPr>
            <a:spLocks noGrp="1"/>
          </p:cNvSpPr>
          <p:nvPr>
            <p:ph idx="1"/>
          </p:nvPr>
        </p:nvSpPr>
        <p:spPr>
          <a:xfrm>
            <a:off x="2843809" y="1988840"/>
            <a:ext cx="5904656" cy="3888432"/>
          </a:xfrm>
        </p:spPr>
        <p:txBody>
          <a:bodyPr/>
          <a:lstStyle>
            <a:lvl1pPr marL="0" indent="0">
              <a:spcAft>
                <a:spcPts val="600"/>
              </a:spcAft>
              <a:buClr>
                <a:srgbClr val="C8DF33"/>
              </a:buClr>
              <a:buSzPct val="120000"/>
              <a:buFontTx/>
              <a:buNone/>
              <a:defRPr sz="1600" b="0" i="0">
                <a:solidFill>
                  <a:schemeClr val="tx1">
                    <a:lumMod val="85000"/>
                    <a:lumOff val="15000"/>
                  </a:schemeClr>
                </a:solidFill>
              </a:defRPr>
            </a:lvl1pPr>
            <a:lvl2pPr marL="266700" indent="-266700">
              <a:buClr>
                <a:srgbClr val="C20016"/>
              </a:buClr>
              <a:defRPr>
                <a:solidFill>
                  <a:schemeClr val="tx1">
                    <a:lumMod val="65000"/>
                    <a:lumOff val="35000"/>
                  </a:schemeClr>
                </a:solidFill>
              </a:defRPr>
            </a:lvl2pPr>
            <a:lvl3pPr marL="180975" indent="0">
              <a:spcAft>
                <a:spcPts val="600"/>
              </a:spcAft>
              <a:buFontTx/>
              <a:buNone/>
              <a:defRPr>
                <a:solidFill>
                  <a:schemeClr val="tx1">
                    <a:lumMod val="85000"/>
                    <a:lumOff val="15000"/>
                  </a:schemeClr>
                </a:solidFill>
              </a:defRPr>
            </a:lvl3pPr>
          </a:lstStyle>
          <a:p>
            <a:pPr lvl="0"/>
            <a:r>
              <a:rPr lang="en-US" dirty="0"/>
              <a:t>Click to edit Master text styles</a:t>
            </a:r>
          </a:p>
          <a:p>
            <a:pPr lvl="0"/>
            <a:r>
              <a:rPr lang="en-US" dirty="0"/>
              <a:t>Third level</a:t>
            </a:r>
          </a:p>
          <a:p>
            <a:pPr lvl="2"/>
            <a:endParaRPr lang="en-US" dirty="0"/>
          </a:p>
        </p:txBody>
      </p:sp>
      <p:sp>
        <p:nvSpPr>
          <p:cNvPr id="5" name="Content Placeholder 2"/>
          <p:cNvSpPr>
            <a:spLocks noGrp="1"/>
          </p:cNvSpPr>
          <p:nvPr>
            <p:ph idx="10"/>
          </p:nvPr>
        </p:nvSpPr>
        <p:spPr>
          <a:xfrm>
            <a:off x="467544" y="1412776"/>
            <a:ext cx="2160240" cy="2088232"/>
          </a:xfrm>
        </p:spPr>
        <p:txBody>
          <a:bodyPr/>
          <a:lstStyle>
            <a:lvl1pPr marL="0" indent="0">
              <a:spcAft>
                <a:spcPts val="600"/>
              </a:spcAft>
              <a:buClr>
                <a:srgbClr val="C8DF33"/>
              </a:buClr>
              <a:buSzPct val="120000"/>
              <a:buFontTx/>
              <a:buNone/>
              <a:defRPr sz="1600" b="0" i="0">
                <a:solidFill>
                  <a:schemeClr val="tx1">
                    <a:lumMod val="85000"/>
                    <a:lumOff val="15000"/>
                  </a:schemeClr>
                </a:solidFill>
              </a:defRPr>
            </a:lvl1pPr>
            <a:lvl2pPr marL="266700" indent="-266700">
              <a:buClr>
                <a:srgbClr val="C20016"/>
              </a:buClr>
              <a:defRPr>
                <a:solidFill>
                  <a:schemeClr val="tx1">
                    <a:lumMod val="65000"/>
                    <a:lumOff val="35000"/>
                  </a:schemeClr>
                </a:solidFill>
              </a:defRPr>
            </a:lvl2pPr>
            <a:lvl3pPr marL="180975" indent="0">
              <a:spcAft>
                <a:spcPts val="600"/>
              </a:spcAft>
              <a:buFontTx/>
              <a:buNone/>
              <a:defRPr>
                <a:solidFill>
                  <a:schemeClr val="tx1">
                    <a:lumMod val="85000"/>
                    <a:lumOff val="15000"/>
                  </a:schemeClr>
                </a:solidFill>
              </a:defRPr>
            </a:lvl3pPr>
          </a:lstStyle>
          <a:p>
            <a:pPr lvl="2"/>
            <a:endParaRPr lang="en-US" dirty="0"/>
          </a:p>
        </p:txBody>
      </p:sp>
    </p:spTree>
    <p:extLst>
      <p:ext uri="{BB962C8B-B14F-4D97-AF65-F5344CB8AC3E}">
        <p14:creationId xmlns:p14="http://schemas.microsoft.com/office/powerpoint/2010/main" val="14816780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90600"/>
            <a:ext cx="9144000" cy="5873507"/>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52506" y="265906"/>
            <a:ext cx="1446950" cy="1006574"/>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16155" y="6309320"/>
            <a:ext cx="704850" cy="561975"/>
          </a:xfrm>
          <a:prstGeom prst="rect">
            <a:avLst/>
          </a:prstGeom>
          <a:ln w="12700">
            <a:noFill/>
          </a:ln>
        </p:spPr>
      </p:pic>
      <p:pic>
        <p:nvPicPr>
          <p:cNvPr id="15" name="Imag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3937" y="1628800"/>
            <a:ext cx="7096125" cy="1524000"/>
          </a:xfrm>
          <a:prstGeom prst="rect">
            <a:avLst/>
          </a:prstGeom>
        </p:spPr>
      </p:pic>
      <p:grpSp>
        <p:nvGrpSpPr>
          <p:cNvPr id="16" name="Groupe 11"/>
          <p:cNvGrpSpPr/>
          <p:nvPr userDrawn="1"/>
        </p:nvGrpSpPr>
        <p:grpSpPr>
          <a:xfrm>
            <a:off x="840123" y="3429000"/>
            <a:ext cx="7463754" cy="1905000"/>
            <a:chOff x="866164" y="5661248"/>
            <a:chExt cx="7463754" cy="1905000"/>
          </a:xfrm>
        </p:grpSpPr>
        <p:pic>
          <p:nvPicPr>
            <p:cNvPr id="17"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9082" y="5661248"/>
              <a:ext cx="1905000" cy="1905000"/>
            </a:xfrm>
            <a:prstGeom prst="rect">
              <a:avLst/>
            </a:prstGeom>
          </p:spPr>
        </p:pic>
        <p:pic>
          <p:nvPicPr>
            <p:cNvPr id="18"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0" y="5661248"/>
              <a:ext cx="1905000" cy="1905000"/>
            </a:xfrm>
            <a:prstGeom prst="rect">
              <a:avLst/>
            </a:prstGeom>
          </p:spPr>
        </p:pic>
        <p:pic>
          <p:nvPicPr>
            <p:cNvPr id="28"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4918" y="5661248"/>
              <a:ext cx="1905000" cy="1905000"/>
            </a:xfrm>
            <a:prstGeom prst="rect">
              <a:avLst/>
            </a:prstGeom>
          </p:spPr>
        </p:pic>
        <p:pic>
          <p:nvPicPr>
            <p:cNvPr id="29" name="Imag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6164" y="5661248"/>
              <a:ext cx="1905000" cy="1905000"/>
            </a:xfrm>
            <a:prstGeom prst="rect">
              <a:avLst/>
            </a:prstGeom>
          </p:spPr>
        </p:pic>
      </p:grpSp>
    </p:spTree>
    <p:extLst>
      <p:ext uri="{BB962C8B-B14F-4D97-AF65-F5344CB8AC3E}">
        <p14:creationId xmlns:p14="http://schemas.microsoft.com/office/powerpoint/2010/main" val="3862820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01.xml"/><Relationship Id="rId7" Type="http://schemas.openxmlformats.org/officeDocument/2006/relationships/image" Target="../media/image26.png"/><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theme" Target="../theme/theme11.xml"/><Relationship Id="rId5" Type="http://schemas.openxmlformats.org/officeDocument/2006/relationships/slideLayout" Target="../slideLayouts/slideLayout103.xml"/><Relationship Id="rId4" Type="http://schemas.openxmlformats.org/officeDocument/2006/relationships/slideLayout" Target="../slideLayouts/slideLayout1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7.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9.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image" Target="../media/image8.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3.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8.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theme" Target="../theme/theme9.xml"/><Relationship Id="rId5" Type="http://schemas.openxmlformats.org/officeDocument/2006/relationships/slideLayout" Target="../slideLayouts/slideLayout85.xml"/><Relationship Id="rId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123950"/>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Lorem ipsum</a:t>
            </a:r>
          </a:p>
        </p:txBody>
      </p:sp>
      <p:sp>
        <p:nvSpPr>
          <p:cNvPr id="1027" name="Rectangle 3"/>
          <p:cNvSpPr>
            <a:spLocks noGrp="1" noChangeArrowheads="1"/>
          </p:cNvSpPr>
          <p:nvPr>
            <p:ph type="body" idx="1"/>
          </p:nvPr>
        </p:nvSpPr>
        <p:spPr bwMode="auto">
          <a:xfrm>
            <a:off x="457200" y="2387600"/>
            <a:ext cx="8229600" cy="3633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dirty="0"/>
              <a:t>Et dolor fragum</a:t>
            </a:r>
            <a:endParaRPr lang="en-GB" dirty="0"/>
          </a:p>
          <a:p>
            <a:pPr lvl="1"/>
            <a:r>
              <a:rPr lang="en-GB" dirty="0"/>
              <a:t>Et </a:t>
            </a:r>
            <a:r>
              <a:rPr lang="en-GB" dirty="0" err="1"/>
              <a:t>dolor</a:t>
            </a:r>
            <a:r>
              <a:rPr lang="en-GB" dirty="0"/>
              <a:t> </a:t>
            </a:r>
            <a:r>
              <a:rPr lang="en-GB" dirty="0" err="1"/>
              <a:t>fragum</a:t>
            </a:r>
            <a:endParaRPr lang="en-GB" dirty="0"/>
          </a:p>
          <a:p>
            <a:pPr lvl="2"/>
            <a:r>
              <a:rPr lang="en-GB" dirty="0"/>
              <a:t>- Et </a:t>
            </a:r>
            <a:r>
              <a:rPr lang="en-GB" dirty="0" err="1"/>
              <a:t>dolor</a:t>
            </a:r>
            <a:r>
              <a:rPr lang="en-GB" dirty="0"/>
              <a:t> </a:t>
            </a:r>
            <a:r>
              <a:rPr lang="en-GB" dirty="0" err="1"/>
              <a:t>fragum</a:t>
            </a:r>
            <a:endParaRPr lang="en-GB"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mj-lt"/>
              </a:defRPr>
            </a:lvl1pPr>
          </a:lstStyle>
          <a:p>
            <a:pPr>
              <a:defRPr/>
            </a:pPr>
            <a:endParaRPr lang="en-GB"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lang="en-GB" sz="1400" b="0" kern="1200" dirty="0">
                <a:solidFill>
                  <a:schemeClr val="tx1"/>
                </a:solidFill>
                <a:latin typeface="+mj-lt"/>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charset="0"/>
              </a:defRPr>
            </a:lvl1pPr>
          </a:lstStyle>
          <a:p>
            <a:pPr>
              <a:defRPr/>
            </a:pPr>
            <a:fld id="{9C8D21B7-B314-438C-91E9-7FF9087DC078}"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753" r:id="rId1"/>
    <p:sldLayoutId id="2147483752"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4" r:id="rId12"/>
    <p:sldLayoutId id="2147483756" r:id="rId13"/>
    <p:sldLayoutId id="2147483757" r:id="rId14"/>
  </p:sldLayoutIdLst>
  <p:hf sldNum="0" hdr="0" ftr="0" dt="0"/>
  <p:txStyles>
    <p:title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123950"/>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Lorem ipsum</a:t>
            </a:r>
          </a:p>
        </p:txBody>
      </p:sp>
      <p:sp>
        <p:nvSpPr>
          <p:cNvPr id="1027" name="Rectangle 3"/>
          <p:cNvSpPr>
            <a:spLocks noGrp="1" noChangeArrowheads="1"/>
          </p:cNvSpPr>
          <p:nvPr>
            <p:ph type="body" idx="1"/>
          </p:nvPr>
        </p:nvSpPr>
        <p:spPr bwMode="auto">
          <a:xfrm>
            <a:off x="457200" y="2387600"/>
            <a:ext cx="8229600" cy="3633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dirty="0"/>
              <a:t>Et dolor fragum</a:t>
            </a:r>
            <a:endParaRPr lang="en-GB" dirty="0"/>
          </a:p>
          <a:p>
            <a:pPr lvl="1"/>
            <a:r>
              <a:rPr lang="en-GB" dirty="0"/>
              <a:t>Et </a:t>
            </a:r>
            <a:r>
              <a:rPr lang="en-GB" dirty="0" err="1"/>
              <a:t>dolor</a:t>
            </a:r>
            <a:r>
              <a:rPr lang="en-GB" dirty="0"/>
              <a:t> </a:t>
            </a:r>
            <a:r>
              <a:rPr lang="en-GB" dirty="0" err="1"/>
              <a:t>fragum</a:t>
            </a:r>
            <a:endParaRPr lang="en-GB" dirty="0"/>
          </a:p>
          <a:p>
            <a:pPr lvl="2"/>
            <a:r>
              <a:rPr lang="en-GB" dirty="0"/>
              <a:t>- Et </a:t>
            </a:r>
            <a:r>
              <a:rPr lang="en-GB" dirty="0" err="1"/>
              <a:t>dolor</a:t>
            </a:r>
            <a:r>
              <a:rPr lang="en-GB" dirty="0"/>
              <a:t> </a:t>
            </a:r>
            <a:r>
              <a:rPr lang="en-GB" dirty="0" err="1"/>
              <a:t>fragum</a:t>
            </a:r>
            <a:endParaRPr lang="en-GB"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mj-lt"/>
              </a:defRPr>
            </a:lvl1pPr>
          </a:lstStyle>
          <a:p>
            <a:pPr>
              <a:defRPr/>
            </a:pPr>
            <a:endParaRPr lang="en-GB"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lang="en-GB" sz="1400" b="0" kern="1200" dirty="0">
                <a:solidFill>
                  <a:schemeClr val="tx1"/>
                </a:solidFill>
                <a:latin typeface="+mj-lt"/>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charset="0"/>
              </a:defRPr>
            </a:lvl1pPr>
          </a:lstStyle>
          <a:p>
            <a:pPr>
              <a:defRPr/>
            </a:pPr>
            <a:fld id="{9C8D21B7-B314-438C-91E9-7FF9087DC078}" type="slidenum">
              <a:rPr lang="en-GB"/>
              <a:pPr>
                <a:defRPr/>
              </a:pPr>
              <a:t>‹#›</a:t>
            </a:fld>
            <a:endParaRPr lang="en-GB" dirty="0"/>
          </a:p>
        </p:txBody>
      </p:sp>
    </p:spTree>
    <p:extLst>
      <p:ext uri="{BB962C8B-B14F-4D97-AF65-F5344CB8AC3E}">
        <p14:creationId xmlns:p14="http://schemas.microsoft.com/office/powerpoint/2010/main" val="2866030328"/>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Lst>
  <p:hf sldNum="0" hdr="0" ftr="0" dt="0"/>
  <p:txStyles>
    <p:title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bwMode="auto">
          <a:xfrm>
            <a:off x="0" y="1"/>
            <a:ext cx="9144000" cy="982800"/>
          </a:xfrm>
          <a:prstGeom prst="rect">
            <a:avLst/>
          </a:prstGeom>
          <a:solidFill>
            <a:srgbClr val="0B6192"/>
          </a:solidFill>
          <a:ln>
            <a:noFill/>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itchFamily="34" charset="0"/>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52506" y="266954"/>
            <a:ext cx="1446950" cy="1006574"/>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6155" y="6309320"/>
            <a:ext cx="704850" cy="561975"/>
          </a:xfrm>
          <a:prstGeom prst="rect">
            <a:avLst/>
          </a:prstGeom>
        </p:spPr>
      </p:pic>
    </p:spTree>
    <p:extLst>
      <p:ext uri="{BB962C8B-B14F-4D97-AF65-F5344CB8AC3E}">
        <p14:creationId xmlns:p14="http://schemas.microsoft.com/office/powerpoint/2010/main" val="296920920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Lst>
  <p:txStyles>
    <p:title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en-US"/>
              <a:t>Second level</a:t>
            </a:r>
            <a:endParaRPr lang="en-GB" altLang="en-US"/>
          </a:p>
          <a:p>
            <a:pPr lvl="1"/>
            <a:r>
              <a:rPr lang="en-GB" altLang="en-US"/>
              <a:t>Third level</a:t>
            </a:r>
          </a:p>
          <a:p>
            <a:pPr lvl="2"/>
            <a:r>
              <a:rPr lang="en-GB" altLang="en-US"/>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defRPr>
            </a:lvl1pPr>
          </a:lstStyle>
          <a:p>
            <a:endParaRPr lang="en-GB" altLang="en-US">
              <a:solidFill>
                <a:srgbClr val="000000"/>
              </a:solidFil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34" charset="0"/>
              </a:defRPr>
            </a:lvl1pPr>
          </a:lstStyle>
          <a:p>
            <a:endParaRPr lang="en-GB" altLang="en-US">
              <a:solidFill>
                <a:srgbClr val="000000"/>
              </a:solidFil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itchFamily="34" charset="0"/>
              </a:defRPr>
            </a:lvl1pPr>
          </a:lstStyle>
          <a:p>
            <a:fld id="{2151674D-98AF-4089-B063-EA32E6F4CC25}" type="slidenum">
              <a:rPr lang="en-GB" altLang="en-US">
                <a:solidFill>
                  <a:srgbClr val="000000"/>
                </a:solidFill>
                <a:cs typeface="Arial" charset="0"/>
              </a:rPr>
              <a:pPr/>
              <a:t>‹#›</a:t>
            </a:fld>
            <a:endParaRPr lang="en-GB" altLang="en-US">
              <a:solidFill>
                <a:srgbClr val="000000"/>
              </a:solidFill>
              <a:cs typeface="Arial" charset="0"/>
            </a:endParaRPr>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pic>
        <p:nvPicPr>
          <p:cNvPr id="1041" name="Picture 17" descr="LOGO CE_Vertical_EN_NEG_quadri_H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957638" y="258763"/>
            <a:ext cx="1436687" cy="100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61749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821" r:id="rId15"/>
    <p:sldLayoutId id="2147483822" r:id="rId16"/>
  </p:sldLayoutIdLst>
  <p:txStyles>
    <p:title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pitchFamily="34" charset="0"/>
        </a:defRPr>
      </a:lvl4pPr>
      <a:lvl5pPr marL="2057400" indent="-228600" algn="l" rtl="0" eaLnBrk="1" fontAlgn="base" hangingPunct="1">
        <a:spcBef>
          <a:spcPct val="20000"/>
        </a:spcBef>
        <a:spcAft>
          <a:spcPct val="0"/>
        </a:spcAft>
        <a:buChar char="»"/>
        <a:defRPr sz="2000">
          <a:solidFill>
            <a:schemeClr val="tx1"/>
          </a:solidFill>
          <a:latin typeface="Arial" pitchFamily="34" charset="0"/>
        </a:defRPr>
      </a:lvl5pPr>
      <a:lvl6pPr marL="2514600" indent="-228600" algn="l" rtl="0" eaLnBrk="1" fontAlgn="base" hangingPunct="1">
        <a:spcBef>
          <a:spcPct val="20000"/>
        </a:spcBef>
        <a:spcAft>
          <a:spcPct val="0"/>
        </a:spcAft>
        <a:buChar char="»"/>
        <a:defRPr sz="2000">
          <a:solidFill>
            <a:schemeClr val="tx1"/>
          </a:solidFill>
          <a:latin typeface="Arial" pitchFamily="34" charset="0"/>
        </a:defRPr>
      </a:lvl6pPr>
      <a:lvl7pPr marL="2971800" indent="-228600" algn="l" rtl="0" eaLnBrk="1" fontAlgn="base" hangingPunct="1">
        <a:spcBef>
          <a:spcPct val="20000"/>
        </a:spcBef>
        <a:spcAft>
          <a:spcPct val="0"/>
        </a:spcAft>
        <a:buChar char="»"/>
        <a:defRPr sz="2000">
          <a:solidFill>
            <a:schemeClr val="tx1"/>
          </a:solidFill>
          <a:latin typeface="Arial" pitchFamily="34" charset="0"/>
        </a:defRPr>
      </a:lvl7pPr>
      <a:lvl8pPr marL="3429000" indent="-228600" algn="l" rtl="0" eaLnBrk="1" fontAlgn="base" hangingPunct="1">
        <a:spcBef>
          <a:spcPct val="20000"/>
        </a:spcBef>
        <a:spcAft>
          <a:spcPct val="0"/>
        </a:spcAft>
        <a:buChar char="»"/>
        <a:defRPr sz="2000">
          <a:solidFill>
            <a:schemeClr val="tx1"/>
          </a:solidFill>
          <a:latin typeface="Arial" pitchFamily="34" charset="0"/>
        </a:defRPr>
      </a:lvl8pPr>
      <a:lvl9pPr marL="3886200" indent="-228600" algn="l" rtl="0" eaLnBrk="1" fontAlgn="base" hangingPunct="1">
        <a:spcBef>
          <a:spcPct val="20000"/>
        </a:spcBef>
        <a:spcAft>
          <a:spcPct val="0"/>
        </a:spcAft>
        <a:buChar char="»"/>
        <a:defRPr sz="2000">
          <a:solidFill>
            <a:schemeClr val="tx1"/>
          </a:solidFill>
          <a:latin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614616" y="2554975"/>
            <a:ext cx="6900734" cy="493700"/>
          </a:xfrm>
          <a:prstGeom prst="rect">
            <a:avLst/>
          </a:prstGeom>
        </p:spPr>
        <p:txBody>
          <a:bodyPr vert="horz" wrap="square" lIns="288000" tIns="0" rIns="0" bIns="0" rtlCol="0" anchor="b" anchorCtr="0">
            <a:spAutoFit/>
          </a:bodyPr>
          <a:lstStyle/>
          <a:p>
            <a:r>
              <a:rPr lang="fr-FR" dirty="0"/>
              <a:t>Cliquez et modifiez le titre</a:t>
            </a:r>
          </a:p>
        </p:txBody>
      </p:sp>
      <p:sp>
        <p:nvSpPr>
          <p:cNvPr id="6" name="Espace réservé du texte 5"/>
          <p:cNvSpPr>
            <a:spLocks noGrp="1"/>
          </p:cNvSpPr>
          <p:nvPr>
            <p:ph type="body" idx="1"/>
          </p:nvPr>
        </p:nvSpPr>
        <p:spPr>
          <a:xfrm>
            <a:off x="1614616" y="3080556"/>
            <a:ext cx="6900734" cy="3038594"/>
          </a:xfrm>
          <a:prstGeom prst="rect">
            <a:avLst/>
          </a:prstGeom>
        </p:spPr>
        <p:txBody>
          <a:bodyPr vert="horz" lIns="0" tIns="0" rIns="0" bIns="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11" name="Imag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1590" y="360181"/>
            <a:ext cx="1733885" cy="687439"/>
          </a:xfrm>
          <a:prstGeom prst="rect">
            <a:avLst/>
          </a:prstGeom>
        </p:spPr>
      </p:pic>
      <p:pic>
        <p:nvPicPr>
          <p:cNvPr id="17" name="Imag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62956" y="-2682"/>
            <a:ext cx="3905071" cy="1281285"/>
          </a:xfrm>
          <a:prstGeom prst="rect">
            <a:avLst/>
          </a:prstGeom>
        </p:spPr>
      </p:pic>
    </p:spTree>
    <p:extLst>
      <p:ext uri="{BB962C8B-B14F-4D97-AF65-F5344CB8AC3E}">
        <p14:creationId xmlns:p14="http://schemas.microsoft.com/office/powerpoint/2010/main" val="982267851"/>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Lst>
  <p:hf hdr="0" dt="0"/>
  <p:txStyles>
    <p:titleStyle>
      <a:lvl1pPr algn="l" defTabSz="457200" rtl="0" eaLnBrk="1" fontAlgn="base" hangingPunct="1">
        <a:spcBef>
          <a:spcPct val="0"/>
        </a:spcBef>
        <a:spcAft>
          <a:spcPct val="0"/>
        </a:spcAft>
        <a:defRPr sz="3200" b="1" kern="1200">
          <a:solidFill>
            <a:srgbClr val="F08B27"/>
          </a:solidFill>
          <a:latin typeface="Century Gothic" charset="0"/>
          <a:ea typeface="Century Gothic" charset="0"/>
          <a:cs typeface="Century Gothic" charset="0"/>
        </a:defRPr>
      </a:lvl1pPr>
      <a:lvl2pPr algn="ctr" defTabSz="457200" rtl="0" eaLnBrk="1" fontAlgn="base" hangingPunct="1">
        <a:spcBef>
          <a:spcPct val="0"/>
        </a:spcBef>
        <a:spcAft>
          <a:spcPct val="0"/>
        </a:spcAft>
        <a:defRPr sz="9600">
          <a:solidFill>
            <a:srgbClr val="FFFFFF"/>
          </a:solidFill>
          <a:latin typeface="DIN-LightAlternate" charset="0"/>
          <a:ea typeface="ＭＳ Ｐゴシック" charset="0"/>
        </a:defRPr>
      </a:lvl2pPr>
      <a:lvl3pPr algn="ctr" defTabSz="457200" rtl="0" eaLnBrk="1" fontAlgn="base" hangingPunct="1">
        <a:spcBef>
          <a:spcPct val="0"/>
        </a:spcBef>
        <a:spcAft>
          <a:spcPct val="0"/>
        </a:spcAft>
        <a:defRPr sz="9600">
          <a:solidFill>
            <a:srgbClr val="FFFFFF"/>
          </a:solidFill>
          <a:latin typeface="DIN-LightAlternate" charset="0"/>
          <a:ea typeface="ＭＳ Ｐゴシック" charset="0"/>
        </a:defRPr>
      </a:lvl3pPr>
      <a:lvl4pPr algn="ctr" defTabSz="457200" rtl="0" eaLnBrk="1" fontAlgn="base" hangingPunct="1">
        <a:spcBef>
          <a:spcPct val="0"/>
        </a:spcBef>
        <a:spcAft>
          <a:spcPct val="0"/>
        </a:spcAft>
        <a:defRPr sz="9600">
          <a:solidFill>
            <a:srgbClr val="FFFFFF"/>
          </a:solidFill>
          <a:latin typeface="DIN-LightAlternate" charset="0"/>
          <a:ea typeface="ＭＳ Ｐゴシック" charset="0"/>
        </a:defRPr>
      </a:lvl4pPr>
      <a:lvl5pPr algn="ctr" defTabSz="457200" rtl="0" eaLnBrk="1" fontAlgn="base" hangingPunct="1">
        <a:spcBef>
          <a:spcPct val="0"/>
        </a:spcBef>
        <a:spcAft>
          <a:spcPct val="0"/>
        </a:spcAft>
        <a:defRPr sz="9600">
          <a:solidFill>
            <a:srgbClr val="FFFFFF"/>
          </a:solidFill>
          <a:latin typeface="DIN-LightAlternate" charset="0"/>
          <a:ea typeface="ＭＳ Ｐゴシック" charset="0"/>
        </a:defRPr>
      </a:lvl5pPr>
      <a:lvl6pPr marL="457200" algn="ctr" defTabSz="457200" rtl="0" eaLnBrk="1" fontAlgn="base" hangingPunct="1">
        <a:spcBef>
          <a:spcPct val="0"/>
        </a:spcBef>
        <a:spcAft>
          <a:spcPct val="0"/>
        </a:spcAft>
        <a:defRPr sz="9600">
          <a:solidFill>
            <a:srgbClr val="FFFFFF"/>
          </a:solidFill>
          <a:latin typeface="DIN-LightAlternate" charset="0"/>
          <a:ea typeface="ＭＳ Ｐゴシック" charset="0"/>
        </a:defRPr>
      </a:lvl6pPr>
      <a:lvl7pPr marL="914400" algn="ctr" defTabSz="457200" rtl="0" eaLnBrk="1" fontAlgn="base" hangingPunct="1">
        <a:spcBef>
          <a:spcPct val="0"/>
        </a:spcBef>
        <a:spcAft>
          <a:spcPct val="0"/>
        </a:spcAft>
        <a:defRPr sz="9600">
          <a:solidFill>
            <a:srgbClr val="FFFFFF"/>
          </a:solidFill>
          <a:latin typeface="DIN-LightAlternate" charset="0"/>
          <a:ea typeface="ＭＳ Ｐゴシック" charset="0"/>
        </a:defRPr>
      </a:lvl7pPr>
      <a:lvl8pPr marL="1371600" algn="ctr" defTabSz="457200" rtl="0" eaLnBrk="1" fontAlgn="base" hangingPunct="1">
        <a:spcBef>
          <a:spcPct val="0"/>
        </a:spcBef>
        <a:spcAft>
          <a:spcPct val="0"/>
        </a:spcAft>
        <a:defRPr sz="9600">
          <a:solidFill>
            <a:srgbClr val="FFFFFF"/>
          </a:solidFill>
          <a:latin typeface="DIN-LightAlternate" charset="0"/>
          <a:ea typeface="ＭＳ Ｐゴシック" charset="0"/>
        </a:defRPr>
      </a:lvl8pPr>
      <a:lvl9pPr marL="1828800" algn="ctr" defTabSz="457200" rtl="0" eaLnBrk="1" fontAlgn="base" hangingPunct="1">
        <a:spcBef>
          <a:spcPct val="0"/>
        </a:spcBef>
        <a:spcAft>
          <a:spcPct val="0"/>
        </a:spcAft>
        <a:defRPr sz="9600">
          <a:solidFill>
            <a:srgbClr val="FFFFFF"/>
          </a:solidFill>
          <a:latin typeface="DIN-LightAlternate" charset="0"/>
          <a:ea typeface="ＭＳ Ｐゴシック" charset="0"/>
        </a:defRPr>
      </a:lvl9pPr>
    </p:titleStyle>
    <p:bodyStyle>
      <a:lvl1pPr marL="271463" indent="-263525" algn="l" defTabSz="457200" rtl="0" eaLnBrk="1" fontAlgn="base" hangingPunct="1">
        <a:spcBef>
          <a:spcPct val="20000"/>
        </a:spcBef>
        <a:spcAft>
          <a:spcPct val="0"/>
        </a:spcAft>
        <a:buSzPct val="80000"/>
        <a:buFontTx/>
        <a:buBlip>
          <a:blip r:embed="rId14"/>
        </a:buBlip>
        <a:tabLst/>
        <a:defRPr sz="2000" b="1" i="0" kern="1200" baseline="0">
          <a:solidFill>
            <a:srgbClr val="878375"/>
          </a:solidFill>
          <a:latin typeface="Arial" charset="0"/>
          <a:ea typeface="Arial" charset="0"/>
          <a:cs typeface="Arial" charset="0"/>
        </a:defRPr>
      </a:lvl1pPr>
      <a:lvl2pPr marL="7938" indent="0" algn="l" defTabSz="457200" rtl="0" eaLnBrk="1" fontAlgn="base" hangingPunct="1">
        <a:spcBef>
          <a:spcPct val="20000"/>
        </a:spcBef>
        <a:spcAft>
          <a:spcPct val="0"/>
        </a:spcAft>
        <a:buFont typeface="Arial" charset="0"/>
        <a:buNone/>
        <a:tabLst/>
        <a:defRPr sz="2000" b="1" i="0" kern="1200">
          <a:solidFill>
            <a:srgbClr val="878375"/>
          </a:solidFill>
          <a:latin typeface="Arial" charset="0"/>
          <a:ea typeface="Arial" charset="0"/>
          <a:cs typeface="Arial" charset="0"/>
        </a:defRPr>
      </a:lvl2pPr>
      <a:lvl3pPr marL="534988" indent="-223838" algn="l" defTabSz="457200" rtl="0" eaLnBrk="1" fontAlgn="base" hangingPunct="1">
        <a:spcBef>
          <a:spcPct val="20000"/>
        </a:spcBef>
        <a:spcAft>
          <a:spcPct val="0"/>
        </a:spcAft>
        <a:buFont typeface="AppleSymbols" charset="0"/>
        <a:buChar char="⎼"/>
        <a:tabLst/>
        <a:defRPr sz="1600" b="0" i="0" kern="1200">
          <a:solidFill>
            <a:schemeClr val="tx1"/>
          </a:solidFill>
          <a:latin typeface="Arial" charset="0"/>
          <a:ea typeface="Arial" charset="0"/>
          <a:cs typeface="Arial" charset="0"/>
        </a:defRPr>
      </a:lvl3pPr>
      <a:lvl4pPr marL="582612" indent="0" algn="l" defTabSz="457200" rtl="0" eaLnBrk="1" fontAlgn="base" hangingPunct="1">
        <a:spcBef>
          <a:spcPct val="20000"/>
        </a:spcBef>
        <a:spcAft>
          <a:spcPct val="0"/>
        </a:spcAft>
        <a:buClr>
          <a:srgbClr val="F08B27"/>
        </a:buClr>
        <a:buFont typeface="Helvetica" charset="0"/>
        <a:buNone/>
        <a:tabLst/>
        <a:defRPr sz="1200" b="1" i="0" kern="1200">
          <a:solidFill>
            <a:schemeClr val="tx1"/>
          </a:solidFill>
          <a:latin typeface="Arial" charset="0"/>
          <a:ea typeface="Arial" charset="0"/>
          <a:cs typeface="Arial" charset="0"/>
        </a:defRPr>
      </a:lvl4pPr>
      <a:lvl5pPr marL="717550" indent="-134938" algn="l" defTabSz="457200" rtl="0" eaLnBrk="1" fontAlgn="base" hangingPunct="1">
        <a:spcBef>
          <a:spcPct val="20000"/>
        </a:spcBef>
        <a:spcAft>
          <a:spcPct val="0"/>
        </a:spcAft>
        <a:buClr>
          <a:srgbClr val="96BD0D"/>
        </a:buClr>
        <a:buFont typeface="Helvetica" charset="0"/>
        <a:buChar char="●"/>
        <a:tabLst/>
        <a:defRPr sz="120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anose="020B0604020202020204" pitchFamily="34" charset="0"/>
              </a:defRPr>
            </a:lvl1pPr>
          </a:lstStyle>
          <a:p>
            <a:pPr>
              <a:defRPr/>
            </a:pPr>
            <a:fld id="{B3032EF0-39DF-4123-86F7-B7CB40FB829E}" type="slidenum">
              <a:rPr lang="en-US" altLang="en-US"/>
              <a:pPr>
                <a:defRPr/>
              </a:pPr>
              <a:t>‹#›</a:t>
            </a:fld>
            <a:endParaRPr lang="en-US" altLang="en-US"/>
          </a:p>
        </p:txBody>
      </p:sp>
    </p:spTree>
    <p:extLst>
      <p:ext uri="{BB962C8B-B14F-4D97-AF65-F5344CB8AC3E}">
        <p14:creationId xmlns:p14="http://schemas.microsoft.com/office/powerpoint/2010/main" val="50616905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userDrawn="1"/>
        </p:nvSpPr>
        <p:spPr>
          <a:xfrm>
            <a:off x="294778" y="6423139"/>
            <a:ext cx="2405014" cy="246221"/>
          </a:xfrm>
          <a:prstGeom prst="rect">
            <a:avLst/>
          </a:prstGeom>
          <a:noFill/>
        </p:spPr>
        <p:txBody>
          <a:bodyPr wrap="square" rtlCol="0">
            <a:spAutoFit/>
          </a:bodyPr>
          <a:lstStyle/>
          <a:p>
            <a:r>
              <a:rPr lang="en-GB" sz="1000" b="1" dirty="0">
                <a:solidFill>
                  <a:srgbClr val="0F5494"/>
                </a:solidFill>
              </a:rPr>
              <a:t>25 June 2018 </a:t>
            </a:r>
            <a:r>
              <a:rPr lang="en-GB" sz="1000" b="1" baseline="0" dirty="0">
                <a:solidFill>
                  <a:srgbClr val="0F5494"/>
                </a:solidFill>
              </a:rPr>
              <a:t> │ Version 23</a:t>
            </a:r>
            <a:endParaRPr lang="en-GB" sz="1000" b="1" dirty="0">
              <a:solidFill>
                <a:srgbClr val="0F5494"/>
              </a:solidFill>
            </a:endParaRPr>
          </a:p>
        </p:txBody>
      </p:sp>
    </p:spTree>
    <p:extLst>
      <p:ext uri="{BB962C8B-B14F-4D97-AF65-F5344CB8AC3E}">
        <p14:creationId xmlns:p14="http://schemas.microsoft.com/office/powerpoint/2010/main" val="12556584"/>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94" r:id="rId6"/>
    <p:sldLayoutId id="2147483895" r:id="rId7"/>
  </p:sldLayoutIdLst>
  <p:hf hdr="0"/>
  <p:txStyles>
    <p:title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03F948-DE5C-4327-AEEB-DF9C21334A39}" type="datetimeFigureOut">
              <a:rPr lang="en-GB" smtClean="0"/>
              <a:t>03/12/2019</a:t>
            </a:fld>
            <a:endParaRPr lang="en-GB"/>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097451-6E13-4DDF-B866-636718B6E7CC}" type="slidenum">
              <a:rPr lang="en-GB" smtClean="0"/>
              <a:t>‹#›</a:t>
            </a:fld>
            <a:endParaRPr lang="en-GB"/>
          </a:p>
        </p:txBody>
      </p:sp>
    </p:spTree>
    <p:extLst>
      <p:ext uri="{BB962C8B-B14F-4D97-AF65-F5344CB8AC3E}">
        <p14:creationId xmlns:p14="http://schemas.microsoft.com/office/powerpoint/2010/main" val="84610171"/>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userDrawn="1"/>
        </p:nvSpPr>
        <p:spPr>
          <a:xfrm>
            <a:off x="294778" y="6423139"/>
            <a:ext cx="2405014" cy="246221"/>
          </a:xfrm>
          <a:prstGeom prst="rect">
            <a:avLst/>
          </a:prstGeom>
          <a:noFill/>
        </p:spPr>
        <p:txBody>
          <a:bodyPr wrap="square" rtlCol="0">
            <a:spAutoFit/>
          </a:bodyPr>
          <a:lstStyle/>
          <a:p>
            <a:r>
              <a:rPr lang="en-GB" sz="1000" b="1" dirty="0">
                <a:solidFill>
                  <a:srgbClr val="0F5494"/>
                </a:solidFill>
              </a:rPr>
              <a:t>25 June 2018 </a:t>
            </a:r>
            <a:r>
              <a:rPr lang="en-GB" sz="1000" b="1" baseline="0" dirty="0">
                <a:solidFill>
                  <a:srgbClr val="0F5494"/>
                </a:solidFill>
              </a:rPr>
              <a:t> │ Version 23</a:t>
            </a:r>
            <a:endParaRPr lang="en-GB" sz="1000" b="1" dirty="0">
              <a:solidFill>
                <a:srgbClr val="0F5494"/>
              </a:solidFill>
            </a:endParaRPr>
          </a:p>
        </p:txBody>
      </p:sp>
    </p:spTree>
    <p:extLst>
      <p:ext uri="{BB962C8B-B14F-4D97-AF65-F5344CB8AC3E}">
        <p14:creationId xmlns:p14="http://schemas.microsoft.com/office/powerpoint/2010/main" val="1463527194"/>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Lst>
  <p:hf hdr="0"/>
  <p:txStyles>
    <p:title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123950"/>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Lorem ipsum</a:t>
            </a:r>
          </a:p>
        </p:txBody>
      </p:sp>
      <p:sp>
        <p:nvSpPr>
          <p:cNvPr id="1027" name="Rectangle 3"/>
          <p:cNvSpPr>
            <a:spLocks noGrp="1" noChangeArrowheads="1"/>
          </p:cNvSpPr>
          <p:nvPr>
            <p:ph type="body" idx="1"/>
          </p:nvPr>
        </p:nvSpPr>
        <p:spPr bwMode="auto">
          <a:xfrm>
            <a:off x="457200" y="2387600"/>
            <a:ext cx="8229600" cy="3633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dirty="0"/>
              <a:t>Et dolor fragum</a:t>
            </a:r>
            <a:endParaRPr lang="en-GB" dirty="0"/>
          </a:p>
          <a:p>
            <a:pPr lvl="1"/>
            <a:r>
              <a:rPr lang="en-GB" dirty="0"/>
              <a:t>Et </a:t>
            </a:r>
            <a:r>
              <a:rPr lang="en-GB" dirty="0" err="1"/>
              <a:t>dolor</a:t>
            </a:r>
            <a:r>
              <a:rPr lang="en-GB" dirty="0"/>
              <a:t> </a:t>
            </a:r>
            <a:r>
              <a:rPr lang="en-GB" dirty="0" err="1"/>
              <a:t>fragum</a:t>
            </a:r>
            <a:endParaRPr lang="en-GB" dirty="0"/>
          </a:p>
          <a:p>
            <a:pPr lvl="2"/>
            <a:r>
              <a:rPr lang="en-GB" dirty="0"/>
              <a:t>- Et </a:t>
            </a:r>
            <a:r>
              <a:rPr lang="en-GB" dirty="0" err="1"/>
              <a:t>dolor</a:t>
            </a:r>
            <a:r>
              <a:rPr lang="en-GB" dirty="0"/>
              <a:t> </a:t>
            </a:r>
            <a:r>
              <a:rPr lang="en-GB" dirty="0" err="1"/>
              <a:t>fragum</a:t>
            </a:r>
            <a:endParaRPr lang="en-GB" dirty="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mj-lt"/>
              </a:defRPr>
            </a:lvl1pPr>
          </a:lstStyle>
          <a:p>
            <a:pPr>
              <a:defRPr/>
            </a:pPr>
            <a:endParaRPr lang="en-GB"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lang="en-GB" sz="1400" b="0" kern="1200" dirty="0">
                <a:solidFill>
                  <a:schemeClr val="tx1"/>
                </a:solidFill>
                <a:latin typeface="+mj-lt"/>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charset="0"/>
              </a:defRPr>
            </a:lvl1pPr>
          </a:lstStyle>
          <a:p>
            <a:pPr>
              <a:defRPr/>
            </a:pPr>
            <a:fld id="{9C8D21B7-B314-438C-91E9-7FF9087DC078}" type="slidenum">
              <a:rPr lang="en-GB"/>
              <a:pPr>
                <a:defRPr/>
              </a:pPr>
              <a:t>‹#›</a:t>
            </a:fld>
            <a:endParaRPr lang="en-GB" dirty="0"/>
          </a:p>
        </p:txBody>
      </p:sp>
    </p:spTree>
    <p:extLst>
      <p:ext uri="{BB962C8B-B14F-4D97-AF65-F5344CB8AC3E}">
        <p14:creationId xmlns:p14="http://schemas.microsoft.com/office/powerpoint/2010/main" val="2907959989"/>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hf hdr="0" ftr="0" dt="0"/>
  <p:txStyles>
    <p:title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832905"/>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96" r:id="rId5"/>
  </p:sldLayoutIdLst>
  <p:hf sldNum="0" hdr="0" ftr="0" dt="0"/>
  <p:txStyles>
    <p:title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01.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9.xml"/><Relationship Id="rId1" Type="http://schemas.openxmlformats.org/officeDocument/2006/relationships/slideLayout" Target="../slideLayouts/slideLayout101.xml"/><Relationship Id="rId5" Type="http://schemas.openxmlformats.org/officeDocument/2006/relationships/hyperlink" Target="http://www.bamb2020.eu/" TargetMode="External"/><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01.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3" Type="http://schemas.openxmlformats.org/officeDocument/2006/relationships/hyperlink" Target="http://www.urbanrec-project.eu/" TargetMode="External"/><Relationship Id="rId2" Type="http://schemas.openxmlformats.org/officeDocument/2006/relationships/notesSlide" Target="../notesSlides/notesSlide12.xml"/><Relationship Id="rId1" Type="http://schemas.openxmlformats.org/officeDocument/2006/relationships/slideLayout" Target="../slideLayouts/slideLayout101.xml"/><Relationship Id="rId5" Type="http://schemas.openxmlformats.org/officeDocument/2006/relationships/image" Target="../media/image49.jpe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0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hyperlink" Target="https://ec.europa.eu/research/environment/index.cfm?pg=events&amp;eventcode=00E50670-BD47-1111-D5C967361D6887E9"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s://ec.europa.eu/info/events/cities" TargetMode="External"/><Relationship Id="rId2" Type="http://schemas.openxmlformats.org/officeDocument/2006/relationships/hyperlink" Target="http://www.test.ec.europa.eu/research/environment/index.cfm?pg=future_cities" TargetMode="External"/><Relationship Id="rId1" Type="http://schemas.openxmlformats.org/officeDocument/2006/relationships/slideLayout" Target="../slideLayouts/slideLayout29.xml"/><Relationship Id="rId5" Type="http://schemas.openxmlformats.org/officeDocument/2006/relationships/hyperlink" Target="http://europa.eu/!NU39Mx" TargetMode="External"/><Relationship Id="rId4" Type="http://schemas.openxmlformats.org/officeDocument/2006/relationships/hyperlink" Target="https://publications.europa.eu/s/fGbs"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54.xm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54.xml"/><Relationship Id="rId4" Type="http://schemas.openxmlformats.org/officeDocument/2006/relationships/hyperlink" Target="https://www.un.org/sustainabledevelopment/sustainable-development-goal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54.xml"/><Relationship Id="rId4" Type="http://schemas.openxmlformats.org/officeDocument/2006/relationships/hyperlink" Target="https://www.un.org/sustainabledevelopment/sustainable-development-goal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54.xml"/><Relationship Id="rId4" Type="http://schemas.openxmlformats.org/officeDocument/2006/relationships/hyperlink" Target="https://www.un.org/sustainabledevelopment/sustainable-development-goal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54.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54.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3.png"/><Relationship Id="rId2" Type="http://schemas.openxmlformats.org/officeDocument/2006/relationships/image" Target="../media/image69.jpeg"/><Relationship Id="rId16" Type="http://schemas.openxmlformats.org/officeDocument/2006/relationships/image" Target="../media/image82.png"/><Relationship Id="rId1" Type="http://schemas.openxmlformats.org/officeDocument/2006/relationships/slideLayout" Target="../slideLayouts/slideLayout58.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microsoft.com/office/2007/relationships/hdphoto" Target="../media/hdphoto1.wdp"/><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9.xml"/><Relationship Id="rId1" Type="http://schemas.openxmlformats.org/officeDocument/2006/relationships/slideLayout" Target="../slideLayouts/slideLayout59.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0.xml"/><Relationship Id="rId1" Type="http://schemas.openxmlformats.org/officeDocument/2006/relationships/slideLayout" Target="../slideLayouts/slideLayout59.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68.xm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0.xml"/></Relationships>
</file>

<file path=ppt/slides/_rels/slide5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8.png"/><Relationship Id="rId7" Type="http://schemas.openxmlformats.org/officeDocument/2006/relationships/image" Target="../media/image90.png"/><Relationship Id="rId12" Type="http://schemas.microsoft.com/office/2007/relationships/hdphoto" Target="../media/hdphoto6.wdp"/><Relationship Id="rId2" Type="http://schemas.openxmlformats.org/officeDocument/2006/relationships/notesSlide" Target="../notesSlides/notesSlide34.xml"/><Relationship Id="rId1" Type="http://schemas.openxmlformats.org/officeDocument/2006/relationships/slideLayout" Target="../slideLayouts/slideLayout82.xml"/><Relationship Id="rId6" Type="http://schemas.microsoft.com/office/2007/relationships/hdphoto" Target="../media/hdphoto3.wdp"/><Relationship Id="rId11" Type="http://schemas.openxmlformats.org/officeDocument/2006/relationships/image" Target="../media/image92.png"/><Relationship Id="rId5" Type="http://schemas.openxmlformats.org/officeDocument/2006/relationships/image" Target="../media/image89.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82.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82.xml"/><Relationship Id="rId4" Type="http://schemas.openxmlformats.org/officeDocument/2006/relationships/image" Target="../media/image94.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1.xml.rels><?xml version="1.0" encoding="UTF-8" standalone="yes"?>
<Relationships xmlns="http://schemas.openxmlformats.org/package/2006/relationships"><Relationship Id="rId3" Type="http://schemas.openxmlformats.org/officeDocument/2006/relationships/hyperlink" Target="mailto:marie.yeroyanni@ec.europa.eu"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waste4think.eu/" TargetMode="External"/><Relationship Id="rId2" Type="http://schemas.openxmlformats.org/officeDocument/2006/relationships/notesSlide" Target="../notesSlides/notesSlide5.xml"/><Relationship Id="rId1" Type="http://schemas.openxmlformats.org/officeDocument/2006/relationships/slideLayout" Target="../slideLayouts/slideLayout101.xml"/><Relationship Id="rId5" Type="http://schemas.openxmlformats.org/officeDocument/2006/relationships/image" Target="../media/image36.jpe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01.xml"/><Relationship Id="rId6" Type="http://schemas.openxmlformats.org/officeDocument/2006/relationships/hyperlink" Target="http://www.ce-force.eu/" TargetMode="External"/><Relationship Id="rId5" Type="http://schemas.openxmlformats.org/officeDocument/2006/relationships/image" Target="../media/image39.jpe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7.xml"/><Relationship Id="rId1" Type="http://schemas.openxmlformats.org/officeDocument/2006/relationships/slideLayout" Target="../slideLayouts/slideLayout101.xml"/><Relationship Id="rId4" Type="http://schemas.openxmlformats.org/officeDocument/2006/relationships/image" Target="../media/image4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p:cNvSpPr>
            <a:spLocks noGrp="1"/>
          </p:cNvSpPr>
          <p:nvPr>
            <p:ph type="title"/>
          </p:nvPr>
        </p:nvSpPr>
        <p:spPr bwMode="auto">
          <a:xfrm>
            <a:off x="393700" y="1484314"/>
            <a:ext cx="8642350" cy="28807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2800" dirty="0">
                <a:latin typeface="Verdana"/>
                <a:ea typeface="+mj-ea"/>
                <a:cs typeface="+mj-cs"/>
              </a:rPr>
              <a:t>Innovating Cities:</a:t>
            </a:r>
            <a:br>
              <a:rPr lang="en-GB" altLang="en-US" sz="2800" dirty="0">
                <a:latin typeface="Verdana"/>
                <a:ea typeface="+mj-ea"/>
                <a:cs typeface="+mj-cs"/>
              </a:rPr>
            </a:br>
            <a:r>
              <a:rPr lang="en-GB" altLang="en-US" sz="2800" dirty="0">
                <a:latin typeface="Verdana"/>
                <a:ea typeface="+mj-ea"/>
                <a:cs typeface="+mj-cs"/>
              </a:rPr>
              <a:t>‘100 Climate Neutral Cities by 2030 by and for the Citizens’</a:t>
            </a:r>
            <a:br>
              <a:rPr lang="en-GB" altLang="en-US" sz="2800" dirty="0">
                <a:latin typeface="Verdana"/>
                <a:ea typeface="+mj-ea"/>
                <a:cs typeface="+mj-cs"/>
              </a:rPr>
            </a:br>
            <a:br>
              <a:rPr lang="en-GB" altLang="en-US" sz="2800" dirty="0">
                <a:latin typeface="Verdana"/>
                <a:ea typeface="+mj-ea"/>
                <a:cs typeface="+mj-cs"/>
              </a:rPr>
            </a:br>
            <a:r>
              <a:rPr lang="en-GB" altLang="en-US" sz="2800" dirty="0">
                <a:solidFill>
                  <a:srgbClr val="FFC000"/>
                </a:solidFill>
                <a:latin typeface="Verdana"/>
                <a:ea typeface="+mj-ea"/>
                <a:cs typeface="+mj-cs"/>
              </a:rPr>
              <a:t>“The human centred city: Opportunities for the Citizens through R&amp;I”</a:t>
            </a:r>
            <a:br>
              <a:rPr lang="en-GB" altLang="en-US" sz="2800" dirty="0">
                <a:solidFill>
                  <a:srgbClr val="FFC000"/>
                </a:solidFill>
                <a:latin typeface="Verdana"/>
                <a:ea typeface="+mj-ea"/>
                <a:cs typeface="+mj-cs"/>
              </a:rPr>
            </a:br>
            <a:br>
              <a:rPr lang="en-GB" altLang="en-US" sz="2800" dirty="0">
                <a:latin typeface="Verdana"/>
                <a:ea typeface="+mj-ea"/>
                <a:cs typeface="+mj-cs"/>
              </a:rPr>
            </a:br>
            <a:br>
              <a:rPr lang="en-GB" altLang="en-US" sz="2800" dirty="0">
                <a:latin typeface="Verdana"/>
                <a:ea typeface="+mj-ea"/>
                <a:cs typeface="+mj-cs"/>
              </a:rPr>
            </a:br>
            <a:endParaRPr lang="en-GB" altLang="en-US" sz="2000" b="0" dirty="0"/>
          </a:p>
        </p:txBody>
      </p:sp>
      <p:sp>
        <p:nvSpPr>
          <p:cNvPr id="14339" name="Content Placeholder 2"/>
          <p:cNvSpPr>
            <a:spLocks noGrp="1"/>
          </p:cNvSpPr>
          <p:nvPr>
            <p:ph idx="11"/>
          </p:nvPr>
        </p:nvSpPr>
        <p:spPr bwMode="auto">
          <a:xfrm>
            <a:off x="3131840" y="3501008"/>
            <a:ext cx="5248573" cy="31683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Aft>
                <a:spcPct val="0"/>
              </a:spcAft>
              <a:defRPr/>
            </a:pPr>
            <a:endParaRPr lang="en-GB" altLang="en-US" sz="2400" b="1" dirty="0">
              <a:effectLst>
                <a:outerShdw blurRad="38100" dist="38100" dir="2700000" algn="tl">
                  <a:srgbClr val="000000">
                    <a:alpha val="43137"/>
                  </a:srgbClr>
                </a:outerShdw>
              </a:effectLst>
            </a:endParaRPr>
          </a:p>
          <a:p>
            <a:pPr>
              <a:spcAft>
                <a:spcPct val="0"/>
              </a:spcAft>
              <a:defRPr/>
            </a:pPr>
            <a:endParaRPr lang="en-GB" altLang="en-US" sz="2000" b="1" dirty="0">
              <a:effectLst>
                <a:outerShdw blurRad="38100" dist="38100" dir="2700000" algn="tl">
                  <a:srgbClr val="000000">
                    <a:alpha val="43137"/>
                  </a:srgbClr>
                </a:outerShdw>
              </a:effectLst>
            </a:endParaRPr>
          </a:p>
        </p:txBody>
      </p:sp>
      <p:sp>
        <p:nvSpPr>
          <p:cNvPr id="14340" name="Content Placeholder 2"/>
          <p:cNvSpPr>
            <a:spLocks noGrp="1"/>
          </p:cNvSpPr>
          <p:nvPr>
            <p:ph idx="11"/>
          </p:nvPr>
        </p:nvSpPr>
        <p:spPr bwMode="auto">
          <a:xfrm>
            <a:off x="3203849" y="4653137"/>
            <a:ext cx="5616624" cy="22048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BE" altLang="en-US" sz="1800" b="1" dirty="0">
                <a:solidFill>
                  <a:srgbClr val="FFC000"/>
                </a:solidFill>
              </a:rPr>
              <a:t>Maria Yeroyanni</a:t>
            </a:r>
          </a:p>
          <a:p>
            <a:r>
              <a:rPr lang="fr-BE" altLang="en-US" b="1" dirty="0"/>
              <a:t>Senior Expert </a:t>
            </a:r>
            <a:r>
              <a:rPr lang="fr-BE" altLang="en-US" b="1" dirty="0" err="1"/>
              <a:t>Innovating</a:t>
            </a:r>
            <a:r>
              <a:rPr lang="fr-BE" altLang="en-US" b="1" dirty="0"/>
              <a:t> </a:t>
            </a:r>
            <a:r>
              <a:rPr lang="fr-BE" altLang="en-US" b="1" dirty="0" err="1"/>
              <a:t>Cities</a:t>
            </a:r>
            <a:endParaRPr lang="fr-BE" altLang="en-US" b="1" dirty="0"/>
          </a:p>
          <a:p>
            <a:r>
              <a:rPr lang="fr-BE" altLang="en-US" b="1" dirty="0"/>
              <a:t>DG </a:t>
            </a:r>
            <a:r>
              <a:rPr lang="fr-BE" altLang="en-US" b="1" dirty="0" err="1"/>
              <a:t>Research</a:t>
            </a:r>
            <a:r>
              <a:rPr lang="fr-BE" altLang="en-US" b="1" dirty="0"/>
              <a:t> &amp; Innovation</a:t>
            </a:r>
          </a:p>
          <a:p>
            <a:r>
              <a:rPr lang="fr-BE" altLang="en-US" b="1" dirty="0"/>
              <a:t>Unit D2 « Future </a:t>
            </a:r>
            <a:r>
              <a:rPr lang="fr-BE" altLang="en-US" b="1" dirty="0" err="1"/>
              <a:t>Urban</a:t>
            </a:r>
            <a:r>
              <a:rPr lang="fr-BE" altLang="en-US" b="1" dirty="0"/>
              <a:t> and </a:t>
            </a:r>
            <a:r>
              <a:rPr lang="fr-BE" altLang="en-US" b="1" dirty="0" err="1"/>
              <a:t>Mobility</a:t>
            </a:r>
            <a:r>
              <a:rPr lang="fr-BE" altLang="en-US" b="1" dirty="0"/>
              <a:t> </a:t>
            </a:r>
            <a:r>
              <a:rPr lang="fr-BE" altLang="en-US" b="1" dirty="0" err="1"/>
              <a:t>Systems</a:t>
            </a:r>
            <a:r>
              <a:rPr lang="fr-BE" altLang="en-US" b="1" dirty="0"/>
              <a:t> »</a:t>
            </a:r>
          </a:p>
          <a:p>
            <a:r>
              <a:rPr lang="fr-BE" altLang="en-US" sz="2000" b="1" dirty="0" err="1">
                <a:solidFill>
                  <a:srgbClr val="FF0000"/>
                </a:solidFill>
              </a:rPr>
              <a:t>marie.yeroyanni@ec.europa.eu</a:t>
            </a:r>
            <a:endParaRPr lang="fr-BE" altLang="en-US" sz="2000" b="1" dirty="0">
              <a:solidFill>
                <a:srgbClr val="FF0000"/>
              </a:solidFill>
            </a:endParaRPr>
          </a:p>
        </p:txBody>
      </p:sp>
    </p:spTree>
    <p:extLst>
      <p:ext uri="{BB962C8B-B14F-4D97-AF65-F5344CB8AC3E}">
        <p14:creationId xmlns:p14="http://schemas.microsoft.com/office/powerpoint/2010/main" val="1003907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059601"/>
            <a:ext cx="2880320" cy="3387161"/>
          </a:xfrm>
        </p:spPr>
        <p:txBody>
          <a:bodyPr/>
          <a:lstStyle/>
          <a:p>
            <a:pPr>
              <a:spcBef>
                <a:spcPts val="0"/>
              </a:spcBef>
              <a:defRPr/>
            </a:pPr>
            <a:endParaRPr lang="en-US" sz="2000" dirty="0"/>
          </a:p>
          <a:p>
            <a:pPr>
              <a:spcBef>
                <a:spcPts val="0"/>
              </a:spcBef>
              <a:defRPr/>
            </a:pPr>
            <a:endParaRPr lang="en-US" sz="1800" dirty="0"/>
          </a:p>
          <a:p>
            <a:pPr>
              <a:spcBef>
                <a:spcPts val="0"/>
              </a:spcBef>
              <a:defRPr/>
            </a:pPr>
            <a:r>
              <a:rPr lang="en-US" sz="1800" kern="1200" dirty="0">
                <a:solidFill>
                  <a:schemeClr val="tx1"/>
                </a:solidFill>
              </a:rPr>
              <a:t>CLIC applies the </a:t>
            </a:r>
            <a:r>
              <a:rPr lang="en-US" sz="1800" b="1" kern="1200" dirty="0">
                <a:solidFill>
                  <a:schemeClr val="tx1"/>
                </a:solidFill>
              </a:rPr>
              <a:t>circular economy principles to cultural heritage adaptive reuse</a:t>
            </a:r>
          </a:p>
          <a:p>
            <a:pPr>
              <a:spcBef>
                <a:spcPts val="0"/>
              </a:spcBef>
              <a:defRPr/>
            </a:pPr>
            <a:endParaRPr lang="en-US" sz="1800" b="1" kern="1200" dirty="0">
              <a:solidFill>
                <a:schemeClr val="tx1"/>
              </a:solidFill>
            </a:endParaRPr>
          </a:p>
          <a:p>
            <a:pPr>
              <a:spcBef>
                <a:spcPts val="0"/>
              </a:spcBef>
              <a:defRPr/>
            </a:pPr>
            <a:r>
              <a:rPr lang="en-US" sz="1800" kern="1200" dirty="0">
                <a:solidFill>
                  <a:schemeClr val="tx1"/>
                </a:solidFill>
              </a:rPr>
              <a:t>Reuse of cultural heritage is seen as a mean to circularize the flows of raw-materials, energy, cultural capital as well as social capital</a:t>
            </a:r>
          </a:p>
        </p:txBody>
      </p:sp>
      <p:sp useBgFill="1">
        <p:nvSpPr>
          <p:cNvPr id="11269" name="Slide Number Placeholder 3"/>
          <p:cNvSpPr txBox="1">
            <a:spLocks/>
          </p:cNvSpPr>
          <p:nvPr/>
        </p:nvSpPr>
        <p:spPr bwMode="auto">
          <a:xfrm>
            <a:off x="110400" y="1124744"/>
            <a:ext cx="8494047" cy="1376576"/>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77800"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177800" marR="0" lvl="0" indent="0" algn="l" defTabSz="914400" rtl="0" eaLnBrk="1" fontAlgn="base" latinLnBrk="0" hangingPunct="1">
              <a:lnSpc>
                <a:spcPct val="100000"/>
              </a:lnSpc>
              <a:spcBef>
                <a:spcPct val="0"/>
              </a:spcBef>
              <a:spcAft>
                <a:spcPct val="0"/>
              </a:spcAft>
              <a:buClrTx/>
              <a:buSzTx/>
              <a:buFontTx/>
              <a:buNone/>
              <a:tabLst/>
              <a:defRPr/>
            </a:pPr>
            <a:r>
              <a:rPr kumimoji="0" lang="en-IE" altLang="en-US" sz="2400" b="1" i="0" u="none" strike="noStrike" kern="1200" cap="none" spc="0" normalizeH="0" baseline="0" noProof="0" dirty="0">
                <a:ln>
                  <a:noFill/>
                </a:ln>
                <a:solidFill>
                  <a:srgbClr val="0B6192"/>
                </a:solidFill>
                <a:effectLst/>
                <a:uLnTx/>
                <a:uFillTx/>
                <a:latin typeface="Verdana"/>
                <a:ea typeface="+mn-ea"/>
                <a:cs typeface="Arial" charset="0"/>
              </a:rPr>
              <a:t>Projects on adaptive reuse of heritage </a:t>
            </a:r>
          </a:p>
          <a:p>
            <a:pPr marL="177800" marR="0" lvl="0" indent="0" algn="l" defTabSz="914400" rtl="0" eaLnBrk="1" fontAlgn="base" latinLnBrk="0" hangingPunct="1">
              <a:lnSpc>
                <a:spcPct val="100000"/>
              </a:lnSpc>
              <a:spcBef>
                <a:spcPct val="0"/>
              </a:spcBef>
              <a:spcAft>
                <a:spcPct val="0"/>
              </a:spcAft>
              <a:buClrTx/>
              <a:buSzTx/>
              <a:buFontTx/>
              <a:buNone/>
              <a:tabLst/>
              <a:defRPr/>
            </a:pPr>
            <a:r>
              <a:rPr kumimoji="0" lang="en-IE" altLang="en-US" sz="2400" b="1" i="0" u="none" strike="noStrike" kern="1200" cap="none" spc="0" normalizeH="0" baseline="0" noProof="0" dirty="0">
                <a:ln>
                  <a:noFill/>
                </a:ln>
                <a:solidFill>
                  <a:srgbClr val="C00000"/>
                </a:solidFill>
                <a:effectLst/>
                <a:uLnTx/>
                <a:uFillTx/>
                <a:latin typeface="Verdana"/>
                <a:ea typeface="+mn-ea"/>
                <a:cs typeface="Arial" charset="0"/>
              </a:rPr>
              <a:t>CLIC - </a:t>
            </a:r>
            <a:r>
              <a:rPr kumimoji="0" lang="en-US" sz="2400" b="1" i="0" u="none" strike="noStrike" kern="1200" cap="none" spc="0" normalizeH="0" baseline="0" noProof="0" dirty="0">
                <a:ln>
                  <a:noFill/>
                </a:ln>
                <a:solidFill>
                  <a:srgbClr val="C00000"/>
                </a:solidFill>
                <a:effectLst/>
                <a:uLnTx/>
                <a:uFillTx/>
                <a:latin typeface="Verdana"/>
                <a:ea typeface="+mn-ea"/>
                <a:cs typeface="Arial" charset="0"/>
              </a:rPr>
              <a:t>Circular models Leveraging Investments in Cultural heritage adaptive reuse</a:t>
            </a:r>
            <a:endParaRPr kumimoji="0" lang="en-US" sz="2400" b="1" i="0" u="none" strike="noStrike" kern="1200" cap="none" spc="0" normalizeH="0" baseline="0" noProof="0" dirty="0">
              <a:ln>
                <a:noFill/>
              </a:ln>
              <a:solidFill>
                <a:srgbClr val="C00000"/>
              </a:solidFill>
              <a:effectLst/>
              <a:uLnTx/>
              <a:uFillTx/>
              <a:latin typeface="Verdana"/>
              <a:ea typeface="+mn-ea"/>
              <a:cs typeface="+mn-cs"/>
            </a:endParaRPr>
          </a:p>
        </p:txBody>
      </p:sp>
      <p:pic>
        <p:nvPicPr>
          <p:cNvPr id="2" name="Picture 1"/>
          <p:cNvPicPr>
            <a:picLocks noChangeAspect="1"/>
          </p:cNvPicPr>
          <p:nvPr/>
        </p:nvPicPr>
        <p:blipFill>
          <a:blip r:embed="rId3"/>
          <a:stretch>
            <a:fillRect/>
          </a:stretch>
        </p:blipFill>
        <p:spPr>
          <a:xfrm>
            <a:off x="3467747" y="3733589"/>
            <a:ext cx="5424733" cy="2503723"/>
          </a:xfrm>
          <a:prstGeom prst="rect">
            <a:avLst/>
          </a:prstGeom>
        </p:spPr>
      </p:pic>
      <p:pic>
        <p:nvPicPr>
          <p:cNvPr id="4" name="Picture 3"/>
          <p:cNvPicPr>
            <a:picLocks noChangeAspect="1"/>
          </p:cNvPicPr>
          <p:nvPr/>
        </p:nvPicPr>
        <p:blipFill>
          <a:blip r:embed="rId4"/>
          <a:stretch>
            <a:fillRect/>
          </a:stretch>
        </p:blipFill>
        <p:spPr>
          <a:xfrm>
            <a:off x="3467747" y="2617742"/>
            <a:ext cx="2163136" cy="999424"/>
          </a:xfrm>
          <a:prstGeom prst="rect">
            <a:avLst/>
          </a:prstGeom>
        </p:spPr>
      </p:pic>
      <p:sp>
        <p:nvSpPr>
          <p:cNvPr id="6" name="Content Placeholder 2"/>
          <p:cNvSpPr txBox="1">
            <a:spLocks/>
          </p:cNvSpPr>
          <p:nvPr/>
        </p:nvSpPr>
        <p:spPr>
          <a:xfrm>
            <a:off x="5630883" y="1995593"/>
            <a:ext cx="3799841" cy="3243145"/>
          </a:xfrm>
          <a:prstGeom prst="rect">
            <a:avLst/>
          </a:prstGeom>
        </p:spPr>
        <p:txBody>
          <a:bodyPr/>
          <a:lstStyle>
            <a:lvl1pPr marL="271463" indent="-271463" algn="l" rtl="0" eaLnBrk="1" fontAlgn="base" hangingPunct="1">
              <a:spcBef>
                <a:spcPct val="20000"/>
              </a:spcBef>
              <a:spcAft>
                <a:spcPct val="0"/>
              </a:spcAft>
              <a:buClr>
                <a:srgbClr val="434544"/>
              </a:buClr>
              <a:buChar char="•"/>
              <a:defRPr sz="2200" i="0">
                <a:solidFill>
                  <a:srgbClr val="434544"/>
                </a:solidFill>
                <a:latin typeface="+mj-lt"/>
                <a:ea typeface="+mn-ea"/>
                <a:cs typeface="+mn-cs"/>
              </a:defRPr>
            </a:lvl1pPr>
            <a:lvl2pPr marL="539750" indent="-285750" algn="l" rtl="0" eaLnBrk="1" fontAlgn="base" hangingPunct="1">
              <a:spcBef>
                <a:spcPct val="20000"/>
              </a:spcBef>
              <a:spcAft>
                <a:spcPct val="0"/>
              </a:spcAft>
              <a:buClr>
                <a:srgbClr val="434544"/>
              </a:buClr>
              <a:buChar char="•"/>
              <a:defRPr sz="2000" b="0">
                <a:solidFill>
                  <a:srgbClr val="434544"/>
                </a:solidFill>
                <a:latin typeface="+mj-lt"/>
              </a:defRPr>
            </a:lvl2pPr>
            <a:lvl3pPr marL="717550" indent="-176213" algn="l" rtl="0" eaLnBrk="1" fontAlgn="base" hangingPunct="1">
              <a:spcBef>
                <a:spcPct val="20000"/>
              </a:spcBef>
              <a:spcAft>
                <a:spcPct val="0"/>
              </a:spcAft>
              <a:buFont typeface="Arial" panose="020B0604020202020204" pitchFamily="34" charset="0"/>
              <a:buChar char="•"/>
              <a:defRPr sz="1800">
                <a:solidFill>
                  <a:srgbClr val="434544"/>
                </a:solidFill>
                <a:latin typeface="+mj-lt"/>
              </a:defRPr>
            </a:lvl3pPr>
            <a:lvl4pPr marL="896938" indent="-177800" algn="l" rtl="0" eaLnBrk="1" fontAlgn="base" hangingPunct="1">
              <a:spcBef>
                <a:spcPct val="20000"/>
              </a:spcBef>
              <a:spcAft>
                <a:spcPct val="0"/>
              </a:spcAft>
              <a:buClr>
                <a:srgbClr val="434544"/>
              </a:buClr>
              <a:buFont typeface="Arial" panose="020B0604020202020204" pitchFamily="34" charset="0"/>
              <a:buChar char="•"/>
              <a:defRPr sz="1600">
                <a:solidFill>
                  <a:srgbClr val="434544"/>
                </a:solidFill>
                <a:latin typeface="Verdana" panose="020B0604030504040204" pitchFamily="34" charset="0"/>
                <a:ea typeface="Verdana" panose="020B0604030504040204" pitchFamily="34" charset="0"/>
                <a:cs typeface="Verdana" panose="020B0604030504040204" pitchFamily="34" charset="0"/>
              </a:defRPr>
            </a:lvl4pPr>
            <a:lvl5pPr marL="1074738" indent="-177800" algn="l" rtl="0" eaLnBrk="1" fontAlgn="base" hangingPunct="1">
              <a:spcBef>
                <a:spcPct val="20000"/>
              </a:spcBef>
              <a:spcAft>
                <a:spcPct val="0"/>
              </a:spcAft>
              <a:buClr>
                <a:srgbClr val="434544"/>
              </a:buClr>
              <a:buFont typeface="Arial" panose="020B0604020202020204" pitchFamily="34" charset="0"/>
              <a:buChar char="•"/>
              <a:defRPr sz="1400">
                <a:solidFill>
                  <a:srgbClr val="434544"/>
                </a:solidFill>
                <a:latin typeface="+mj-lt"/>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271463" marR="0" lvl="0" indent="-271463" algn="l" defTabSz="914400" rtl="0" eaLnBrk="1" fontAlgn="base" latinLnBrk="0" hangingPunct="1">
              <a:lnSpc>
                <a:spcPct val="100000"/>
              </a:lnSpc>
              <a:spcBef>
                <a:spcPts val="0"/>
              </a:spcBef>
              <a:spcAft>
                <a:spcPct val="0"/>
              </a:spcAft>
              <a:buClr>
                <a:srgbClr val="434544"/>
              </a:buClr>
              <a:buSzTx/>
              <a:buFontTx/>
              <a:buChar char="•"/>
              <a:tabLst/>
              <a:defRPr/>
            </a:pPr>
            <a:endParaRPr kumimoji="0" lang="en-US" sz="2000" b="0" i="0" u="none" strike="noStrike" kern="0" cap="none" spc="0" normalizeH="0" baseline="0" noProof="0" dirty="0">
              <a:ln>
                <a:noFill/>
              </a:ln>
              <a:solidFill>
                <a:srgbClr val="434544"/>
              </a:solidFill>
              <a:effectLst/>
              <a:uLnTx/>
              <a:uFillTx/>
              <a:latin typeface="Verdana"/>
              <a:ea typeface="+mn-ea"/>
              <a:cs typeface="+mn-cs"/>
            </a:endParaRPr>
          </a:p>
          <a:p>
            <a:pPr marL="271463" marR="0" lvl="0" indent="-271463" algn="l" defTabSz="914400" rtl="0" eaLnBrk="1" fontAlgn="base" latinLnBrk="0" hangingPunct="1">
              <a:lnSpc>
                <a:spcPct val="100000"/>
              </a:lnSpc>
              <a:spcBef>
                <a:spcPts val="0"/>
              </a:spcBef>
              <a:spcAft>
                <a:spcPct val="0"/>
              </a:spcAft>
              <a:buClr>
                <a:srgbClr val="434544"/>
              </a:buClr>
              <a:buSzTx/>
              <a:buFontTx/>
              <a:buChar char="•"/>
              <a:tabLst/>
              <a:defRPr/>
            </a:pPr>
            <a:endParaRPr kumimoji="0" lang="en-US" sz="1800" b="0" i="0" u="none" strike="noStrike" kern="0" cap="none" spc="0" normalizeH="0" baseline="0" noProof="0" dirty="0">
              <a:ln>
                <a:noFill/>
              </a:ln>
              <a:solidFill>
                <a:srgbClr val="434544"/>
              </a:solidFill>
              <a:effectLst/>
              <a:uLnTx/>
              <a:uFillTx/>
              <a:latin typeface="Verdana"/>
              <a:ea typeface="+mn-ea"/>
              <a:cs typeface="+mn-cs"/>
            </a:endParaRPr>
          </a:p>
          <a:p>
            <a:pPr marL="0" marR="0" lvl="0" indent="0" algn="l" defTabSz="914400" rtl="0" eaLnBrk="1" fontAlgn="base" latinLnBrk="0" hangingPunct="1">
              <a:lnSpc>
                <a:spcPct val="100000"/>
              </a:lnSpc>
              <a:spcBef>
                <a:spcPts val="0"/>
              </a:spcBef>
              <a:spcAft>
                <a:spcPct val="0"/>
              </a:spcAft>
              <a:buClr>
                <a:srgbClr val="434544"/>
              </a:buClr>
              <a:buSzTx/>
              <a:buFontTx/>
              <a:buNone/>
              <a:tabLst/>
              <a:defRPr/>
            </a:pPr>
            <a:r>
              <a:rPr kumimoji="0" lang="en-US" sz="1800" b="1" i="0" u="none" strike="noStrike" kern="1200" cap="none" spc="0" normalizeH="0" baseline="0" noProof="0" dirty="0">
                <a:ln>
                  <a:noFill/>
                </a:ln>
                <a:solidFill>
                  <a:srgbClr val="C00000"/>
                </a:solidFill>
                <a:effectLst/>
                <a:uLnTx/>
                <a:uFillTx/>
                <a:latin typeface="Verdana"/>
                <a:ea typeface="+mn-ea"/>
                <a:cs typeface="+mn-cs"/>
              </a:rPr>
              <a:t>Thematic: Circular cities</a:t>
            </a:r>
          </a:p>
        </p:txBody>
      </p:sp>
    </p:spTree>
    <p:extLst>
      <p:ext uri="{BB962C8B-B14F-4D97-AF65-F5344CB8AC3E}">
        <p14:creationId xmlns:p14="http://schemas.microsoft.com/office/powerpoint/2010/main" val="2246663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538" t="3279" r="5532" b="3279"/>
          <a:stretch/>
        </p:blipFill>
        <p:spPr bwMode="auto">
          <a:xfrm>
            <a:off x="5181599" y="3316353"/>
            <a:ext cx="3868615" cy="267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10401" y="2919854"/>
            <a:ext cx="5684112" cy="3387161"/>
          </a:xfrm>
        </p:spPr>
        <p:txBody>
          <a:bodyPr/>
          <a:lstStyle/>
          <a:p>
            <a:pPr>
              <a:spcBef>
                <a:spcPts val="0"/>
              </a:spcBef>
              <a:defRPr/>
            </a:pPr>
            <a:r>
              <a:rPr lang="en-GB" sz="2000" i="0" dirty="0"/>
              <a:t>Design circular value chains to prevent C&amp;D waste and reduce virgin material consumption</a:t>
            </a:r>
          </a:p>
          <a:p>
            <a:pPr marL="788987" lvl="1" indent="-342900">
              <a:spcBef>
                <a:spcPts val="600"/>
              </a:spcBef>
              <a:buClr>
                <a:srgbClr val="0F5494"/>
              </a:buClr>
              <a:buFont typeface="Wingdings" panose="05000000000000000000" pitchFamily="2" charset="2"/>
              <a:buChar char="ü"/>
              <a:defRPr/>
            </a:pPr>
            <a:r>
              <a:rPr lang="en-GB" sz="1800" b="1" i="0" dirty="0">
                <a:solidFill>
                  <a:schemeClr val="accent3"/>
                </a:solidFill>
                <a:effectLst>
                  <a:outerShdw blurRad="38100" dist="38100" dir="2700000" algn="tl">
                    <a:srgbClr val="000000">
                      <a:alpha val="43137"/>
                    </a:srgbClr>
                  </a:outerShdw>
                </a:effectLst>
              </a:rPr>
              <a:t>Material passports</a:t>
            </a:r>
          </a:p>
          <a:p>
            <a:pPr marL="788987" lvl="1" indent="-342900">
              <a:spcBef>
                <a:spcPts val="0"/>
              </a:spcBef>
              <a:buClr>
                <a:srgbClr val="0F5494"/>
              </a:buClr>
              <a:buFont typeface="Wingdings" panose="05000000000000000000" pitchFamily="2" charset="2"/>
              <a:buChar char="ü"/>
              <a:defRPr/>
            </a:pPr>
            <a:r>
              <a:rPr lang="en-GB" sz="1800" b="1" i="0" dirty="0">
                <a:solidFill>
                  <a:schemeClr val="accent3"/>
                </a:solidFill>
                <a:effectLst>
                  <a:outerShdw blurRad="38100" dist="38100" dir="2700000" algn="tl">
                    <a:srgbClr val="000000">
                      <a:alpha val="43137"/>
                    </a:srgbClr>
                  </a:outerShdw>
                </a:effectLst>
              </a:rPr>
              <a:t>Reversible building design</a:t>
            </a:r>
          </a:p>
          <a:p>
            <a:pPr marL="788987" lvl="1" indent="-342900">
              <a:spcBef>
                <a:spcPts val="0"/>
              </a:spcBef>
              <a:buClr>
                <a:srgbClr val="0F5494"/>
              </a:buClr>
              <a:buFont typeface="Wingdings" panose="05000000000000000000" pitchFamily="2" charset="2"/>
              <a:buChar char="ü"/>
              <a:defRPr/>
            </a:pPr>
            <a:r>
              <a:rPr lang="en-GB" sz="1800" b="1" dirty="0">
                <a:solidFill>
                  <a:schemeClr val="accent3"/>
                </a:solidFill>
                <a:effectLst>
                  <a:outerShdw blurRad="38100" dist="38100" dir="2700000" algn="tl">
                    <a:srgbClr val="000000">
                      <a:alpha val="43137"/>
                    </a:srgbClr>
                  </a:outerShdw>
                </a:effectLst>
              </a:rPr>
              <a:t>New business models</a:t>
            </a:r>
            <a:endParaRPr lang="en-GB" sz="1800" b="1" i="0" dirty="0">
              <a:solidFill>
                <a:schemeClr val="accent3"/>
              </a:solidFill>
              <a:effectLst>
                <a:outerShdw blurRad="38100" dist="38100" dir="2700000" algn="tl">
                  <a:srgbClr val="000000">
                    <a:alpha val="43137"/>
                  </a:srgbClr>
                </a:outerShdw>
              </a:effectLst>
            </a:endParaRPr>
          </a:p>
          <a:p>
            <a:pPr lvl="1">
              <a:spcBef>
                <a:spcPts val="1200"/>
              </a:spcBef>
              <a:buFont typeface="Wingdings" panose="05000000000000000000" pitchFamily="2" charset="2"/>
              <a:buChar char="Ø"/>
              <a:defRPr/>
            </a:pPr>
            <a:r>
              <a:rPr lang="en-GB" sz="1800" i="0" dirty="0"/>
              <a:t>transform </a:t>
            </a:r>
            <a:r>
              <a:rPr lang="en-GB" sz="1800" dirty="0"/>
              <a:t>buildings to deliver </a:t>
            </a:r>
            <a:r>
              <a:rPr lang="en-GB" sz="1800" i="0" dirty="0"/>
              <a:t>new functions</a:t>
            </a:r>
          </a:p>
          <a:p>
            <a:pPr lvl="1">
              <a:spcBef>
                <a:spcPts val="0"/>
              </a:spcBef>
              <a:buFont typeface="Wingdings" panose="05000000000000000000" pitchFamily="2" charset="2"/>
              <a:buChar char="Ø"/>
              <a:defRPr/>
            </a:pPr>
            <a:r>
              <a:rPr lang="en-GB" sz="1800" i="0" dirty="0"/>
              <a:t>disassemble building components or material feedstock</a:t>
            </a:r>
          </a:p>
          <a:p>
            <a:pPr lvl="1">
              <a:spcBef>
                <a:spcPts val="0"/>
              </a:spcBef>
              <a:buFont typeface="Wingdings" panose="05000000000000000000" pitchFamily="2" charset="2"/>
              <a:buChar char="Ø"/>
              <a:defRPr/>
            </a:pPr>
            <a:r>
              <a:rPr lang="en-GB" sz="1800" dirty="0"/>
              <a:t>6 pilots</a:t>
            </a:r>
            <a:endParaRPr lang="en-GB" sz="1800" i="0" dirty="0"/>
          </a:p>
        </p:txBody>
      </p:sp>
      <p:sp useBgFill="1">
        <p:nvSpPr>
          <p:cNvPr id="11269" name="Slide Number Placeholder 3"/>
          <p:cNvSpPr txBox="1">
            <a:spLocks/>
          </p:cNvSpPr>
          <p:nvPr/>
        </p:nvSpPr>
        <p:spPr bwMode="auto">
          <a:xfrm>
            <a:off x="3247292" y="1284563"/>
            <a:ext cx="5814645" cy="1376576"/>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77800"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17780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000000"/>
                </a:solidFill>
                <a:effectLst/>
                <a:uLnTx/>
                <a:uFillTx/>
                <a:latin typeface="Arial" charset="0"/>
                <a:ea typeface="+mn-ea"/>
                <a:cs typeface="Arial" charset="0"/>
              </a:rPr>
              <a:t>Coordinator</a:t>
            </a:r>
            <a:r>
              <a:rPr kumimoji="0" lang="en-GB" altLang="en-US" sz="1800" b="0" i="0" u="none" strike="noStrike" kern="1200" cap="none" spc="0" normalizeH="0" baseline="0" noProof="0" dirty="0">
                <a:ln>
                  <a:noFill/>
                </a:ln>
                <a:solidFill>
                  <a:srgbClr val="000000"/>
                </a:solidFill>
                <a:effectLst/>
                <a:uLnTx/>
                <a:uFillTx/>
                <a:latin typeface="Arial" charset="0"/>
                <a:ea typeface="+mn-ea"/>
                <a:cs typeface="Arial" charset="0"/>
              </a:rPr>
              <a:t>: </a:t>
            </a:r>
            <a:r>
              <a:rPr kumimoji="0" lang="en-GB" altLang="en-US" sz="1800" b="0" i="0" u="none" strike="noStrike" kern="1200" cap="none" spc="0" normalizeH="0" baseline="0" noProof="0" dirty="0" err="1">
                <a:ln>
                  <a:noFill/>
                </a:ln>
                <a:solidFill>
                  <a:srgbClr val="000000"/>
                </a:solidFill>
                <a:effectLst/>
                <a:uLnTx/>
                <a:uFillTx/>
                <a:latin typeface="Arial" charset="0"/>
                <a:ea typeface="+mn-ea"/>
                <a:cs typeface="Arial" charset="0"/>
              </a:rPr>
              <a:t>Institut</a:t>
            </a:r>
            <a:r>
              <a:rPr kumimoji="0" lang="en-GB" altLang="en-US" sz="1800" b="0" i="0" u="none" strike="noStrike" kern="1200" cap="none" spc="0" normalizeH="0" baseline="0" noProof="0" dirty="0">
                <a:ln>
                  <a:noFill/>
                </a:ln>
                <a:solidFill>
                  <a:srgbClr val="000000"/>
                </a:solidFill>
                <a:effectLst/>
                <a:uLnTx/>
                <a:uFillTx/>
                <a:latin typeface="Arial" charset="0"/>
                <a:ea typeface="+mn-ea"/>
                <a:cs typeface="Arial" charset="0"/>
              </a:rPr>
              <a:t> </a:t>
            </a:r>
            <a:r>
              <a:rPr kumimoji="0" lang="en-GB" altLang="en-US" sz="1800" b="0" i="0" u="none" strike="noStrike" kern="1200" cap="none" spc="0" normalizeH="0" baseline="0" noProof="0" dirty="0" err="1">
                <a:ln>
                  <a:noFill/>
                </a:ln>
                <a:solidFill>
                  <a:srgbClr val="000000"/>
                </a:solidFill>
                <a:effectLst/>
                <a:uLnTx/>
                <a:uFillTx/>
                <a:latin typeface="Arial" charset="0"/>
                <a:ea typeface="+mn-ea"/>
                <a:cs typeface="Arial" charset="0"/>
              </a:rPr>
              <a:t>Bruxellois</a:t>
            </a:r>
            <a:r>
              <a:rPr kumimoji="0" lang="en-GB" altLang="en-US" sz="1800" b="0" i="0" u="none" strike="noStrike" kern="1200" cap="none" spc="0" normalizeH="0" baseline="0" noProof="0" dirty="0">
                <a:ln>
                  <a:noFill/>
                </a:ln>
                <a:solidFill>
                  <a:srgbClr val="000000"/>
                </a:solidFill>
                <a:effectLst/>
                <a:uLnTx/>
                <a:uFillTx/>
                <a:latin typeface="Arial" charset="0"/>
                <a:ea typeface="+mn-ea"/>
                <a:cs typeface="Arial" charset="0"/>
              </a:rPr>
              <a:t> pour la </a:t>
            </a:r>
            <a:r>
              <a:rPr kumimoji="0" lang="en-GB" altLang="en-US" sz="1800" b="0" i="0" u="none" strike="noStrike" kern="1200" cap="none" spc="0" normalizeH="0" baseline="0" noProof="0" dirty="0" err="1">
                <a:ln>
                  <a:noFill/>
                </a:ln>
                <a:solidFill>
                  <a:srgbClr val="000000"/>
                </a:solidFill>
                <a:effectLst/>
                <a:uLnTx/>
                <a:uFillTx/>
                <a:latin typeface="Arial" charset="0"/>
                <a:ea typeface="+mn-ea"/>
                <a:cs typeface="Arial" charset="0"/>
              </a:rPr>
              <a:t>Gestion</a:t>
            </a:r>
            <a:r>
              <a:rPr kumimoji="0" lang="en-GB" altLang="en-US" sz="1800" b="0" i="0" u="none" strike="noStrike" kern="1200" cap="none" spc="0" normalizeH="0" baseline="0" noProof="0" dirty="0">
                <a:ln>
                  <a:noFill/>
                </a:ln>
                <a:solidFill>
                  <a:srgbClr val="000000"/>
                </a:solidFill>
                <a:effectLst/>
                <a:uLnTx/>
                <a:uFillTx/>
                <a:latin typeface="Arial" charset="0"/>
                <a:ea typeface="+mn-ea"/>
                <a:cs typeface="Arial" charset="0"/>
              </a:rPr>
              <a:t> de </a:t>
            </a:r>
            <a:r>
              <a:rPr kumimoji="0" lang="en-GB" altLang="en-US" sz="1800" b="0" i="0" u="none" strike="noStrike" kern="1200" cap="none" spc="0" normalizeH="0" baseline="0" noProof="0" dirty="0" err="1">
                <a:ln>
                  <a:noFill/>
                </a:ln>
                <a:solidFill>
                  <a:srgbClr val="000000"/>
                </a:solidFill>
                <a:effectLst/>
                <a:uLnTx/>
                <a:uFillTx/>
                <a:latin typeface="Arial" charset="0"/>
                <a:ea typeface="+mn-ea"/>
                <a:cs typeface="Arial" charset="0"/>
              </a:rPr>
              <a:t>l'Environnement</a:t>
            </a:r>
            <a:r>
              <a:rPr kumimoji="0" lang="en-GB" altLang="en-US" sz="1800" b="0" i="0" u="none" strike="noStrike" kern="1200" cap="none" spc="0" normalizeH="0" baseline="0" noProof="0" dirty="0">
                <a:ln>
                  <a:noFill/>
                </a:ln>
                <a:solidFill>
                  <a:srgbClr val="000000"/>
                </a:solidFill>
                <a:effectLst/>
                <a:uLnTx/>
                <a:uFillTx/>
                <a:latin typeface="Arial" charset="0"/>
                <a:ea typeface="+mn-ea"/>
                <a:cs typeface="Arial" charset="0"/>
              </a:rPr>
              <a:t> (BE)</a:t>
            </a:r>
          </a:p>
          <a:p>
            <a:pPr marL="17780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000000"/>
                </a:solidFill>
                <a:effectLst/>
                <a:uLnTx/>
                <a:uFillTx/>
                <a:latin typeface="Arial" charset="0"/>
                <a:ea typeface="+mn-ea"/>
                <a:cs typeface="Arial" charset="0"/>
              </a:rPr>
              <a:t>Beneficiaries:</a:t>
            </a:r>
            <a:r>
              <a:rPr kumimoji="0" lang="en-GB" altLang="en-US" sz="1800" b="0" i="0" u="none" strike="noStrike" kern="1200" cap="none" spc="0" normalizeH="0" baseline="0" noProof="0" dirty="0">
                <a:ln>
                  <a:noFill/>
                </a:ln>
                <a:solidFill>
                  <a:srgbClr val="000000"/>
                </a:solidFill>
                <a:effectLst/>
                <a:uLnTx/>
                <a:uFillTx/>
                <a:latin typeface="Arial" charset="0"/>
                <a:ea typeface="+mn-ea"/>
                <a:cs typeface="Arial" charset="0"/>
              </a:rPr>
              <a:t> 15 (BE, NL, DE, UK, SE, PT, BA)</a:t>
            </a:r>
          </a:p>
          <a:p>
            <a:pPr marL="17780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000000"/>
                </a:solidFill>
                <a:effectLst/>
                <a:uLnTx/>
                <a:uFillTx/>
                <a:latin typeface="Arial" charset="0"/>
                <a:ea typeface="+mn-ea"/>
                <a:cs typeface="Arial" charset="0"/>
              </a:rPr>
              <a:t>EU contribution</a:t>
            </a:r>
            <a:r>
              <a:rPr kumimoji="0" lang="en-GB" altLang="en-US" sz="1800" b="0" i="0" u="none" strike="noStrike" kern="1200" cap="none" spc="0" normalizeH="0" baseline="0" noProof="0" dirty="0">
                <a:ln>
                  <a:noFill/>
                </a:ln>
                <a:solidFill>
                  <a:srgbClr val="000000"/>
                </a:solidFill>
                <a:effectLst/>
                <a:uLnTx/>
                <a:uFillTx/>
                <a:latin typeface="Arial" charset="0"/>
                <a:ea typeface="+mn-ea"/>
                <a:cs typeface="Arial" charset="0"/>
              </a:rPr>
              <a:t>: € 8,858,766 </a:t>
            </a:r>
          </a:p>
          <a:p>
            <a:pPr marL="17780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000000"/>
                </a:solidFill>
                <a:effectLst/>
                <a:uLnTx/>
                <a:uFillTx/>
                <a:latin typeface="Arial" charset="0"/>
                <a:ea typeface="+mn-ea"/>
                <a:cs typeface="Arial" charset="0"/>
              </a:rPr>
              <a:t>Duration</a:t>
            </a:r>
            <a:r>
              <a:rPr kumimoji="0" lang="en-GB" altLang="en-US" sz="1800" b="0" i="0" u="none" strike="noStrike" kern="1200" cap="none" spc="0" normalizeH="0" baseline="0" noProof="0" dirty="0">
                <a:ln>
                  <a:noFill/>
                </a:ln>
                <a:solidFill>
                  <a:srgbClr val="000000"/>
                </a:solidFill>
                <a:effectLst/>
                <a:uLnTx/>
                <a:uFillTx/>
                <a:latin typeface="Arial" charset="0"/>
                <a:ea typeface="+mn-ea"/>
                <a:cs typeface="Arial" charset="0"/>
              </a:rPr>
              <a:t>: 48 months (Started: September 2015)</a:t>
            </a:r>
          </a:p>
        </p:txBody>
      </p:sp>
      <p:pic>
        <p:nvPicPr>
          <p:cNvPr id="1026" name="Picture 2" descr="C:\Users\gentevo\AppData\Local\Microsoft\Windows\Temporary Internet Files\Content.Outlook\CVKT4SQ7\KOZ3CG5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01" y="1364401"/>
            <a:ext cx="2984849" cy="12169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973830" y="6406208"/>
            <a:ext cx="2667718"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0F5494"/>
                </a:solidFill>
                <a:effectLst/>
                <a:uLnTx/>
                <a:uFillTx/>
                <a:latin typeface="Verdana" pitchFamily="34" charset="0"/>
                <a:ea typeface="+mn-ea"/>
                <a:cs typeface="+mn-cs"/>
                <a:hlinkClick r:id="rId5"/>
              </a:rPr>
              <a:t>http://www.bamb2020.eu/</a:t>
            </a:r>
            <a:r>
              <a:rPr kumimoji="0" lang="en-GB" sz="1200" b="1" i="0" u="none" strike="noStrike" kern="1200" cap="none" spc="0" normalizeH="0" baseline="0" noProof="0" dirty="0">
                <a:ln>
                  <a:noFill/>
                </a:ln>
                <a:solidFill>
                  <a:srgbClr val="0F5494"/>
                </a:solidFill>
                <a:effectLst/>
                <a:uLnTx/>
                <a:uFillTx/>
                <a:latin typeface="Verdana" pitchFamily="34" charset="0"/>
                <a:ea typeface="+mn-ea"/>
                <a:cs typeface="+mn-cs"/>
              </a:rPr>
              <a:t> </a:t>
            </a:r>
          </a:p>
        </p:txBody>
      </p:sp>
    </p:spTree>
    <p:extLst>
      <p:ext uri="{BB962C8B-B14F-4D97-AF65-F5344CB8AC3E}">
        <p14:creationId xmlns:p14="http://schemas.microsoft.com/office/powerpoint/2010/main" val="1203202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59023" y="3954143"/>
            <a:ext cx="4742120" cy="1663844"/>
          </a:xfrm>
          <a:prstGeom prst="rect">
            <a:avLst/>
          </a:prstGeom>
        </p:spPr>
        <p:txBody>
          <a:bodyPr/>
          <a:lstStyle>
            <a:lvl1pPr marL="0" indent="-342900" algn="l" rtl="0" eaLnBrk="1" fontAlgn="base" hangingPunct="1">
              <a:spcBef>
                <a:spcPct val="20000"/>
              </a:spcBef>
              <a:spcAft>
                <a:spcPct val="0"/>
              </a:spcAft>
              <a:buClr>
                <a:srgbClr val="0F5494"/>
              </a:buClr>
              <a:buSzPct val="120000"/>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AEF0"/>
              </a:buClr>
              <a:buChar char="•"/>
              <a:tabLst>
                <a:tab pos="7623175" algn="l"/>
              </a:tabLst>
              <a:defRPr sz="2000" b="1">
                <a:solidFill>
                  <a:srgbClr val="0F5494"/>
                </a:solidFill>
                <a:latin typeface="+mn-lt"/>
              </a:defRPr>
            </a:lvl2pPr>
            <a:lvl3pPr marL="1143000" indent="-228600" algn="l" rtl="0" eaLnBrk="1" fontAlgn="base" hangingPunct="1">
              <a:spcBef>
                <a:spcPct val="20000"/>
              </a:spcBef>
              <a:spcAft>
                <a:spcPct val="0"/>
              </a:spcAft>
              <a:buFontTx/>
              <a:buChar char="-"/>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285750" marR="0" lvl="0" indent="-285750" algn="l" defTabSz="914400" rtl="0" eaLnBrk="1" fontAlgn="base" latinLnBrk="0" hangingPunct="1">
              <a:lnSpc>
                <a:spcPct val="100000"/>
              </a:lnSpc>
              <a:spcBef>
                <a:spcPct val="20000"/>
              </a:spcBef>
              <a:spcAft>
                <a:spcPct val="0"/>
              </a:spcAft>
              <a:buClr>
                <a:srgbClr val="0F5494"/>
              </a:buClr>
              <a:buSzPct val="120000"/>
              <a:buFont typeface="Arial" pitchFamily="34" charset="0"/>
              <a:buChar char="•"/>
              <a:tabLst/>
              <a:defRPr/>
            </a:pPr>
            <a:r>
              <a:rPr kumimoji="0" lang="en-GB" sz="1800" b="0" i="0" u="none" strike="noStrike" kern="0" cap="none" spc="0" normalizeH="0" baseline="0" noProof="0" dirty="0">
                <a:ln>
                  <a:noFill/>
                </a:ln>
                <a:solidFill>
                  <a:srgbClr val="434544"/>
                </a:solidFill>
                <a:effectLst/>
                <a:uLnTx/>
                <a:uFillTx/>
                <a:latin typeface="Verdana"/>
                <a:ea typeface="+mn-ea"/>
                <a:cs typeface="+mn-cs"/>
              </a:rPr>
              <a:t>Instrument: IA</a:t>
            </a:r>
          </a:p>
          <a:p>
            <a:pPr marL="285750" marR="0" lvl="0" indent="-285750" algn="l" defTabSz="914400" rtl="0" eaLnBrk="1" fontAlgn="base" latinLnBrk="0" hangingPunct="1">
              <a:lnSpc>
                <a:spcPct val="100000"/>
              </a:lnSpc>
              <a:spcBef>
                <a:spcPct val="20000"/>
              </a:spcBef>
              <a:spcAft>
                <a:spcPct val="0"/>
              </a:spcAft>
              <a:buClr>
                <a:srgbClr val="0F5494"/>
              </a:buClr>
              <a:buSzPct val="120000"/>
              <a:buFont typeface="Arial" pitchFamily="34" charset="0"/>
              <a:buChar char="•"/>
              <a:tabLst/>
              <a:defRPr/>
            </a:pPr>
            <a:r>
              <a:rPr kumimoji="0" lang="en-GB" sz="1800" b="0" i="0" u="none" strike="noStrike" kern="0" cap="none" spc="0" normalizeH="0" baseline="0" noProof="0" dirty="0">
                <a:ln>
                  <a:noFill/>
                </a:ln>
                <a:solidFill>
                  <a:srgbClr val="434544"/>
                </a:solidFill>
                <a:effectLst/>
                <a:uLnTx/>
                <a:uFillTx/>
                <a:latin typeface="Verdana"/>
                <a:ea typeface="+mn-ea"/>
                <a:cs typeface="+mn-cs"/>
              </a:rPr>
              <a:t>Total Cost: € 8523735,00</a:t>
            </a:r>
          </a:p>
          <a:p>
            <a:pPr marL="285750" marR="0" lvl="0" indent="-285750" algn="l" defTabSz="914400" rtl="0" eaLnBrk="1" fontAlgn="base" latinLnBrk="0" hangingPunct="1">
              <a:lnSpc>
                <a:spcPct val="100000"/>
              </a:lnSpc>
              <a:spcBef>
                <a:spcPct val="20000"/>
              </a:spcBef>
              <a:spcAft>
                <a:spcPct val="0"/>
              </a:spcAft>
              <a:buClr>
                <a:srgbClr val="0F5494"/>
              </a:buClr>
              <a:buSzPct val="120000"/>
              <a:buFont typeface="Arial" pitchFamily="34" charset="0"/>
              <a:buChar char="•"/>
              <a:tabLst/>
              <a:defRPr/>
            </a:pPr>
            <a:r>
              <a:rPr kumimoji="0" lang="en-GB" sz="1800" b="0" i="0" u="none" strike="noStrike" kern="0" cap="none" spc="0" normalizeH="0" baseline="0" noProof="0" dirty="0">
                <a:ln>
                  <a:noFill/>
                </a:ln>
                <a:solidFill>
                  <a:srgbClr val="434544"/>
                </a:solidFill>
                <a:effectLst/>
                <a:uLnTx/>
                <a:uFillTx/>
                <a:latin typeface="Verdana"/>
                <a:ea typeface="+mn-ea"/>
                <a:cs typeface="+mn-cs"/>
              </a:rPr>
              <a:t>EC Contribution: € 6239340,65 </a:t>
            </a:r>
          </a:p>
          <a:p>
            <a:pPr marL="285750" marR="0" lvl="0" indent="-285750" algn="l" defTabSz="914400" rtl="0" eaLnBrk="1" fontAlgn="base" latinLnBrk="0" hangingPunct="1">
              <a:lnSpc>
                <a:spcPct val="100000"/>
              </a:lnSpc>
              <a:spcBef>
                <a:spcPct val="20000"/>
              </a:spcBef>
              <a:spcAft>
                <a:spcPct val="0"/>
              </a:spcAft>
              <a:buClr>
                <a:srgbClr val="0F5494"/>
              </a:buClr>
              <a:buSzPct val="120000"/>
              <a:buFont typeface="Arial" pitchFamily="34" charset="0"/>
              <a:buChar char="•"/>
              <a:tabLst/>
              <a:defRPr/>
            </a:pPr>
            <a:r>
              <a:rPr kumimoji="0" lang="en-GB" sz="1800" b="0" i="0" u="none" strike="noStrike" kern="0" cap="none" spc="0" normalizeH="0" baseline="0" noProof="0" dirty="0">
                <a:ln>
                  <a:noFill/>
                </a:ln>
                <a:solidFill>
                  <a:srgbClr val="434544"/>
                </a:solidFill>
                <a:effectLst/>
                <a:uLnTx/>
                <a:uFillTx/>
                <a:latin typeface="Verdana"/>
                <a:ea typeface="+mn-ea"/>
                <a:cs typeface="+mn-cs"/>
              </a:rPr>
              <a:t>Duration: 4 years (2017-2021)</a:t>
            </a:r>
          </a:p>
          <a:p>
            <a:pPr marL="285750" marR="0" lvl="0" indent="-285750" algn="l" defTabSz="914400" rtl="0" eaLnBrk="1" fontAlgn="base" latinLnBrk="0" hangingPunct="1">
              <a:lnSpc>
                <a:spcPct val="100000"/>
              </a:lnSpc>
              <a:spcBef>
                <a:spcPct val="20000"/>
              </a:spcBef>
              <a:spcAft>
                <a:spcPct val="0"/>
              </a:spcAft>
              <a:buClr>
                <a:srgbClr val="0F5494"/>
              </a:buClr>
              <a:buSzPct val="120000"/>
              <a:buFont typeface="Arial" pitchFamily="34" charset="0"/>
              <a:buChar char="•"/>
              <a:tabLst/>
              <a:defRPr/>
            </a:pPr>
            <a:r>
              <a:rPr kumimoji="0" lang="en-GB" sz="1800" b="0" i="0" u="none" strike="noStrike" kern="0" cap="none" spc="0" normalizeH="0" baseline="0" noProof="0" dirty="0">
                <a:ln>
                  <a:noFill/>
                </a:ln>
                <a:solidFill>
                  <a:srgbClr val="434544"/>
                </a:solidFill>
                <a:effectLst/>
                <a:uLnTx/>
                <a:uFillTx/>
                <a:latin typeface="Verdana"/>
                <a:ea typeface="+mn-ea"/>
                <a:cs typeface="+mn-cs"/>
              </a:rPr>
              <a:t>Project Coordinator</a:t>
            </a:r>
            <a:r>
              <a:rPr kumimoji="0" lang="en-GB" sz="1800" b="0" i="0" u="none" strike="noStrike" kern="0" cap="none" spc="0" normalizeH="0" baseline="0" noProof="0" dirty="0">
                <a:ln>
                  <a:noFill/>
                </a:ln>
                <a:solidFill>
                  <a:srgbClr val="434445"/>
                </a:solidFill>
                <a:effectLst/>
                <a:uLnTx/>
                <a:uFillTx/>
                <a:latin typeface="Verdana"/>
                <a:ea typeface="+mn-ea"/>
                <a:cs typeface="+mn-cs"/>
              </a:rPr>
              <a:t>: </a:t>
            </a:r>
          </a:p>
          <a:p>
            <a:pPr marL="292100" marR="0" lvl="0" indent="12700" algn="l" defTabSz="914400" rtl="0" eaLnBrk="1" fontAlgn="base" latinLnBrk="0" hangingPunct="1">
              <a:lnSpc>
                <a:spcPct val="100000"/>
              </a:lnSpc>
              <a:spcBef>
                <a:spcPct val="20000"/>
              </a:spcBef>
              <a:spcAft>
                <a:spcPct val="0"/>
              </a:spcAft>
              <a:buClr>
                <a:srgbClr val="0F5494"/>
              </a:buClr>
              <a:buSzPct val="120000"/>
              <a:buFont typeface="Arial" pitchFamily="34" charset="0"/>
              <a:buNone/>
              <a:tabLst/>
              <a:defRPr/>
            </a:pPr>
            <a:r>
              <a:rPr kumimoji="0" lang="en-GB" sz="1800" b="0" i="0" u="none" strike="noStrike" kern="1200" cap="none" spc="0" normalizeH="0" baseline="0" noProof="0" dirty="0">
                <a:ln>
                  <a:noFill/>
                </a:ln>
                <a:solidFill>
                  <a:srgbClr val="434445"/>
                </a:solidFill>
                <a:effectLst/>
                <a:uLnTx/>
                <a:uFillTx/>
                <a:latin typeface="Verdana"/>
                <a:ea typeface="+mn-ea"/>
                <a:cs typeface="+mn-cs"/>
              </a:rPr>
              <a:t>AQUALIA (ES)</a:t>
            </a:r>
            <a:endParaRPr kumimoji="0" lang="en-GB" sz="1800" b="0" i="0" u="none" strike="noStrike" kern="0" cap="none" spc="0" normalizeH="0" baseline="0" noProof="0" dirty="0">
              <a:ln>
                <a:noFill/>
              </a:ln>
              <a:solidFill>
                <a:srgbClr val="434445"/>
              </a:solidFill>
              <a:effectLst/>
              <a:uLnTx/>
              <a:uFillTx/>
              <a:latin typeface="Verdana"/>
              <a:ea typeface="+mn-ea"/>
              <a:cs typeface="+mn-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989" y="1213595"/>
            <a:ext cx="2359371" cy="1317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45771" y="2684665"/>
            <a:ext cx="3856776" cy="10618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434544"/>
              </a:buClr>
              <a:buSzTx/>
              <a:buFontTx/>
              <a:buNone/>
              <a:tabLst/>
              <a:defRPr/>
            </a:pPr>
            <a:r>
              <a:rPr kumimoji="0" lang="en-GB" sz="2100" b="0" i="1" u="none" strike="noStrike" kern="1200" cap="none" spc="0" normalizeH="0" baseline="0" noProof="0" dirty="0">
                <a:ln>
                  <a:noFill/>
                </a:ln>
                <a:solidFill>
                  <a:srgbClr val="434445"/>
                </a:solidFill>
                <a:effectLst/>
                <a:uLnTx/>
                <a:uFillTx/>
                <a:latin typeface="Verdana"/>
                <a:ea typeface="+mn-ea"/>
                <a:cs typeface="+mn-cs"/>
              </a:rPr>
              <a:t>Recovery and utilisation of nutrients 4 low impact fertiliser. </a:t>
            </a:r>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882"/>
          <a:stretch/>
        </p:blipFill>
        <p:spPr bwMode="auto">
          <a:xfrm>
            <a:off x="4359967" y="1658074"/>
            <a:ext cx="4505724" cy="3973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6860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400" y="2996952"/>
            <a:ext cx="7896653" cy="3387161"/>
          </a:xfrm>
        </p:spPr>
        <p:txBody>
          <a:bodyPr/>
          <a:lstStyle/>
          <a:p>
            <a:pPr>
              <a:spcBef>
                <a:spcPts val="0"/>
              </a:spcBef>
              <a:defRPr/>
            </a:pPr>
            <a:endParaRPr lang="en-US" sz="1800" dirty="0"/>
          </a:p>
          <a:p>
            <a:pPr>
              <a:spcBef>
                <a:spcPts val="0"/>
              </a:spcBef>
              <a:defRPr/>
            </a:pPr>
            <a:endParaRPr lang="en-US" sz="1800" dirty="0"/>
          </a:p>
          <a:p>
            <a:pPr>
              <a:spcBef>
                <a:spcPts val="0"/>
              </a:spcBef>
              <a:defRPr/>
            </a:pPr>
            <a:r>
              <a:rPr lang="en-IE" sz="1800" dirty="0" err="1"/>
              <a:t>aaa</a:t>
            </a:r>
            <a:endParaRPr lang="en-US" sz="1800" dirty="0"/>
          </a:p>
          <a:p>
            <a:pPr>
              <a:spcBef>
                <a:spcPts val="0"/>
              </a:spcBef>
              <a:defRPr/>
            </a:pPr>
            <a:r>
              <a:rPr lang="en-US" sz="1800" dirty="0"/>
              <a:t>Pilots:</a:t>
            </a:r>
          </a:p>
        </p:txBody>
      </p:sp>
      <p:sp useBgFill="1">
        <p:nvSpPr>
          <p:cNvPr id="4" name="Slide Number Placeholder 3"/>
          <p:cNvSpPr txBox="1">
            <a:spLocks/>
          </p:cNvSpPr>
          <p:nvPr/>
        </p:nvSpPr>
        <p:spPr bwMode="auto">
          <a:xfrm>
            <a:off x="110400" y="1124744"/>
            <a:ext cx="8494047" cy="4464496"/>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77800"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177800" marR="0" lvl="0" indent="0" algn="l" defTabSz="914400" rtl="0" eaLnBrk="1" fontAlgn="base" latinLnBrk="0" hangingPunct="1">
              <a:lnSpc>
                <a:spcPct val="100000"/>
              </a:lnSpc>
              <a:spcBef>
                <a:spcPct val="0"/>
              </a:spcBef>
              <a:spcAft>
                <a:spcPct val="0"/>
              </a:spcAft>
              <a:buClrTx/>
              <a:buSzTx/>
              <a:buFontTx/>
              <a:buNone/>
              <a:tabLst/>
              <a:defRPr/>
            </a:pPr>
            <a:r>
              <a:rPr kumimoji="0" lang="en-IE" altLang="en-US" sz="2400" b="1" i="0" u="none" strike="noStrike" kern="1200" cap="none" spc="0" normalizeH="0" baseline="0" noProof="0" dirty="0">
                <a:ln>
                  <a:noFill/>
                </a:ln>
                <a:solidFill>
                  <a:srgbClr val="0B6192"/>
                </a:solidFill>
                <a:effectLst/>
                <a:uLnTx/>
                <a:uFillTx/>
                <a:latin typeface="Verdana"/>
                <a:ea typeface="+mn-ea"/>
                <a:cs typeface="Arial" charset="0"/>
              </a:rPr>
              <a:t>Projects on circular and regenerative cities and building materials</a:t>
            </a:r>
          </a:p>
          <a:p>
            <a:pPr marL="177800" marR="0" lvl="0" indent="0" algn="l" defTabSz="914400" rtl="0" eaLnBrk="1" fontAlgn="base" latinLnBrk="0" hangingPunct="1">
              <a:lnSpc>
                <a:spcPct val="100000"/>
              </a:lnSpc>
              <a:spcBef>
                <a:spcPct val="0"/>
              </a:spcBef>
              <a:spcAft>
                <a:spcPct val="0"/>
              </a:spcAft>
              <a:buClrTx/>
              <a:buSzTx/>
              <a:buFontTx/>
              <a:buNone/>
              <a:tabLst/>
              <a:defRPr/>
            </a:pPr>
            <a:endParaRPr kumimoji="0" lang="en-IE" altLang="en-US" sz="2400" b="1" i="0" u="none" strike="noStrike" kern="1200" cap="none" spc="0" normalizeH="0" baseline="0" noProof="0" dirty="0">
              <a:ln>
                <a:noFill/>
              </a:ln>
              <a:solidFill>
                <a:srgbClr val="0B6192"/>
              </a:solidFill>
              <a:effectLst/>
              <a:uLnTx/>
              <a:uFillTx/>
              <a:latin typeface="Verdana"/>
              <a:ea typeface="+mn-ea"/>
              <a:cs typeface="Arial" charset="0"/>
            </a:endParaRPr>
          </a:p>
          <a:p>
            <a:pPr marL="177800" marR="0" lvl="0" indent="0" algn="l" defTabSz="914400" rtl="0" eaLnBrk="1" fontAlgn="base" latinLnBrk="0" hangingPunct="1">
              <a:lnSpc>
                <a:spcPct val="100000"/>
              </a:lnSpc>
              <a:spcBef>
                <a:spcPct val="0"/>
              </a:spcBef>
              <a:spcAft>
                <a:spcPct val="0"/>
              </a:spcAft>
              <a:buClrTx/>
              <a:buSzTx/>
              <a:buFontTx/>
              <a:buNone/>
              <a:tabLst/>
              <a:defRPr/>
            </a:pPr>
            <a:r>
              <a:rPr kumimoji="0" lang="en-IE" altLang="en-US" sz="2400" b="1" i="0" u="none" strike="noStrike" kern="1200" cap="none" spc="0" normalizeH="0" baseline="0" noProof="0" dirty="0">
                <a:ln>
                  <a:noFill/>
                </a:ln>
                <a:solidFill>
                  <a:srgbClr val="C00000"/>
                </a:solidFill>
                <a:effectLst/>
                <a:uLnTx/>
                <a:uFillTx/>
                <a:latin typeface="Verdana"/>
                <a:ea typeface="+mn-ea"/>
                <a:cs typeface="Arial" charset="0"/>
              </a:rPr>
              <a:t>REFLOW- </a:t>
            </a:r>
            <a:r>
              <a:rPr kumimoji="0" lang="en-US" sz="2400" b="1" i="0" u="none" strike="noStrike" kern="1200" cap="none" spc="0" normalizeH="0" baseline="0" noProof="0" dirty="0" err="1">
                <a:ln>
                  <a:noFill/>
                </a:ln>
                <a:solidFill>
                  <a:srgbClr val="C00000"/>
                </a:solidFill>
                <a:effectLst/>
                <a:uLnTx/>
                <a:uFillTx/>
                <a:latin typeface="Verdana"/>
                <a:ea typeface="+mn-ea"/>
                <a:cs typeface="Arial" charset="0"/>
              </a:rPr>
              <a:t>constRuctive</a:t>
            </a:r>
            <a:r>
              <a:rPr kumimoji="0" lang="en-US" sz="2400" b="1" i="0" u="none" strike="noStrike" kern="1200" cap="none" spc="0" normalizeH="0" baseline="0" noProof="0" dirty="0">
                <a:ln>
                  <a:noFill/>
                </a:ln>
                <a:solidFill>
                  <a:srgbClr val="C00000"/>
                </a:solidFill>
                <a:effectLst/>
                <a:uLnTx/>
                <a:uFillTx/>
                <a:latin typeface="Verdana"/>
                <a:ea typeface="+mn-ea"/>
                <a:cs typeface="Arial" charset="0"/>
              </a:rPr>
              <a:t> </a:t>
            </a:r>
            <a:r>
              <a:rPr kumimoji="0" lang="en-US" sz="2400" b="1" i="0" u="none" strike="noStrike" kern="1200" cap="none" spc="0" normalizeH="0" baseline="0" noProof="0" dirty="0" err="1">
                <a:ln>
                  <a:noFill/>
                </a:ln>
                <a:solidFill>
                  <a:srgbClr val="C00000"/>
                </a:solidFill>
                <a:effectLst/>
                <a:uLnTx/>
                <a:uFillTx/>
                <a:latin typeface="Verdana"/>
                <a:ea typeface="+mn-ea"/>
                <a:cs typeface="Arial" charset="0"/>
              </a:rPr>
              <a:t>mEtabolic</a:t>
            </a:r>
            <a:r>
              <a:rPr kumimoji="0" lang="en-US" sz="2400" b="1" i="0" u="none" strike="noStrike" kern="1200" cap="none" spc="0" normalizeH="0" baseline="0" noProof="0" dirty="0">
                <a:ln>
                  <a:noFill/>
                </a:ln>
                <a:solidFill>
                  <a:srgbClr val="C00000"/>
                </a:solidFill>
                <a:effectLst/>
                <a:uLnTx/>
                <a:uFillTx/>
                <a:latin typeface="Verdana"/>
                <a:ea typeface="+mn-ea"/>
                <a:cs typeface="Arial" charset="0"/>
              </a:rPr>
              <a:t> processes For </a:t>
            </a:r>
            <a:r>
              <a:rPr kumimoji="0" lang="en-US" sz="2400" b="1" i="0" u="none" strike="noStrike" kern="1200" cap="none" spc="0" normalizeH="0" baseline="0" noProof="0" dirty="0" err="1">
                <a:ln>
                  <a:noFill/>
                </a:ln>
                <a:solidFill>
                  <a:srgbClr val="C00000"/>
                </a:solidFill>
                <a:effectLst/>
                <a:uLnTx/>
                <a:uFillTx/>
                <a:latin typeface="Verdana"/>
                <a:ea typeface="+mn-ea"/>
                <a:cs typeface="Arial" charset="0"/>
              </a:rPr>
              <a:t>materiaL</a:t>
            </a:r>
            <a:r>
              <a:rPr kumimoji="0" lang="en-US" sz="2400" b="1" i="0" u="none" strike="noStrike" kern="1200" cap="none" spc="0" normalizeH="0" baseline="0" noProof="0" dirty="0">
                <a:ln>
                  <a:noFill/>
                </a:ln>
                <a:solidFill>
                  <a:srgbClr val="C00000"/>
                </a:solidFill>
                <a:effectLst/>
                <a:uLnTx/>
                <a:uFillTx/>
                <a:latin typeface="Verdana"/>
                <a:ea typeface="+mn-ea"/>
                <a:cs typeface="Arial" charset="0"/>
              </a:rPr>
              <a:t> </a:t>
            </a:r>
            <a:r>
              <a:rPr kumimoji="0" lang="en-US" sz="2400" b="1" i="0" u="none" strike="noStrike" kern="1200" cap="none" spc="0" normalizeH="0" baseline="0" noProof="0" dirty="0" err="1">
                <a:ln>
                  <a:noFill/>
                </a:ln>
                <a:solidFill>
                  <a:srgbClr val="C00000"/>
                </a:solidFill>
                <a:effectLst/>
                <a:uLnTx/>
                <a:uFillTx/>
                <a:latin typeface="Verdana"/>
                <a:ea typeface="+mn-ea"/>
                <a:cs typeface="Arial" charset="0"/>
              </a:rPr>
              <a:t>flOWs</a:t>
            </a:r>
            <a:r>
              <a:rPr kumimoji="0" lang="en-US" sz="2400" b="1" i="0" u="none" strike="noStrike" kern="1200" cap="none" spc="0" normalizeH="0" baseline="0" noProof="0" dirty="0">
                <a:ln>
                  <a:noFill/>
                </a:ln>
                <a:solidFill>
                  <a:srgbClr val="C00000"/>
                </a:solidFill>
                <a:effectLst/>
                <a:uLnTx/>
                <a:uFillTx/>
                <a:latin typeface="Verdana"/>
                <a:ea typeface="+mn-ea"/>
                <a:cs typeface="Arial" charset="0"/>
              </a:rPr>
              <a:t> in urban and </a:t>
            </a:r>
            <a:r>
              <a:rPr kumimoji="0" lang="en-US" sz="2400" b="1" i="0" u="none" strike="noStrike" kern="1200" cap="none" spc="0" normalizeH="0" baseline="0" noProof="0" dirty="0" err="1">
                <a:ln>
                  <a:noFill/>
                </a:ln>
                <a:solidFill>
                  <a:srgbClr val="C00000"/>
                </a:solidFill>
                <a:effectLst/>
                <a:uLnTx/>
                <a:uFillTx/>
                <a:latin typeface="Verdana"/>
                <a:ea typeface="+mn-ea"/>
                <a:cs typeface="Arial" charset="0"/>
              </a:rPr>
              <a:t>peri</a:t>
            </a:r>
            <a:r>
              <a:rPr kumimoji="0" lang="en-US" sz="2400" b="1" i="0" u="none" strike="noStrike" kern="1200" cap="none" spc="0" normalizeH="0" baseline="0" noProof="0" dirty="0">
                <a:ln>
                  <a:noFill/>
                </a:ln>
                <a:solidFill>
                  <a:srgbClr val="C00000"/>
                </a:solidFill>
                <a:effectLst/>
                <a:uLnTx/>
                <a:uFillTx/>
                <a:latin typeface="Verdana"/>
                <a:ea typeface="+mn-ea"/>
                <a:cs typeface="Arial" charset="0"/>
              </a:rPr>
              <a:t>-urban environments across Europe</a:t>
            </a:r>
            <a:endParaRPr kumimoji="0" lang="en-IE" altLang="en-US" sz="2400" b="1" i="0" u="none" strike="noStrike" kern="1200" cap="none" spc="0" normalizeH="0" baseline="0" noProof="0" dirty="0">
              <a:ln>
                <a:noFill/>
              </a:ln>
              <a:solidFill>
                <a:srgbClr val="C00000"/>
              </a:solidFill>
              <a:effectLst/>
              <a:uLnTx/>
              <a:uFillTx/>
              <a:latin typeface="Verdana"/>
              <a:ea typeface="+mn-ea"/>
              <a:cs typeface="Arial" charset="0"/>
            </a:endParaRPr>
          </a:p>
          <a:p>
            <a:pPr marL="177800" marR="0" lvl="0" indent="0" algn="l" defTabSz="914400" rtl="0" eaLnBrk="1" fontAlgn="base" latinLnBrk="0" hangingPunct="1">
              <a:lnSpc>
                <a:spcPct val="100000"/>
              </a:lnSpc>
              <a:spcBef>
                <a:spcPct val="0"/>
              </a:spcBef>
              <a:spcAft>
                <a:spcPct val="0"/>
              </a:spcAft>
              <a:buClrTx/>
              <a:buSzTx/>
              <a:buFontTx/>
              <a:buNone/>
              <a:tabLst/>
              <a:defRPr/>
            </a:pPr>
            <a:endParaRPr kumimoji="0" lang="en-IE" sz="2400" b="1" i="0" u="none" strike="noStrike" kern="1200" cap="none" spc="0" normalizeH="0" baseline="0" noProof="0" dirty="0">
              <a:ln>
                <a:noFill/>
              </a:ln>
              <a:solidFill>
                <a:srgbClr val="C00000"/>
              </a:solidFill>
              <a:effectLst/>
              <a:uLnTx/>
              <a:uFillTx/>
              <a:latin typeface="Verdana"/>
              <a:ea typeface="+mn-ea"/>
              <a:cs typeface="Arial" charset="0"/>
            </a:endParaRPr>
          </a:p>
          <a:p>
            <a:pPr marL="177800" marR="0" lvl="0" indent="0" algn="l" defTabSz="914400" rtl="0" eaLnBrk="1" fontAlgn="base" latinLnBrk="0" hangingPunct="1">
              <a:lnSpc>
                <a:spcPct val="100000"/>
              </a:lnSpc>
              <a:spcBef>
                <a:spcPct val="0"/>
              </a:spcBef>
              <a:spcAft>
                <a:spcPct val="0"/>
              </a:spcAft>
              <a:buClrTx/>
              <a:buSzTx/>
              <a:buFontTx/>
              <a:buNone/>
              <a:tabLst/>
              <a:defRPr/>
            </a:pPr>
            <a:r>
              <a:rPr kumimoji="0" lang="en-IE" sz="2400" b="1" i="0" u="none" strike="noStrike" kern="1200" cap="none" spc="0" normalizeH="0" baseline="0" noProof="0" dirty="0">
                <a:ln>
                  <a:noFill/>
                </a:ln>
                <a:solidFill>
                  <a:srgbClr val="C00000"/>
                </a:solidFill>
                <a:effectLst/>
                <a:uLnTx/>
                <a:uFillTx/>
                <a:latin typeface="Verdana"/>
                <a:ea typeface="+mn-ea"/>
                <a:cs typeface="Arial" charset="0"/>
              </a:rPr>
              <a:t>Circuit- </a:t>
            </a:r>
            <a:r>
              <a:rPr kumimoji="0" lang="en-US" sz="2400" b="1" i="0" u="none" strike="noStrike" kern="1200" cap="none" spc="0" normalizeH="0" baseline="0" noProof="0" dirty="0">
                <a:ln>
                  <a:noFill/>
                </a:ln>
                <a:solidFill>
                  <a:srgbClr val="C00000"/>
                </a:solidFill>
                <a:effectLst/>
                <a:uLnTx/>
                <a:uFillTx/>
                <a:latin typeface="Verdana"/>
                <a:ea typeface="+mn-ea"/>
                <a:cs typeface="Arial" charset="0"/>
              </a:rPr>
              <a:t>Circular Construction In Regenerative Cities</a:t>
            </a:r>
            <a:endParaRPr kumimoji="0" lang="en-IE" sz="2400" b="1" i="0" u="none" strike="noStrike" kern="1200" cap="none" spc="0" normalizeH="0" baseline="0" noProof="0" dirty="0">
              <a:ln>
                <a:noFill/>
              </a:ln>
              <a:solidFill>
                <a:srgbClr val="C00000"/>
              </a:solidFill>
              <a:effectLst/>
              <a:uLnTx/>
              <a:uFillTx/>
              <a:latin typeface="Verdana"/>
              <a:ea typeface="+mn-ea"/>
              <a:cs typeface="Arial" charset="0"/>
            </a:endParaRPr>
          </a:p>
          <a:p>
            <a:pPr marL="177800" marR="0" lvl="0" indent="0" algn="l" defTabSz="914400" rtl="0" eaLnBrk="1" fontAlgn="base" latinLnBrk="0" hangingPunct="1">
              <a:lnSpc>
                <a:spcPct val="100000"/>
              </a:lnSpc>
              <a:spcBef>
                <a:spcPct val="0"/>
              </a:spcBef>
              <a:spcAft>
                <a:spcPct val="0"/>
              </a:spcAft>
              <a:buClrTx/>
              <a:buSzTx/>
              <a:buFontTx/>
              <a:buNone/>
              <a:tabLst/>
              <a:defRPr/>
            </a:pPr>
            <a:endParaRPr kumimoji="0" lang="en-IE" sz="2400" b="1" i="0" u="none" strike="noStrike" kern="1200" cap="none" spc="0" normalizeH="0" baseline="0" noProof="0" dirty="0">
              <a:ln>
                <a:noFill/>
              </a:ln>
              <a:solidFill>
                <a:srgbClr val="C00000"/>
              </a:solidFill>
              <a:effectLst/>
              <a:uLnTx/>
              <a:uFillTx/>
              <a:latin typeface="Verdana"/>
              <a:ea typeface="+mn-ea"/>
              <a:cs typeface="Arial" charset="0"/>
            </a:endParaRPr>
          </a:p>
          <a:p>
            <a:pPr marL="177800" marR="0" lvl="0" indent="0" algn="l"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Verdana"/>
                <a:ea typeface="+mn-ea"/>
                <a:cs typeface="Arial" charset="0"/>
              </a:rPr>
              <a:t>CINDERELA - </a:t>
            </a:r>
            <a:r>
              <a:rPr kumimoji="0" lang="en-US" sz="2400" b="1" i="0" u="none" strike="noStrike" kern="1200" cap="none" spc="0" normalizeH="0" baseline="0" noProof="0" dirty="0">
                <a:ln>
                  <a:noFill/>
                </a:ln>
                <a:solidFill>
                  <a:srgbClr val="C00000"/>
                </a:solidFill>
                <a:effectLst/>
                <a:uLnTx/>
                <a:uFillTx/>
                <a:latin typeface="Verdana"/>
                <a:ea typeface="+mn-ea"/>
                <a:cs typeface="Arial" charset="0"/>
              </a:rPr>
              <a:t>New Circular Economy Business Model for More Sustainable Urban Construction</a:t>
            </a:r>
          </a:p>
        </p:txBody>
      </p:sp>
    </p:spTree>
    <p:extLst>
      <p:ext uri="{BB962C8B-B14F-4D97-AF65-F5344CB8AC3E}">
        <p14:creationId xmlns:p14="http://schemas.microsoft.com/office/powerpoint/2010/main" val="14604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25EB066-39ED-4987-B71D-A77D77B52E2A}" type="slidenum">
              <a:rPr kumimoji="0" lang="en-US" sz="1200" b="0" i="0" u="none" strike="noStrike" kern="1200" cap="none" spc="0" normalizeH="0" baseline="0" noProof="0" smtClean="0">
                <a:ln>
                  <a:noFill/>
                </a:ln>
                <a:solidFill>
                  <a:srgbClr val="0F5494"/>
                </a:solidFill>
                <a:effectLst/>
                <a:uLnTx/>
                <a:uFillTx/>
                <a:latin typeface="Verdana"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F5494"/>
              </a:solidFill>
              <a:effectLst/>
              <a:uLnTx/>
              <a:uFillTx/>
              <a:latin typeface="Verdana" pitchFamily="34" charset="0"/>
              <a:ea typeface="+mn-ea"/>
              <a:cs typeface="+mn-cs"/>
            </a:endParaRPr>
          </a:p>
        </p:txBody>
      </p:sp>
      <p:sp>
        <p:nvSpPr>
          <p:cNvPr id="23" name="Slide Number Placeholder 3"/>
          <p:cNvSpPr txBox="1">
            <a:spLocks/>
          </p:cNvSpPr>
          <p:nvPr/>
        </p:nvSpPr>
        <p:spPr bwMode="white">
          <a:xfrm>
            <a:off x="4056277" y="1304152"/>
            <a:ext cx="5100671" cy="137657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fontAlgn="base">
              <a:spcBef>
                <a:spcPct val="0"/>
              </a:spcBef>
              <a:spcAft>
                <a:spcPct val="0"/>
              </a:spcAft>
              <a:defRPr sz="1200" kern="1200">
                <a:solidFill>
                  <a:srgbClr val="0F5494"/>
                </a:solidFill>
                <a:latin typeface="Verdana" pitchFamily="34" charset="0"/>
                <a:ea typeface="+mn-ea"/>
                <a:cs typeface="+mn-cs"/>
              </a:defRPr>
            </a:lvl1pPr>
            <a:lvl2pPr marL="457200" algn="l" rtl="0" fontAlgn="base">
              <a:spcBef>
                <a:spcPct val="0"/>
              </a:spcBef>
              <a:spcAft>
                <a:spcPct val="0"/>
              </a:spcAft>
              <a:defRPr sz="1200" kern="1200">
                <a:solidFill>
                  <a:srgbClr val="0F5494"/>
                </a:solidFill>
                <a:latin typeface="Verdana" pitchFamily="34" charset="0"/>
                <a:ea typeface="+mn-ea"/>
                <a:cs typeface="+mn-cs"/>
              </a:defRPr>
            </a:lvl2pPr>
            <a:lvl3pPr marL="914400" algn="l" rtl="0" fontAlgn="base">
              <a:spcBef>
                <a:spcPct val="0"/>
              </a:spcBef>
              <a:spcAft>
                <a:spcPct val="0"/>
              </a:spcAft>
              <a:defRPr sz="1200" kern="1200">
                <a:solidFill>
                  <a:srgbClr val="0F5494"/>
                </a:solidFill>
                <a:latin typeface="Verdana" pitchFamily="34" charset="0"/>
                <a:ea typeface="+mn-ea"/>
                <a:cs typeface="+mn-cs"/>
              </a:defRPr>
            </a:lvl3pPr>
            <a:lvl4pPr marL="1371600" algn="l" rtl="0" fontAlgn="base">
              <a:spcBef>
                <a:spcPct val="0"/>
              </a:spcBef>
              <a:spcAft>
                <a:spcPct val="0"/>
              </a:spcAft>
              <a:defRPr sz="1200" kern="1200">
                <a:solidFill>
                  <a:srgbClr val="0F5494"/>
                </a:solidFill>
                <a:latin typeface="Verdana" pitchFamily="34" charset="0"/>
                <a:ea typeface="+mn-ea"/>
                <a:cs typeface="+mn-cs"/>
              </a:defRPr>
            </a:lvl4pPr>
            <a:lvl5pPr marL="1828800" algn="l" rtl="0" fontAlgn="base">
              <a:spcBef>
                <a:spcPct val="0"/>
              </a:spcBef>
              <a:spcAft>
                <a:spcPct val="0"/>
              </a:spcAft>
              <a:defRPr sz="1200" kern="1200">
                <a:solidFill>
                  <a:srgbClr val="0F5494"/>
                </a:solidFill>
                <a:latin typeface="Verdana" pitchFamily="34" charset="0"/>
                <a:ea typeface="+mn-ea"/>
                <a:cs typeface="+mn-cs"/>
              </a:defRPr>
            </a:lvl5pPr>
            <a:lvl6pPr marL="2286000" algn="l" defTabSz="914400" rtl="0" eaLnBrk="1" latinLnBrk="0" hangingPunct="1">
              <a:defRPr sz="1200" kern="1200">
                <a:solidFill>
                  <a:srgbClr val="0F5494"/>
                </a:solidFill>
                <a:latin typeface="Verdana" pitchFamily="34" charset="0"/>
                <a:ea typeface="+mn-ea"/>
                <a:cs typeface="+mn-cs"/>
              </a:defRPr>
            </a:lvl6pPr>
            <a:lvl7pPr marL="2743200" algn="l" defTabSz="914400" rtl="0" eaLnBrk="1" latinLnBrk="0" hangingPunct="1">
              <a:defRPr sz="1200" kern="1200">
                <a:solidFill>
                  <a:srgbClr val="0F5494"/>
                </a:solidFill>
                <a:latin typeface="Verdana" pitchFamily="34" charset="0"/>
                <a:ea typeface="+mn-ea"/>
                <a:cs typeface="+mn-cs"/>
              </a:defRPr>
            </a:lvl7pPr>
            <a:lvl8pPr marL="3200400" algn="l" defTabSz="914400" rtl="0" eaLnBrk="1" latinLnBrk="0" hangingPunct="1">
              <a:defRPr sz="1200" kern="1200">
                <a:solidFill>
                  <a:srgbClr val="0F5494"/>
                </a:solidFill>
                <a:latin typeface="Verdana" pitchFamily="34" charset="0"/>
                <a:ea typeface="+mn-ea"/>
                <a:cs typeface="+mn-cs"/>
              </a:defRPr>
            </a:lvl8pPr>
            <a:lvl9pPr marL="3657600" algn="l" defTabSz="914400" rtl="0" eaLnBrk="1" latinLnBrk="0" hangingPunct="1">
              <a:defRPr sz="1200" kern="1200">
                <a:solidFill>
                  <a:srgbClr val="0F5494"/>
                </a:solidFill>
                <a:latin typeface="Verdana"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366590"/>
                </a:solidFill>
                <a:effectLst/>
                <a:uLnTx/>
                <a:uFillTx/>
                <a:latin typeface="Arial" charset="0"/>
                <a:ea typeface="+mn-ea"/>
                <a:cs typeface="Arial" charset="0"/>
              </a:rPr>
              <a:t>Coordinator</a:t>
            </a:r>
            <a:r>
              <a:rPr kumimoji="0" lang="en-GB" altLang="en-US" sz="1800" b="0" i="0" u="none" strike="noStrike" kern="1200" cap="none" spc="0" normalizeH="0" baseline="0" noProof="0" dirty="0">
                <a:ln>
                  <a:noFill/>
                </a:ln>
                <a:solidFill>
                  <a:srgbClr val="366590"/>
                </a:solidFill>
                <a:effectLst/>
                <a:uLnTx/>
                <a:uFillTx/>
                <a:latin typeface="Arial" charset="0"/>
                <a:ea typeface="+mn-ea"/>
                <a:cs typeface="Arial" charset="0"/>
              </a:rPr>
              <a:t>: AIMPLAS (ES)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366590"/>
                </a:solidFill>
                <a:effectLst/>
                <a:uLnTx/>
                <a:uFillTx/>
                <a:latin typeface="Arial" charset="0"/>
                <a:ea typeface="+mn-ea"/>
                <a:cs typeface="Arial" charset="0"/>
              </a:rPr>
              <a:t>Beneficiaries:</a:t>
            </a:r>
            <a:r>
              <a:rPr kumimoji="0" lang="en-GB" altLang="en-US" sz="1800" b="0" i="0" u="none" strike="noStrike" kern="1200" cap="none" spc="0" normalizeH="0" baseline="0" noProof="0" dirty="0">
                <a:ln>
                  <a:noFill/>
                </a:ln>
                <a:solidFill>
                  <a:srgbClr val="366590"/>
                </a:solidFill>
                <a:effectLst/>
                <a:uLnTx/>
                <a:uFillTx/>
                <a:latin typeface="Arial" charset="0"/>
                <a:ea typeface="+mn-ea"/>
                <a:cs typeface="Arial" charset="0"/>
              </a:rPr>
              <a:t> 21 (ES, BE, FR, DE, PL, PT, TR)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366590"/>
                </a:solidFill>
                <a:effectLst/>
                <a:uLnTx/>
                <a:uFillTx/>
                <a:latin typeface="Arial" charset="0"/>
                <a:ea typeface="+mn-ea"/>
                <a:cs typeface="Arial" charset="0"/>
              </a:rPr>
              <a:t>EU contribution</a:t>
            </a:r>
            <a:r>
              <a:rPr kumimoji="0" lang="en-GB" altLang="en-US" sz="1800" b="0" i="0" u="none" strike="noStrike" kern="1200" cap="none" spc="0" normalizeH="0" baseline="0" noProof="0" dirty="0">
                <a:ln>
                  <a:noFill/>
                </a:ln>
                <a:solidFill>
                  <a:srgbClr val="366590"/>
                </a:solidFill>
                <a:effectLst/>
                <a:uLnTx/>
                <a:uFillTx/>
                <a:latin typeface="Arial" charset="0"/>
                <a:ea typeface="+mn-ea"/>
                <a:cs typeface="Arial" charset="0"/>
              </a:rPr>
              <a:t>: 8.618.970 €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366590"/>
                </a:solidFill>
                <a:effectLst/>
                <a:uLnTx/>
                <a:uFillTx/>
                <a:latin typeface="Arial" charset="0"/>
                <a:ea typeface="+mn-ea"/>
                <a:cs typeface="Arial" charset="0"/>
              </a:rPr>
              <a:t>Duration</a:t>
            </a:r>
            <a:r>
              <a:rPr kumimoji="0" lang="en-GB" altLang="en-US" sz="1800" b="0" i="0" u="none" strike="noStrike" kern="1200" cap="none" spc="0" normalizeH="0" baseline="0" noProof="0" dirty="0">
                <a:ln>
                  <a:noFill/>
                </a:ln>
                <a:solidFill>
                  <a:srgbClr val="366590"/>
                </a:solidFill>
                <a:effectLst/>
                <a:uLnTx/>
                <a:uFillTx/>
                <a:latin typeface="Arial" charset="0"/>
                <a:ea typeface="+mn-ea"/>
                <a:cs typeface="Arial" charset="0"/>
              </a:rPr>
              <a:t>: 42 months (Started: June 2016)</a:t>
            </a:r>
          </a:p>
        </p:txBody>
      </p:sp>
      <p:sp>
        <p:nvSpPr>
          <p:cNvPr id="5" name="Rectangle 4"/>
          <p:cNvSpPr/>
          <p:nvPr/>
        </p:nvSpPr>
        <p:spPr>
          <a:xfrm>
            <a:off x="179512" y="2774975"/>
            <a:ext cx="4176464" cy="397031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8B334"/>
                </a:solidFill>
                <a:effectLst/>
                <a:uLnTx/>
                <a:uFillTx/>
                <a:latin typeface="Verdana" pitchFamily="34" charset="0"/>
                <a:ea typeface="+mn-ea"/>
                <a:cs typeface="+mn-cs"/>
              </a:rPr>
              <a:t>Objectives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F5494"/>
                </a:solidFill>
                <a:effectLst/>
                <a:uLnTx/>
                <a:uFillTx/>
                <a:latin typeface="Verdana" pitchFamily="34" charset="0"/>
                <a:ea typeface="+mn-ea"/>
                <a:cs typeface="+mn-cs"/>
              </a:rPr>
              <a:t> - develop and implement a </a:t>
            </a:r>
            <a:r>
              <a:rPr kumimoji="0" lang="en-US" sz="1800" b="1" i="0" u="none" strike="noStrike" kern="1200" cap="none" spc="0" normalizeH="0" baseline="0" noProof="0" dirty="0">
                <a:ln>
                  <a:noFill/>
                </a:ln>
                <a:solidFill>
                  <a:srgbClr val="0F5494"/>
                </a:solidFill>
                <a:effectLst/>
                <a:uLnTx/>
                <a:uFillTx/>
                <a:latin typeface="Verdana" pitchFamily="34" charset="0"/>
                <a:ea typeface="+mn-ea"/>
                <a:cs typeface="+mn-cs"/>
              </a:rPr>
              <a:t>bulky waste </a:t>
            </a:r>
            <a:r>
              <a:rPr kumimoji="0" lang="en-US" sz="1800" b="0" i="0" u="none" strike="noStrike" kern="1200" cap="none" spc="0" normalizeH="0" baseline="0" noProof="0" dirty="0">
                <a:ln>
                  <a:noFill/>
                </a:ln>
                <a:solidFill>
                  <a:srgbClr val="0F5494"/>
                </a:solidFill>
                <a:effectLst/>
                <a:uLnTx/>
                <a:uFillTx/>
                <a:latin typeface="Verdana" pitchFamily="34" charset="0"/>
                <a:ea typeface="+mn-ea"/>
                <a:cs typeface="+mn-cs"/>
              </a:rPr>
              <a:t>management system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F5494"/>
                </a:solidFill>
                <a:effectLst/>
                <a:uLnTx/>
                <a:uFillTx/>
                <a:latin typeface="Verdana" pitchFamily="34" charset="0"/>
                <a:ea typeface="+mn-ea"/>
                <a:cs typeface="+mn-cs"/>
              </a:rPr>
              <a:t> - enhance prevention, improve logistics, obtain </a:t>
            </a:r>
            <a:r>
              <a:rPr kumimoji="0" lang="en-US" sz="1800" b="1" i="0" u="none" strike="noStrike" kern="1200" cap="none" spc="0" normalizeH="0" baseline="0" noProof="0" dirty="0">
                <a:ln>
                  <a:noFill/>
                </a:ln>
                <a:solidFill>
                  <a:srgbClr val="0F5494"/>
                </a:solidFill>
                <a:effectLst/>
                <a:uLnTx/>
                <a:uFillTx/>
                <a:latin typeface="Verdana" pitchFamily="34" charset="0"/>
                <a:ea typeface="+mn-ea"/>
                <a:cs typeface="+mn-cs"/>
              </a:rPr>
              <a:t>high added value recycled products</a:t>
            </a:r>
            <a:r>
              <a:rPr kumimoji="0" lang="en-US" sz="1800" b="0" i="0" u="none" strike="noStrike" kern="1200" cap="none" spc="0" normalizeH="0" baseline="0" noProof="0" dirty="0">
                <a:ln>
                  <a:noFill/>
                </a:ln>
                <a:solidFill>
                  <a:srgbClr val="0F5494"/>
                </a:solidFill>
                <a:effectLst/>
                <a:uLnTx/>
                <a:uFillTx/>
                <a:latin typeface="Verdana" pitchFamily="34" charset="0"/>
                <a:ea typeface="+mn-ea"/>
                <a:cs typeface="+mn-cs"/>
              </a:rPr>
              <a:t>, e.g. adhesives, foams, new hard plastics, textiles, chemicals and fuels.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8B334"/>
                </a:solidFill>
                <a:effectLst/>
                <a:uLnTx/>
                <a:uFillTx/>
                <a:latin typeface="Verdana" pitchFamily="34" charset="0"/>
                <a:ea typeface="+mn-ea"/>
                <a:cs typeface="+mn-cs"/>
              </a:rPr>
              <a:t>Methods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F5494"/>
                </a:solidFill>
                <a:effectLst/>
                <a:uLnTx/>
                <a:uFillTx/>
                <a:latin typeface="Verdana" pitchFamily="34" charset="0"/>
                <a:ea typeface="+mn-ea"/>
                <a:cs typeface="+mn-cs"/>
              </a:rPr>
              <a:t>Demonstration in </a:t>
            </a:r>
            <a:r>
              <a:rPr kumimoji="0" lang="en-US" sz="1800" b="1" i="0" u="none" strike="noStrike" kern="1200" cap="none" spc="0" normalizeH="0" baseline="0" noProof="0" dirty="0">
                <a:ln>
                  <a:noFill/>
                </a:ln>
                <a:solidFill>
                  <a:srgbClr val="0F5494"/>
                </a:solidFill>
                <a:effectLst/>
                <a:uLnTx/>
                <a:uFillTx/>
                <a:latin typeface="Verdana" pitchFamily="34" charset="0"/>
                <a:ea typeface="+mn-ea"/>
                <a:cs typeface="+mn-cs"/>
              </a:rPr>
              <a:t>4 complementary urban areas  (</a:t>
            </a:r>
            <a:r>
              <a:rPr kumimoji="0" lang="en-GB" sz="1800" b="1" i="0" u="none" strike="noStrike" kern="1200" cap="none" spc="0" normalizeH="0" baseline="0" noProof="0" dirty="0">
                <a:ln>
                  <a:noFill/>
                </a:ln>
                <a:solidFill>
                  <a:srgbClr val="0F5494"/>
                </a:solidFill>
                <a:effectLst/>
                <a:uLnTx/>
                <a:uFillTx/>
                <a:latin typeface="Verdana" pitchFamily="34" charset="0"/>
                <a:ea typeface="+mn-ea"/>
                <a:cs typeface="+mn-cs"/>
              </a:rPr>
              <a:t>Belgium, Spain, Poland and Turkey)</a:t>
            </a:r>
          </a:p>
        </p:txBody>
      </p:sp>
      <p:sp>
        <p:nvSpPr>
          <p:cNvPr id="6" name="Rectangle 5"/>
          <p:cNvSpPr/>
          <p:nvPr/>
        </p:nvSpPr>
        <p:spPr>
          <a:xfrm>
            <a:off x="5652120" y="6468294"/>
            <a:ext cx="2810065"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F5494"/>
                </a:solidFill>
                <a:effectLst/>
                <a:uLnTx/>
                <a:uFillTx/>
                <a:latin typeface="Verdana" pitchFamily="34" charset="0"/>
                <a:ea typeface="+mn-ea"/>
                <a:cs typeface="+mn-cs"/>
                <a:hlinkClick r:id="rId3"/>
              </a:rPr>
              <a:t>http://www.urbanrec-project.eu/</a:t>
            </a:r>
            <a:r>
              <a:rPr kumimoji="0" lang="en-GB" sz="1200" b="0" i="0" u="none" strike="noStrike" kern="1200" cap="none" spc="0" normalizeH="0" baseline="0" noProof="0" dirty="0">
                <a:ln>
                  <a:noFill/>
                </a:ln>
                <a:solidFill>
                  <a:srgbClr val="0F5494"/>
                </a:solidFill>
                <a:effectLst/>
                <a:uLnTx/>
                <a:uFillTx/>
                <a:latin typeface="Verdana" pitchFamily="34" charset="0"/>
                <a:ea typeface="+mn-ea"/>
                <a:cs typeface="+mn-cs"/>
              </a:rPr>
              <a:t> </a:t>
            </a:r>
          </a:p>
        </p:txBody>
      </p:sp>
      <p:pic>
        <p:nvPicPr>
          <p:cNvPr id="8" name="Picture 7" descr="Afbeeldingsresultaat voor h2020 urbanrec"/>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140968"/>
            <a:ext cx="4474922" cy="3174016"/>
          </a:xfrm>
          <a:prstGeom prst="rect">
            <a:avLst/>
          </a:prstGeom>
          <a:noFill/>
          <a:ln>
            <a:noFill/>
          </a:ln>
        </p:spPr>
      </p:pic>
      <p:pic>
        <p:nvPicPr>
          <p:cNvPr id="11" name="Picture 10" descr="C:\Users\Ranieri\Desktop\200x135.jpg"/>
          <p:cNvPicPr/>
          <p:nvPr/>
        </p:nvPicPr>
        <p:blipFill>
          <a:blip r:embed="rId5">
            <a:extLst>
              <a:ext uri="{28A0092B-C50C-407E-A947-70E740481C1C}">
                <a14:useLocalDpi xmlns:a14="http://schemas.microsoft.com/office/drawing/2010/main" val="0"/>
              </a:ext>
            </a:extLst>
          </a:blip>
          <a:srcRect/>
          <a:stretch>
            <a:fillRect/>
          </a:stretch>
        </p:blipFill>
        <p:spPr bwMode="auto">
          <a:xfrm>
            <a:off x="1012138" y="1048077"/>
            <a:ext cx="2367650" cy="1632651"/>
          </a:xfrm>
          <a:prstGeom prst="rect">
            <a:avLst/>
          </a:prstGeom>
          <a:noFill/>
          <a:ln>
            <a:noFill/>
          </a:ln>
        </p:spPr>
      </p:pic>
    </p:spTree>
    <p:extLst>
      <p:ext uri="{BB962C8B-B14F-4D97-AF65-F5344CB8AC3E}">
        <p14:creationId xmlns:p14="http://schemas.microsoft.com/office/powerpoint/2010/main" val="4024025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268760"/>
            <a:ext cx="6980674" cy="1414401"/>
          </a:xfrm>
        </p:spPr>
        <p:txBody>
          <a:bodyPr>
            <a:noAutofit/>
          </a:bodyPr>
          <a:lstStyle/>
          <a:p>
            <a:r>
              <a:rPr lang="en-US" sz="3200" dirty="0">
                <a:solidFill>
                  <a:schemeClr val="tx2"/>
                </a:solidFill>
              </a:rPr>
              <a:t>Scaling up Innovation</a:t>
            </a:r>
            <a:br>
              <a:rPr lang="en-US" sz="3200" dirty="0">
                <a:solidFill>
                  <a:schemeClr val="tx2"/>
                </a:solidFill>
              </a:rPr>
            </a:br>
            <a:r>
              <a:rPr lang="en-US" sz="3200" dirty="0">
                <a:solidFill>
                  <a:schemeClr val="tx2"/>
                </a:solidFill>
              </a:rPr>
              <a:t>from local to…. global</a:t>
            </a:r>
          </a:p>
        </p:txBody>
      </p:sp>
      <p:sp>
        <p:nvSpPr>
          <p:cNvPr id="3" name="Content Placeholder 2"/>
          <p:cNvSpPr>
            <a:spLocks noGrp="1"/>
          </p:cNvSpPr>
          <p:nvPr>
            <p:ph idx="1"/>
          </p:nvPr>
        </p:nvSpPr>
        <p:spPr>
          <a:xfrm>
            <a:off x="223811" y="2683162"/>
            <a:ext cx="8892480" cy="1907582"/>
          </a:xfrm>
        </p:spPr>
        <p:txBody>
          <a:bodyPr vert="horz" lIns="68580" tIns="34290" rIns="68580" bIns="34290" rtlCol="0" anchor="t">
            <a:noAutofit/>
          </a:bodyPr>
          <a:lstStyle/>
          <a:p>
            <a:pPr marL="0" indent="0">
              <a:buNone/>
            </a:pPr>
            <a:r>
              <a:rPr lang="en-US" sz="2000" b="1" i="1" dirty="0">
                <a:solidFill>
                  <a:srgbClr val="C00000"/>
                </a:solidFill>
              </a:rPr>
              <a:t>“</a:t>
            </a:r>
            <a:r>
              <a:rPr lang="en-US" sz="2000" b="1" i="1" dirty="0" err="1">
                <a:solidFill>
                  <a:srgbClr val="C00000"/>
                </a:solidFill>
              </a:rPr>
              <a:t>internationalisation</a:t>
            </a:r>
            <a:r>
              <a:rPr lang="en-US" sz="2000" b="1" i="1" dirty="0">
                <a:solidFill>
                  <a:srgbClr val="C00000"/>
                </a:solidFill>
              </a:rPr>
              <a:t>, interoperability, replicability and more” </a:t>
            </a:r>
          </a:p>
          <a:p>
            <a:pPr marL="0" indent="0">
              <a:buNone/>
            </a:pPr>
            <a:r>
              <a:rPr lang="en-US" sz="1600" dirty="0"/>
              <a:t>How to scale-up solutions in European cities and beyond,</a:t>
            </a:r>
          </a:p>
          <a:p>
            <a:pPr marL="0" indent="0">
              <a:buNone/>
            </a:pPr>
            <a:r>
              <a:rPr lang="en-US" sz="1600" dirty="0"/>
              <a:t>to share the best practice experiences from past/ongoing projects, what are the key elements to make the projects successful. </a:t>
            </a:r>
            <a:endParaRPr lang="en-US" sz="1600" b="1" dirty="0">
              <a:solidFill>
                <a:srgbClr val="C00000"/>
              </a:solidFill>
            </a:endParaRPr>
          </a:p>
          <a:p>
            <a:pPr marL="0" indent="0">
              <a:buNone/>
            </a:pPr>
            <a:r>
              <a:rPr lang="en-US" sz="1600" b="1" dirty="0">
                <a:solidFill>
                  <a:srgbClr val="C00000"/>
                </a:solidFill>
              </a:rPr>
              <a:t>			  EU R&amp;I Networking Events:</a:t>
            </a:r>
          </a:p>
          <a:p>
            <a:pPr marL="0" indent="0">
              <a:buNone/>
            </a:pPr>
            <a:r>
              <a:rPr lang="en-US" sz="1800" b="1" dirty="0" err="1">
                <a:solidFill>
                  <a:schemeClr val="accent2"/>
                </a:solidFill>
              </a:rPr>
              <a:t>ENoLL</a:t>
            </a:r>
            <a:r>
              <a:rPr lang="en-US" sz="1800" b="1" dirty="0">
                <a:solidFill>
                  <a:schemeClr val="accent2"/>
                </a:solidFill>
              </a:rPr>
              <a:t> Open Days</a:t>
            </a:r>
          </a:p>
          <a:p>
            <a:pPr marL="0" indent="0">
              <a:buNone/>
            </a:pPr>
            <a:r>
              <a:rPr lang="en-US" sz="1800" b="1" dirty="0">
                <a:solidFill>
                  <a:schemeClr val="accent2"/>
                </a:solidFill>
              </a:rPr>
              <a:t>Thessaloniki, 3-5 Sept 2019</a:t>
            </a:r>
          </a:p>
          <a:p>
            <a:pPr marL="0" indent="0">
              <a:buNone/>
            </a:pPr>
            <a:r>
              <a:rPr lang="en-US" sz="1800" b="1" dirty="0">
                <a:solidFill>
                  <a:schemeClr val="accent2"/>
                </a:solidFill>
              </a:rPr>
              <a:t>DG R&amp;I and EASME workshop</a:t>
            </a:r>
            <a:r>
              <a:rPr lang="en-US" sz="1600" b="1" dirty="0">
                <a:solidFill>
                  <a:srgbClr val="C00000"/>
                </a:solidFill>
              </a:rPr>
              <a:t>		</a:t>
            </a:r>
          </a:p>
          <a:p>
            <a:pPr marL="0" indent="0">
              <a:buNone/>
            </a:pPr>
            <a:endParaRPr lang="en-US" sz="1600" b="1" dirty="0">
              <a:solidFill>
                <a:srgbClr val="C00000"/>
              </a:solidFill>
            </a:endParaRPr>
          </a:p>
          <a:p>
            <a:pPr marL="0" indent="0">
              <a:buNone/>
            </a:pPr>
            <a:endParaRPr lang="en-US" sz="1600" dirty="0"/>
          </a:p>
        </p:txBody>
      </p:sp>
      <p:grpSp>
        <p:nvGrpSpPr>
          <p:cNvPr id="6" name="Group 5"/>
          <p:cNvGrpSpPr/>
          <p:nvPr/>
        </p:nvGrpSpPr>
        <p:grpSpPr>
          <a:xfrm>
            <a:off x="252304" y="5643891"/>
            <a:ext cx="3814475" cy="868114"/>
            <a:chOff x="-1033463" y="2128837"/>
            <a:chExt cx="11220138" cy="2600325"/>
          </a:xfrm>
        </p:grpSpPr>
        <p:pic>
          <p:nvPicPr>
            <p:cNvPr id="4" name="Picture 3"/>
            <p:cNvPicPr>
              <a:picLocks noChangeAspect="1"/>
            </p:cNvPicPr>
            <p:nvPr/>
          </p:nvPicPr>
          <p:blipFill>
            <a:blip r:embed="rId3"/>
            <a:stretch>
              <a:fillRect/>
            </a:stretch>
          </p:blipFill>
          <p:spPr>
            <a:xfrm>
              <a:off x="-1033463" y="2128837"/>
              <a:ext cx="11210925" cy="2600325"/>
            </a:xfrm>
            <a:prstGeom prst="rect">
              <a:avLst/>
            </a:prstGeom>
          </p:spPr>
        </p:pic>
        <p:pic>
          <p:nvPicPr>
            <p:cNvPr id="5" name="Picture 4"/>
            <p:cNvPicPr>
              <a:picLocks noChangeAspect="1"/>
            </p:cNvPicPr>
            <p:nvPr/>
          </p:nvPicPr>
          <p:blipFill>
            <a:blip r:embed="rId4"/>
            <a:stretch>
              <a:fillRect/>
            </a:stretch>
          </p:blipFill>
          <p:spPr>
            <a:xfrm>
              <a:off x="9224650" y="3994494"/>
              <a:ext cx="962025" cy="704850"/>
            </a:xfrm>
            <a:prstGeom prst="rect">
              <a:avLst/>
            </a:prstGeom>
          </p:spPr>
        </p:pic>
      </p:grpSp>
      <p:pic>
        <p:nvPicPr>
          <p:cNvPr id="7" name="Picture 6"/>
          <p:cNvPicPr>
            <a:picLocks noChangeAspect="1"/>
          </p:cNvPicPr>
          <p:nvPr/>
        </p:nvPicPr>
        <p:blipFill>
          <a:blip r:embed="rId5"/>
          <a:stretch>
            <a:fillRect/>
          </a:stretch>
        </p:blipFill>
        <p:spPr>
          <a:xfrm>
            <a:off x="4950591" y="5643891"/>
            <a:ext cx="3945594" cy="878183"/>
          </a:xfrm>
          <a:prstGeom prst="rect">
            <a:avLst/>
          </a:prstGeom>
        </p:spPr>
      </p:pic>
      <p:grpSp>
        <p:nvGrpSpPr>
          <p:cNvPr id="11" name="Group 10"/>
          <p:cNvGrpSpPr/>
          <p:nvPr/>
        </p:nvGrpSpPr>
        <p:grpSpPr>
          <a:xfrm>
            <a:off x="7424604" y="1097212"/>
            <a:ext cx="1586508" cy="1696601"/>
            <a:chOff x="6300192" y="1228343"/>
            <a:chExt cx="1296144" cy="1419196"/>
          </a:xfrm>
        </p:grpSpPr>
        <p:pic>
          <p:nvPicPr>
            <p:cNvPr id="8" name="Picture 7"/>
            <p:cNvPicPr>
              <a:picLocks noChangeAspect="1"/>
            </p:cNvPicPr>
            <p:nvPr/>
          </p:nvPicPr>
          <p:blipFill>
            <a:blip r:embed="rId6"/>
            <a:stretch>
              <a:fillRect/>
            </a:stretch>
          </p:blipFill>
          <p:spPr>
            <a:xfrm>
              <a:off x="6300192" y="1228343"/>
              <a:ext cx="1296144" cy="1419196"/>
            </a:xfrm>
            <a:prstGeom prst="rect">
              <a:avLst/>
            </a:prstGeom>
          </p:spPr>
        </p:pic>
        <p:sp>
          <p:nvSpPr>
            <p:cNvPr id="9" name="Oval 8"/>
            <p:cNvSpPr/>
            <p:nvPr/>
          </p:nvSpPr>
          <p:spPr bwMode="auto">
            <a:xfrm>
              <a:off x="6516216" y="1500727"/>
              <a:ext cx="864096" cy="835379"/>
            </a:xfrm>
            <a:prstGeom prst="ellipse">
              <a:avLst/>
            </a:prstGeom>
            <a:solidFill>
              <a:srgbClr val="E2D742"/>
            </a:solidFill>
            <a:ln>
              <a:noFill/>
            </a:ln>
            <a:effectLst/>
          </p:spPr>
          <p:txBody>
            <a:bodyPr vert="horz" wrap="square" lIns="91440" tIns="45720" rIns="91440" bIns="45720" numCol="1" rtlCol="0" anchor="ctr" anchorCtr="0" compatLnSpc="1">
              <a:prstTxWarp prst="textNoShape">
                <a:avLst/>
              </a:prstTxWarp>
            </a:bodyPr>
            <a:lstStyle/>
            <a:p>
              <a:pPr marL="3175" marR="0" lvl="0" indent="0" algn="l" defTabSz="914400" rtl="0" eaLnBrk="1" fontAlgn="base" latinLnBrk="0" hangingPunct="1">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srgbClr val="00B050"/>
                </a:solidFill>
                <a:effectLst/>
                <a:uLnTx/>
                <a:uFillTx/>
                <a:latin typeface="Verdana" pitchFamily="34" charset="0"/>
                <a:ea typeface="+mn-ea"/>
                <a:cs typeface="+mn-cs"/>
              </a:endParaRPr>
            </a:p>
          </p:txBody>
        </p:sp>
      </p:grpSp>
      <p:sp>
        <p:nvSpPr>
          <p:cNvPr id="10" name="Rectangle 9"/>
          <p:cNvSpPr/>
          <p:nvPr/>
        </p:nvSpPr>
        <p:spPr>
          <a:xfrm>
            <a:off x="7675510" y="1460506"/>
            <a:ext cx="1152128" cy="92333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434544">
                    <a:lumMod val="50000"/>
                  </a:srgbClr>
                </a:solidFill>
                <a:effectLst/>
                <a:uLnTx/>
                <a:uFillTx/>
                <a:latin typeface="Verdana" pitchFamily="34" charset="0"/>
                <a:ea typeface="+mn-ea"/>
                <a:cs typeface="+mn-cs"/>
              </a:rPr>
              <a:t>Act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434544">
                    <a:lumMod val="50000"/>
                  </a:srgbClr>
                </a:solidFill>
                <a:effectLst/>
                <a:uLnTx/>
                <a:uFillTx/>
                <a:latin typeface="Verdana" pitchFamily="34" charset="0"/>
                <a:ea typeface="+mn-ea"/>
                <a:cs typeface="+mn-cs"/>
              </a:rPr>
              <a:t>Local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434544">
                    <a:lumMod val="50000"/>
                  </a:srgbClr>
                </a:solidFill>
                <a:effectLst/>
                <a:uLnTx/>
                <a:uFillTx/>
                <a:latin typeface="Verdana" pitchFamily="34" charset="0"/>
                <a:ea typeface="+mn-ea"/>
                <a:cs typeface="+mn-cs"/>
              </a:rPr>
              <a:t>and go </a:t>
            </a:r>
            <a:r>
              <a:rPr kumimoji="0" lang="en-US" sz="1400" b="1" i="0" u="none" strike="noStrike" kern="1200" cap="none" spc="0" normalizeH="0" baseline="0" noProof="0" dirty="0">
                <a:ln>
                  <a:noFill/>
                </a:ln>
                <a:solidFill>
                  <a:srgbClr val="434544">
                    <a:lumMod val="50000"/>
                  </a:srgbClr>
                </a:solidFill>
                <a:effectLst/>
                <a:uLnTx/>
                <a:uFillTx/>
                <a:latin typeface="Verdana" pitchFamily="34" charset="0"/>
                <a:ea typeface="+mn-ea"/>
                <a:cs typeface="+mn-cs"/>
              </a:rPr>
              <a:t> global</a:t>
            </a:r>
            <a:endParaRPr kumimoji="0" lang="en-GB" sz="1400" b="1" i="0" u="none" strike="noStrike" kern="1200" cap="none" spc="0" normalizeH="0" baseline="0" noProof="0" dirty="0">
              <a:ln>
                <a:noFill/>
              </a:ln>
              <a:solidFill>
                <a:srgbClr val="434544">
                  <a:lumMod val="50000"/>
                </a:srgbClr>
              </a:solidFill>
              <a:effectLst/>
              <a:uLnTx/>
              <a:uFillTx/>
              <a:latin typeface="Verdana" pitchFamily="34" charset="0"/>
              <a:ea typeface="+mn-ea"/>
              <a:cs typeface="+mn-cs"/>
            </a:endParaRPr>
          </a:p>
        </p:txBody>
      </p:sp>
      <p:sp>
        <p:nvSpPr>
          <p:cNvPr id="12" name="TextBox 11"/>
          <p:cNvSpPr txBox="1"/>
          <p:nvPr/>
        </p:nvSpPr>
        <p:spPr>
          <a:xfrm>
            <a:off x="4283967" y="4590743"/>
            <a:ext cx="4832323"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accent5"/>
                </a:solidFill>
                <a:effectLst/>
                <a:uLnTx/>
                <a:uFillTx/>
                <a:latin typeface="Verdana"/>
                <a:ea typeface="+mn-ea"/>
                <a:cs typeface="+mn-cs"/>
              </a:rPr>
              <a:t>WORLD URBAN FORUM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chemeClr val="accent5"/>
                </a:solidFill>
                <a:effectLst/>
                <a:uLnTx/>
                <a:uFillTx/>
                <a:latin typeface="Verdana"/>
                <a:ea typeface="+mn-ea"/>
                <a:cs typeface="+mn-cs"/>
              </a:rPr>
              <a:t>Abu Dhabi, 8–13 February 2020 (networking session to be confirmed)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600" b="1" i="0" u="none" strike="noStrike" kern="1200" cap="none" spc="0" normalizeH="0" baseline="0" noProof="0" dirty="0">
              <a:ln>
                <a:noFill/>
              </a:ln>
              <a:solidFill>
                <a:srgbClr val="C00000"/>
              </a:solidFill>
              <a:effectLst/>
              <a:uLnTx/>
              <a:uFillTx/>
              <a:latin typeface="Verdana"/>
              <a:ea typeface="+mn-ea"/>
              <a:cs typeface="+mn-cs"/>
            </a:endParaRPr>
          </a:p>
        </p:txBody>
      </p:sp>
    </p:spTree>
    <p:extLst>
      <p:ext uri="{BB962C8B-B14F-4D97-AF65-F5344CB8AC3E}">
        <p14:creationId xmlns:p14="http://schemas.microsoft.com/office/powerpoint/2010/main" val="578001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484784"/>
            <a:ext cx="8280920" cy="864096"/>
          </a:xfrm>
        </p:spPr>
        <p:txBody>
          <a:bodyPr/>
          <a:lstStyle/>
          <a:p>
            <a:r>
              <a:rPr lang="en-GB" sz="2800" dirty="0">
                <a:solidFill>
                  <a:schemeClr val="bg1"/>
                </a:solidFill>
              </a:rPr>
              <a:t>High-Level Expert Group Report on  Innovating Cities (</a:t>
            </a:r>
            <a:r>
              <a:rPr lang="en-GB" sz="2800" dirty="0" err="1">
                <a:solidFill>
                  <a:schemeClr val="bg1"/>
                </a:solidFill>
              </a:rPr>
              <a:t>i</a:t>
            </a:r>
            <a:r>
              <a:rPr lang="en-GB" sz="2800" dirty="0">
                <a:solidFill>
                  <a:schemeClr val="bg1"/>
                </a:solidFill>
              </a:rPr>
              <a:t>)</a:t>
            </a:r>
          </a:p>
        </p:txBody>
      </p:sp>
      <p:sp>
        <p:nvSpPr>
          <p:cNvPr id="3" name="Content Placeholder 2"/>
          <p:cNvSpPr>
            <a:spLocks noGrp="1"/>
          </p:cNvSpPr>
          <p:nvPr>
            <p:ph idx="1"/>
          </p:nvPr>
        </p:nvSpPr>
        <p:spPr>
          <a:xfrm>
            <a:off x="107504" y="2348880"/>
            <a:ext cx="8856984" cy="4320480"/>
          </a:xfrm>
        </p:spPr>
        <p:txBody>
          <a:bodyPr/>
          <a:lstStyle/>
          <a:p>
            <a:pPr marL="457200" lvl="0" indent="-457200">
              <a:buClr>
                <a:srgbClr val="FFD624"/>
              </a:buClr>
              <a:buFont typeface="Wingdings" panose="05000000000000000000" pitchFamily="2" charset="2"/>
              <a:buChar char="ü"/>
            </a:pPr>
            <a:r>
              <a:rPr lang="en-US" sz="2800" dirty="0">
                <a:solidFill>
                  <a:srgbClr val="FFD624"/>
                </a:solidFill>
              </a:rPr>
              <a:t>Assist the Commission in formulating a R&amp;I Policy Framework for Cities of the Future (e.g. feedback to Cities Mission);</a:t>
            </a:r>
          </a:p>
          <a:p>
            <a:pPr marL="457200" lvl="0" indent="-457200">
              <a:buClr>
                <a:srgbClr val="FFD624"/>
              </a:buClr>
              <a:buFont typeface="Wingdings" panose="05000000000000000000" pitchFamily="2" charset="2"/>
              <a:buChar char="ü"/>
            </a:pPr>
            <a:r>
              <a:rPr lang="en-US" sz="2800" dirty="0">
                <a:solidFill>
                  <a:srgbClr val="FFD624"/>
                </a:solidFill>
              </a:rPr>
              <a:t>Foster a </a:t>
            </a:r>
            <a:r>
              <a:rPr lang="en-US" sz="2800" dirty="0">
                <a:solidFill>
                  <a:srgbClr val="00B0F0"/>
                </a:solidFill>
              </a:rPr>
              <a:t>systemic</a:t>
            </a:r>
            <a:r>
              <a:rPr lang="en-US" sz="2800" dirty="0"/>
              <a:t> and </a:t>
            </a:r>
            <a:r>
              <a:rPr lang="en-US" sz="2800" dirty="0">
                <a:solidFill>
                  <a:srgbClr val="00B0F0"/>
                </a:solidFill>
              </a:rPr>
              <a:t>cross-sectorial</a:t>
            </a:r>
            <a:r>
              <a:rPr lang="en-US" sz="2800" dirty="0"/>
              <a:t> ‘urban ecosystem’ framework </a:t>
            </a:r>
            <a:r>
              <a:rPr lang="en-GB" sz="2800" dirty="0">
                <a:solidFill>
                  <a:srgbClr val="FFD624"/>
                </a:solidFill>
              </a:rPr>
              <a:t>to guide investments in EU R&amp;I actions on Innovating Cities in Horizon Europe;</a:t>
            </a:r>
          </a:p>
          <a:p>
            <a:r>
              <a:rPr lang="en-US" dirty="0"/>
              <a:t>. </a:t>
            </a:r>
            <a:endParaRPr lang="en-GB" dirty="0"/>
          </a:p>
        </p:txBody>
      </p:sp>
    </p:spTree>
    <p:extLst>
      <p:ext uri="{BB962C8B-B14F-4D97-AF65-F5344CB8AC3E}">
        <p14:creationId xmlns:p14="http://schemas.microsoft.com/office/powerpoint/2010/main" val="1624481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95536" y="1340768"/>
            <a:ext cx="8229352" cy="648072"/>
          </a:xfrm>
        </p:spPr>
        <p:txBody>
          <a:bodyPr/>
          <a:lstStyle/>
          <a:p>
            <a:r>
              <a:rPr lang="en-GB" sz="2400" dirty="0">
                <a:solidFill>
                  <a:srgbClr val="3366FF"/>
                </a:solidFill>
              </a:rPr>
              <a:t>High-Level Expert Group Report on  Innovating Cities (ii)</a:t>
            </a:r>
            <a:endParaRPr lang="en-US" sz="2800" dirty="0"/>
          </a:p>
        </p:txBody>
      </p:sp>
      <p:sp>
        <p:nvSpPr>
          <p:cNvPr id="83971" name="Rectangle 3"/>
          <p:cNvSpPr>
            <a:spLocks noGrp="1" noChangeArrowheads="1"/>
          </p:cNvSpPr>
          <p:nvPr>
            <p:ph type="body" idx="1"/>
          </p:nvPr>
        </p:nvSpPr>
        <p:spPr>
          <a:xfrm>
            <a:off x="179512" y="2348880"/>
            <a:ext cx="8507288" cy="4464496"/>
          </a:xfrm>
        </p:spPr>
        <p:txBody>
          <a:bodyPr/>
          <a:lstStyle/>
          <a:p>
            <a:pPr lvl="0">
              <a:buClr>
                <a:srgbClr val="0F5494"/>
              </a:buClr>
              <a:buFont typeface="Wingdings" panose="05000000000000000000" pitchFamily="2" charset="2"/>
              <a:buChar char="§"/>
            </a:pPr>
            <a:r>
              <a:rPr lang="en-GB" sz="2000" i="0" dirty="0"/>
              <a:t>HLEG launched on 12 June 2018;</a:t>
            </a:r>
          </a:p>
          <a:p>
            <a:pPr lvl="0">
              <a:buClr>
                <a:srgbClr val="0F5494"/>
              </a:buClr>
              <a:buFont typeface="Wingdings" panose="05000000000000000000" pitchFamily="2" charset="2"/>
              <a:buChar char="§"/>
            </a:pPr>
            <a:r>
              <a:rPr lang="en-GB" sz="2000" b="1" i="0" dirty="0">
                <a:solidFill>
                  <a:srgbClr val="00B0F0"/>
                </a:solidFill>
              </a:rPr>
              <a:t>The report promotes a systemic and cross-sectorial approach and goes beyond sectorial silos;</a:t>
            </a:r>
          </a:p>
          <a:p>
            <a:pPr lvl="0">
              <a:buClr>
                <a:srgbClr val="0F5494"/>
              </a:buClr>
              <a:buFont typeface="Wingdings" panose="05000000000000000000" pitchFamily="2" charset="2"/>
              <a:buChar char="§"/>
            </a:pPr>
            <a:r>
              <a:rPr lang="en-GB" sz="2000" i="0" dirty="0"/>
              <a:t>It addresses inter-linked urban challenges and nexus approaches related to </a:t>
            </a:r>
            <a:r>
              <a:rPr lang="en-GB" sz="2000" i="0" dirty="0">
                <a:solidFill>
                  <a:srgbClr val="00B0F0"/>
                </a:solidFill>
              </a:rPr>
              <a:t>mobility, energy, climate change, water, waste, resource efficiency, pollution, health, well-being and social inclusion, circular economy, natural resources;</a:t>
            </a:r>
          </a:p>
          <a:p>
            <a:pPr lvl="0">
              <a:buClr>
                <a:srgbClr val="0F5494"/>
              </a:buClr>
              <a:buFont typeface="Wingdings" panose="05000000000000000000" pitchFamily="2" charset="2"/>
              <a:buChar char="§"/>
            </a:pPr>
            <a:r>
              <a:rPr lang="en-GB" sz="2000" i="0" dirty="0"/>
              <a:t>Ensures alignment with the EU STRIA for mobility, SET Plan, COP21 Paris Agreement, IPCC 1.5 Global Warming report, Global Covenant Mayors Agenda “Innovate4Cities”, Urban Agenda for the EU, UN Habitat new Urban Agenda, JPI Urban Europe Strategic Agenda 2.0,Action Plan on Circular Economy, ECTP Horizon Europe Position Paper, etc.;</a:t>
            </a:r>
            <a:endParaRPr lang="en-US" altLang="en-US" sz="2000" dirty="0"/>
          </a:p>
          <a:p>
            <a:pPr>
              <a:buClr>
                <a:srgbClr val="00B0F0"/>
              </a:buClr>
              <a:buFont typeface="Wingdings" panose="05000000000000000000" pitchFamily="2" charset="2"/>
              <a:buChar char="Ø"/>
            </a:pPr>
            <a:endParaRPr lang="en-US" altLang="en-US" dirty="0"/>
          </a:p>
          <a:p>
            <a:endParaRPr lang="en-US" altLang="en-US" dirty="0"/>
          </a:p>
          <a:p>
            <a:endParaRPr lang="en-US" altLang="en-US" dirty="0"/>
          </a:p>
        </p:txBody>
      </p:sp>
    </p:spTree>
    <p:extLst>
      <p:ext uri="{BB962C8B-B14F-4D97-AF65-F5344CB8AC3E}">
        <p14:creationId xmlns:p14="http://schemas.microsoft.com/office/powerpoint/2010/main" val="2655837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67544" y="764704"/>
            <a:ext cx="8301360" cy="1080120"/>
          </a:xfrm>
        </p:spPr>
        <p:txBody>
          <a:bodyPr/>
          <a:lstStyle/>
          <a:p>
            <a:br>
              <a:rPr lang="en-GB" sz="2400" dirty="0">
                <a:solidFill>
                  <a:srgbClr val="3366FF"/>
                </a:solidFill>
              </a:rPr>
            </a:br>
            <a:r>
              <a:rPr lang="en-GB" sz="2400" dirty="0">
                <a:solidFill>
                  <a:srgbClr val="3366FF"/>
                </a:solidFill>
              </a:rPr>
              <a:t>High-Level Expert Group Report on  Innovating Cities (iii)</a:t>
            </a:r>
            <a:endParaRPr lang="en-US" sz="2400" dirty="0">
              <a:solidFill>
                <a:srgbClr val="3366FF"/>
              </a:solidFill>
            </a:endParaRPr>
          </a:p>
        </p:txBody>
      </p:sp>
      <p:sp>
        <p:nvSpPr>
          <p:cNvPr id="83971" name="Rectangle 3"/>
          <p:cNvSpPr>
            <a:spLocks noGrp="1" noChangeArrowheads="1"/>
          </p:cNvSpPr>
          <p:nvPr>
            <p:ph type="body" idx="1"/>
          </p:nvPr>
        </p:nvSpPr>
        <p:spPr>
          <a:xfrm>
            <a:off x="395536" y="1916832"/>
            <a:ext cx="8291264" cy="4680520"/>
          </a:xfrm>
        </p:spPr>
        <p:txBody>
          <a:bodyPr/>
          <a:lstStyle/>
          <a:p>
            <a:pPr>
              <a:buClr>
                <a:srgbClr val="0F5494"/>
              </a:buClr>
              <a:buFont typeface="Wingdings" panose="05000000000000000000" pitchFamily="2" charset="2"/>
              <a:buChar char="§"/>
            </a:pPr>
            <a:r>
              <a:rPr lang="en-GB" sz="2000" b="1" i="0" dirty="0">
                <a:solidFill>
                  <a:srgbClr val="00B0F0"/>
                </a:solidFill>
              </a:rPr>
              <a:t>HLEG report will go online in December 2019</a:t>
            </a:r>
            <a:r>
              <a:rPr lang="en-GB" sz="2000" i="0" dirty="0"/>
              <a:t>;</a:t>
            </a:r>
          </a:p>
          <a:p>
            <a:pPr>
              <a:buClr>
                <a:srgbClr val="0F5494"/>
              </a:buClr>
              <a:buFont typeface="Wingdings" panose="05000000000000000000" pitchFamily="2" charset="2"/>
              <a:buChar char="§"/>
            </a:pPr>
            <a:r>
              <a:rPr lang="en-GB" sz="2000" i="0" dirty="0"/>
              <a:t>It has been presented and validated during the European R&amp;I Days on 24, 25 September (Cities Mission, Europe’s Clean Energy and City as Innovation Labs), and received a very positive feedback;</a:t>
            </a:r>
          </a:p>
          <a:p>
            <a:pPr>
              <a:buClr>
                <a:srgbClr val="0F5494"/>
              </a:buClr>
              <a:buFont typeface="Wingdings" panose="05000000000000000000" pitchFamily="2" charset="2"/>
              <a:buChar char="§"/>
            </a:pPr>
            <a:r>
              <a:rPr lang="en-GB" sz="2000" i="0" dirty="0"/>
              <a:t>It promotes innovative urban design and planning, new governance, business and financial models across scales and foster, </a:t>
            </a:r>
            <a:r>
              <a:rPr lang="en-GB" sz="2000" b="1" i="0" dirty="0">
                <a:solidFill>
                  <a:srgbClr val="00B0F0"/>
                </a:solidFill>
              </a:rPr>
              <a:t>multi-stakeholder and participatory </a:t>
            </a:r>
            <a:r>
              <a:rPr lang="en-GB" sz="2000" i="0" dirty="0"/>
              <a:t>city-making processes and </a:t>
            </a:r>
            <a:r>
              <a:rPr lang="en-GB" sz="2000" b="1" i="0" dirty="0">
                <a:solidFill>
                  <a:srgbClr val="00B0F0"/>
                </a:solidFill>
              </a:rPr>
              <a:t>citizens’ engagement </a:t>
            </a:r>
            <a:r>
              <a:rPr lang="en-GB" sz="2000" i="0" dirty="0"/>
              <a:t>and empowerment in decision making;</a:t>
            </a:r>
          </a:p>
          <a:p>
            <a:pPr>
              <a:buClr>
                <a:srgbClr val="0F5494"/>
              </a:buClr>
              <a:buFont typeface="Wingdings" panose="05000000000000000000" pitchFamily="2" charset="2"/>
              <a:buChar char="§"/>
            </a:pPr>
            <a:r>
              <a:rPr lang="en-GB" sz="2000" i="0" dirty="0"/>
              <a:t>9 High level experts covering multiple fields+2 observers</a:t>
            </a:r>
          </a:p>
          <a:p>
            <a:pPr>
              <a:buClr>
                <a:srgbClr val="0F5494"/>
              </a:buClr>
              <a:buFont typeface="Wingdings" panose="05000000000000000000" pitchFamily="2" charset="2"/>
              <a:buChar char="§"/>
            </a:pPr>
            <a:r>
              <a:rPr lang="fr-BE" sz="2000" i="0" dirty="0"/>
              <a:t>Chair: Charles Landry (</a:t>
            </a:r>
            <a:r>
              <a:rPr lang="fr-BE" sz="2000" i="0" dirty="0" err="1"/>
              <a:t>Creative</a:t>
            </a:r>
            <a:r>
              <a:rPr lang="fr-BE" sz="2000" i="0" dirty="0"/>
              <a:t> </a:t>
            </a:r>
            <a:r>
              <a:rPr lang="fr-BE" sz="2000" i="0" dirty="0" err="1"/>
              <a:t>Cities</a:t>
            </a:r>
            <a:r>
              <a:rPr lang="fr-BE" sz="2000" i="0" dirty="0"/>
              <a:t>)</a:t>
            </a:r>
            <a:endParaRPr lang="en-GB" sz="2000" i="0" dirty="0"/>
          </a:p>
          <a:p>
            <a:pPr>
              <a:buClr>
                <a:srgbClr val="0F5494"/>
              </a:buClr>
              <a:buFont typeface="Wingdings" panose="05000000000000000000" pitchFamily="2" charset="2"/>
              <a:buChar char="§"/>
            </a:pPr>
            <a:r>
              <a:rPr lang="en-US" sz="2000" i="0" dirty="0"/>
              <a:t>Rapporteur: Riccardo Crescenzi (Economist, ERC)</a:t>
            </a:r>
          </a:p>
          <a:p>
            <a:pPr>
              <a:buClr>
                <a:srgbClr val="0F5494"/>
              </a:buClr>
              <a:buFont typeface="Wingdings" panose="05000000000000000000" pitchFamily="2" charset="2"/>
              <a:buChar char="§"/>
            </a:pPr>
            <a:endParaRPr lang="en-US" sz="2000" i="0" dirty="0"/>
          </a:p>
          <a:p>
            <a:pPr>
              <a:buClr>
                <a:srgbClr val="0F5494"/>
              </a:buClr>
              <a:buFont typeface="Wingdings" panose="05000000000000000000" pitchFamily="2" charset="2"/>
              <a:buChar char="§"/>
            </a:pPr>
            <a:endParaRPr lang="en-GB" sz="2000" i="0" dirty="0"/>
          </a:p>
          <a:p>
            <a:pPr>
              <a:buClr>
                <a:srgbClr val="00B0F0"/>
              </a:buClr>
              <a:buFont typeface="Wingdings" panose="05000000000000000000" pitchFamily="2" charset="2"/>
              <a:buChar char="Ø"/>
            </a:pPr>
            <a:endParaRPr lang="en-US" altLang="en-US" dirty="0"/>
          </a:p>
          <a:p>
            <a:pPr>
              <a:buClr>
                <a:srgbClr val="00B0F0"/>
              </a:buClr>
              <a:buFont typeface="Wingdings" panose="05000000000000000000" pitchFamily="2" charset="2"/>
              <a:buChar char="Ø"/>
            </a:pPr>
            <a:endParaRPr lang="en-US" altLang="en-US" dirty="0"/>
          </a:p>
          <a:p>
            <a:endParaRPr lang="en-US" altLang="en-US" dirty="0"/>
          </a:p>
          <a:p>
            <a:endParaRPr lang="en-US" altLang="en-US" dirty="0"/>
          </a:p>
        </p:txBody>
      </p:sp>
    </p:spTree>
    <p:extLst>
      <p:ext uri="{BB962C8B-B14F-4D97-AF65-F5344CB8AC3E}">
        <p14:creationId xmlns:p14="http://schemas.microsoft.com/office/powerpoint/2010/main" val="3772213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95288" y="1196752"/>
            <a:ext cx="8229600" cy="792088"/>
          </a:xfrm>
        </p:spPr>
        <p:txBody>
          <a:bodyPr/>
          <a:lstStyle/>
          <a:p>
            <a:r>
              <a:rPr lang="en-GB" sz="2400" dirty="0">
                <a:solidFill>
                  <a:srgbClr val="3366FF"/>
                </a:solidFill>
              </a:rPr>
              <a:t>Chapters of HLEG REPORT INNOVATING CITIES to be delivered 20 July (iv)</a:t>
            </a:r>
            <a:endParaRPr lang="en-US" sz="2400" dirty="0">
              <a:solidFill>
                <a:srgbClr val="3366FF"/>
              </a:solidFill>
            </a:endParaRPr>
          </a:p>
        </p:txBody>
      </p:sp>
      <p:sp>
        <p:nvSpPr>
          <p:cNvPr id="83971" name="Rectangle 3"/>
          <p:cNvSpPr>
            <a:spLocks noGrp="1" noChangeArrowheads="1"/>
          </p:cNvSpPr>
          <p:nvPr>
            <p:ph type="body" idx="1"/>
          </p:nvPr>
        </p:nvSpPr>
        <p:spPr>
          <a:xfrm>
            <a:off x="683568" y="2060848"/>
            <a:ext cx="7704856" cy="4608512"/>
          </a:xfrm>
        </p:spPr>
        <p:txBody>
          <a:bodyPr/>
          <a:lstStyle/>
          <a:p>
            <a:pPr>
              <a:buClr>
                <a:srgbClr val="0F5494"/>
              </a:buClr>
              <a:buFont typeface="Wingdings" panose="05000000000000000000" pitchFamily="2" charset="2"/>
              <a:buChar char="§"/>
            </a:pPr>
            <a:r>
              <a:rPr lang="en-GB" i="0" dirty="0"/>
              <a:t>Setting the Scene</a:t>
            </a:r>
          </a:p>
          <a:p>
            <a:pPr>
              <a:buClr>
                <a:srgbClr val="0F5494"/>
              </a:buClr>
              <a:buFont typeface="Wingdings" panose="05000000000000000000" pitchFamily="2" charset="2"/>
              <a:buChar char="§"/>
            </a:pPr>
            <a:r>
              <a:rPr lang="en-GB" i="0" dirty="0"/>
              <a:t>People</a:t>
            </a:r>
          </a:p>
          <a:p>
            <a:pPr>
              <a:buClr>
                <a:srgbClr val="0F5494"/>
              </a:buClr>
              <a:buFont typeface="Wingdings" panose="05000000000000000000" pitchFamily="2" charset="2"/>
              <a:buChar char="§"/>
            </a:pPr>
            <a:r>
              <a:rPr lang="en-GB" i="0" dirty="0"/>
              <a:t>Place (Place based R&amp;I dealing with energy efficiency, mobility, resilient and sustainable construction)</a:t>
            </a:r>
          </a:p>
          <a:p>
            <a:pPr>
              <a:buClr>
                <a:srgbClr val="0F5494"/>
              </a:buClr>
              <a:buFont typeface="Wingdings" panose="05000000000000000000" pitchFamily="2" charset="2"/>
              <a:buChar char="§"/>
            </a:pPr>
            <a:r>
              <a:rPr lang="en-GB" i="0" dirty="0"/>
              <a:t>Prosperity (Economy)</a:t>
            </a:r>
          </a:p>
          <a:p>
            <a:pPr>
              <a:buClr>
                <a:srgbClr val="0F5494"/>
              </a:buClr>
              <a:buFont typeface="Wingdings" panose="05000000000000000000" pitchFamily="2" charset="2"/>
              <a:buChar char="§"/>
            </a:pPr>
            <a:r>
              <a:rPr lang="en-GB" i="0" dirty="0"/>
              <a:t>Cross-cutting issues:</a:t>
            </a:r>
          </a:p>
          <a:p>
            <a:pPr>
              <a:buClr>
                <a:srgbClr val="0F5494"/>
              </a:buClr>
              <a:buFont typeface="Wingdings" panose="05000000000000000000" pitchFamily="2" charset="2"/>
              <a:buChar char="§"/>
            </a:pPr>
            <a:r>
              <a:rPr lang="en-GB" i="0" dirty="0"/>
              <a:t>Governance</a:t>
            </a:r>
          </a:p>
          <a:p>
            <a:pPr>
              <a:buClr>
                <a:srgbClr val="0F5494"/>
              </a:buClr>
              <a:buFont typeface="Wingdings" panose="05000000000000000000" pitchFamily="2" charset="2"/>
              <a:buChar char="§"/>
            </a:pPr>
            <a:r>
              <a:rPr lang="en-GB" i="0" dirty="0"/>
              <a:t>Measurements, impact evaluation</a:t>
            </a:r>
          </a:p>
          <a:p>
            <a:pPr>
              <a:buClr>
                <a:srgbClr val="0F5494"/>
              </a:buClr>
              <a:buFont typeface="Wingdings" panose="05000000000000000000" pitchFamily="2" charset="2"/>
              <a:buChar char="§"/>
            </a:pPr>
            <a:r>
              <a:rPr lang="en-GB" i="0" dirty="0"/>
              <a:t>What success looks like</a:t>
            </a:r>
          </a:p>
          <a:p>
            <a:pPr>
              <a:buClr>
                <a:srgbClr val="0F5494"/>
              </a:buClr>
              <a:buFont typeface="Wingdings" panose="05000000000000000000" pitchFamily="2" charset="2"/>
              <a:buChar char="§"/>
            </a:pPr>
            <a:r>
              <a:rPr lang="en-GB" i="0" dirty="0"/>
              <a:t>Separate volume: PUBLIC SUMMARY (4pages)</a:t>
            </a:r>
          </a:p>
          <a:p>
            <a:pPr>
              <a:buClr>
                <a:srgbClr val="0F5494"/>
              </a:buClr>
              <a:buFont typeface="Wingdings" panose="05000000000000000000" pitchFamily="2" charset="2"/>
              <a:buChar char="§"/>
            </a:pPr>
            <a:endParaRPr lang="en-GB" i="0" dirty="0"/>
          </a:p>
          <a:p>
            <a:pPr>
              <a:buClr>
                <a:srgbClr val="0F5494"/>
              </a:buClr>
              <a:buFont typeface="Wingdings" panose="05000000000000000000" pitchFamily="2" charset="2"/>
              <a:buChar char="§"/>
            </a:pPr>
            <a:endParaRPr lang="en-GB" i="0" dirty="0"/>
          </a:p>
          <a:p>
            <a:pPr>
              <a:buClr>
                <a:srgbClr val="00B0F0"/>
              </a:buClr>
              <a:buFont typeface="Wingdings" panose="05000000000000000000" pitchFamily="2" charset="2"/>
              <a:buChar char="Ø"/>
            </a:pPr>
            <a:endParaRPr lang="en-US" altLang="en-US" dirty="0"/>
          </a:p>
          <a:p>
            <a:endParaRPr lang="en-US" altLang="en-US" dirty="0"/>
          </a:p>
          <a:p>
            <a:endParaRPr lang="en-US" altLang="en-US" dirty="0"/>
          </a:p>
        </p:txBody>
      </p:sp>
    </p:spTree>
    <p:extLst>
      <p:ext uri="{BB962C8B-B14F-4D97-AF65-F5344CB8AC3E}">
        <p14:creationId xmlns:p14="http://schemas.microsoft.com/office/powerpoint/2010/main" val="3402068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23528" y="1268760"/>
            <a:ext cx="8208912" cy="1152128"/>
          </a:xfrm>
        </p:spPr>
        <p:txBody>
          <a:bodyPr/>
          <a:lstStyle/>
          <a:p>
            <a:r>
              <a:rPr lang="en-GB" sz="2800" dirty="0">
                <a:solidFill>
                  <a:srgbClr val="3366FF"/>
                </a:solidFill>
              </a:rPr>
              <a:t>FP6,FP7, H2020 Evidence knowledge base</a:t>
            </a:r>
            <a:endParaRPr lang="en-US" altLang="en-US" sz="2800" dirty="0"/>
          </a:p>
        </p:txBody>
      </p:sp>
      <p:sp>
        <p:nvSpPr>
          <p:cNvPr id="83971" name="Rectangle 3"/>
          <p:cNvSpPr>
            <a:spLocks noGrp="1" noChangeArrowheads="1"/>
          </p:cNvSpPr>
          <p:nvPr>
            <p:ph type="body" idx="1"/>
          </p:nvPr>
        </p:nvSpPr>
        <p:spPr>
          <a:xfrm>
            <a:off x="395536" y="2420888"/>
            <a:ext cx="8291264" cy="4176464"/>
          </a:xfrm>
        </p:spPr>
        <p:txBody>
          <a:bodyPr/>
          <a:lstStyle/>
          <a:p>
            <a:pPr>
              <a:buClr>
                <a:srgbClr val="00B0F0"/>
              </a:buClr>
              <a:buFont typeface="Wingdings" panose="05000000000000000000" pitchFamily="2" charset="2"/>
              <a:buChar char="ü"/>
            </a:pPr>
            <a:r>
              <a:rPr lang="en-GB" altLang="en-US" i="0" dirty="0"/>
              <a:t>Substantial evidence knowledge obtained from EU Research Framework Programmes over the last 30 years (FP5, FP6, FP7 and H2020)</a:t>
            </a:r>
          </a:p>
          <a:p>
            <a:pPr>
              <a:buClr>
                <a:srgbClr val="00B0F0"/>
              </a:buClr>
              <a:buFont typeface="Wingdings" panose="05000000000000000000" pitchFamily="2" charset="2"/>
              <a:buChar char="ü"/>
            </a:pPr>
            <a:r>
              <a:rPr lang="en-GB" altLang="en-US" i="0" dirty="0"/>
              <a:t> Overall, </a:t>
            </a:r>
            <a:r>
              <a:rPr lang="en-GB" altLang="en-US" b="1" i="0" dirty="0">
                <a:solidFill>
                  <a:srgbClr val="FF0000"/>
                </a:solidFill>
              </a:rPr>
              <a:t>Horizon 2020 funded 3.1 billion EUR </a:t>
            </a:r>
            <a:r>
              <a:rPr lang="en-GB" altLang="en-US" i="0" dirty="0"/>
              <a:t>for calls 2014-2020 dealing with Smart and Sustainable cities.</a:t>
            </a:r>
            <a:endParaRPr lang="en-US" altLang="en-US" i="0" dirty="0"/>
          </a:p>
          <a:p>
            <a:pPr>
              <a:buClr>
                <a:srgbClr val="00B0F0"/>
              </a:buClr>
              <a:buFont typeface="Wingdings" panose="05000000000000000000" pitchFamily="2" charset="2"/>
              <a:buChar char="Ø"/>
            </a:pPr>
            <a:endParaRPr lang="en-US" altLang="en-US" i="0" dirty="0"/>
          </a:p>
          <a:p>
            <a:pPr>
              <a:buClr>
                <a:srgbClr val="00B0F0"/>
              </a:buClr>
              <a:buFont typeface="Wingdings" panose="05000000000000000000" pitchFamily="2" charset="2"/>
              <a:buChar char="Ø"/>
            </a:pPr>
            <a:endParaRPr lang="en-US" altLang="en-US" i="0" dirty="0"/>
          </a:p>
          <a:p>
            <a:endParaRPr lang="en-US" altLang="en-US" i="0" dirty="0"/>
          </a:p>
          <a:p>
            <a:endParaRPr lang="en-US" altLang="en-US" dirty="0"/>
          </a:p>
        </p:txBody>
      </p:sp>
    </p:spTree>
    <p:extLst>
      <p:ext uri="{BB962C8B-B14F-4D97-AF65-F5344CB8AC3E}">
        <p14:creationId xmlns:p14="http://schemas.microsoft.com/office/powerpoint/2010/main" val="1798119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2" name="Text Box 4"/>
          <p:cNvSpPr txBox="1">
            <a:spLocks noChangeArrowheads="1"/>
          </p:cNvSpPr>
          <p:nvPr/>
        </p:nvSpPr>
        <p:spPr bwMode="auto">
          <a:xfrm>
            <a:off x="539750" y="692150"/>
            <a:ext cx="8064500" cy="5691188"/>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The Human Centred City: </a:t>
            </a:r>
            <a:r>
              <a:rPr kumimoji="0" lang="en-US"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Aligned with seven agreed global agendas</a:t>
            </a:r>
            <a:endParaRPr kumimoji="0" lang="en-GB"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GB" sz="1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the </a:t>
            </a:r>
            <a:r>
              <a:rPr kumimoji="0" lang="en-GB" sz="1800" b="1" i="0" u="none" strike="noStrike" kern="1200" cap="none" spc="0" normalizeH="0" baseline="0" noProof="0" dirty="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UN SDGs </a:t>
            </a:r>
            <a:r>
              <a:rPr kumimoji="0" lang="en-GB" sz="1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&amp; especially SDG 11</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GB" sz="1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GB" sz="1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the </a:t>
            </a:r>
            <a:r>
              <a:rPr kumimoji="0" lang="en-GB" sz="1800" b="1" i="0" u="none" strike="noStrike" kern="1200" cap="none" spc="0" normalizeH="0" baseline="0" noProof="0" dirty="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Paris Agreement </a:t>
            </a:r>
            <a:r>
              <a:rPr kumimoji="0" lang="en-GB" sz="1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on Climate Change</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GB" sz="1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GB" sz="1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the Habitat III </a:t>
            </a:r>
            <a:r>
              <a:rPr kumimoji="0" lang="en-GB" sz="1800" b="1" i="0" u="none" strike="noStrike" kern="1200" cap="none" spc="0" normalizeH="0" baseline="0" noProof="0" dirty="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New Urban Agenda</a:t>
            </a:r>
          </a:p>
          <a:p>
            <a:pPr marL="457200" marR="0" lvl="1" indent="0" algn="l" defTabSz="914400" rtl="0" eaLnBrk="0" fontAlgn="base" latinLnBrk="0" hangingPunct="0">
              <a:lnSpc>
                <a:spcPct val="100000"/>
              </a:lnSpc>
              <a:spcBef>
                <a:spcPct val="20000"/>
              </a:spcBef>
              <a:spcAft>
                <a:spcPct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GB" sz="1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the </a:t>
            </a:r>
            <a:r>
              <a:rPr kumimoji="0" lang="en-GB" sz="1800" b="1" i="0" u="none" strike="noStrike" kern="1200" cap="none" spc="0" normalizeH="0" baseline="0" noProof="0" dirty="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Urban Agenda </a:t>
            </a:r>
            <a:r>
              <a:rPr kumimoji="0" lang="en-GB" sz="1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for the EU</a:t>
            </a:r>
          </a:p>
          <a:p>
            <a:pPr marL="457200" marR="0" lvl="1" indent="0" algn="l" defTabSz="914400" rtl="0" eaLnBrk="0" fontAlgn="base" latinLnBrk="0" hangingPunct="0">
              <a:lnSpc>
                <a:spcPct val="100000"/>
              </a:lnSpc>
              <a:spcBef>
                <a:spcPct val="20000"/>
              </a:spcBef>
              <a:spcAft>
                <a:spcPct val="0"/>
              </a:spcAft>
              <a:buClrTx/>
              <a:buSzTx/>
              <a:buFontTx/>
              <a:buNone/>
              <a:tabLst/>
              <a:defRPr/>
            </a:pPr>
            <a:endParaRPr kumimoji="0" lang="en-GB" sz="1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GB" sz="1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the </a:t>
            </a:r>
            <a:r>
              <a:rPr kumimoji="0" lang="en-GB" sz="1800" b="1" i="0" u="none" strike="noStrike" kern="1200" cap="none" spc="0" normalizeH="0" baseline="0" noProof="0" dirty="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Sendai Framework </a:t>
            </a:r>
            <a:r>
              <a:rPr kumimoji="0" lang="en-GB" sz="1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for Disaster Risk Reduction 2015-2030</a:t>
            </a:r>
          </a:p>
          <a:p>
            <a:pPr marL="457200" marR="0" lvl="1" indent="0" algn="l" defTabSz="914400" rtl="0" eaLnBrk="0" fontAlgn="base" latinLnBrk="0" hangingPunct="0">
              <a:lnSpc>
                <a:spcPct val="100000"/>
              </a:lnSpc>
              <a:spcBef>
                <a:spcPct val="20000"/>
              </a:spcBef>
              <a:spcAft>
                <a:spcPct val="0"/>
              </a:spcAft>
              <a:buClrTx/>
              <a:buSzTx/>
              <a:buFontTx/>
              <a:buNone/>
              <a:tabLst/>
              <a:defRPr/>
            </a:pPr>
            <a:endParaRPr kumimoji="0" lang="en-GB" sz="1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GB" sz="1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the  </a:t>
            </a:r>
            <a:r>
              <a:rPr kumimoji="0" lang="en-GB" sz="1800" b="1" i="0" u="none" strike="noStrike" kern="1200" cap="none" spc="0" normalizeH="0" baseline="0" noProof="0" dirty="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World Urban Forum </a:t>
            </a:r>
            <a:r>
              <a:rPr kumimoji="0" lang="en-GB" sz="1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meetings consensus</a:t>
            </a:r>
          </a:p>
          <a:p>
            <a:pPr marL="457200" marR="0" lvl="1" indent="0" algn="l" defTabSz="914400" rtl="0" eaLnBrk="0" fontAlgn="base" latinLnBrk="0" hangingPunct="0">
              <a:lnSpc>
                <a:spcPct val="100000"/>
              </a:lnSpc>
              <a:spcBef>
                <a:spcPct val="20000"/>
              </a:spcBef>
              <a:spcAft>
                <a:spcPct val="0"/>
              </a:spcAft>
              <a:buClrTx/>
              <a:buSzTx/>
              <a:buFontTx/>
              <a:buNone/>
              <a:tabLst/>
              <a:defRPr/>
            </a:pPr>
            <a:endParaRPr kumimoji="0" lang="en-GB" sz="1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GB" sz="1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The </a:t>
            </a:r>
            <a:r>
              <a:rPr kumimoji="0" lang="en-GB" sz="1800" b="1" i="0" u="none" strike="noStrike" kern="1200" cap="none" spc="0" normalizeH="0" baseline="0" noProof="0" dirty="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Global Solutions Summit </a:t>
            </a:r>
            <a:r>
              <a:rPr kumimoji="0" lang="en-GB" sz="1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linked to the G20</a:t>
            </a:r>
          </a:p>
        </p:txBody>
      </p:sp>
    </p:spTree>
    <p:extLst>
      <p:ext uri="{BB962C8B-B14F-4D97-AF65-F5344CB8AC3E}">
        <p14:creationId xmlns:p14="http://schemas.microsoft.com/office/powerpoint/2010/main" val="188374063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985092"/>
                                        </p:tgtEl>
                                        <p:attrNameLst>
                                          <p:attrName>style.visibility</p:attrName>
                                        </p:attrNameLst>
                                      </p:cBhvr>
                                      <p:to>
                                        <p:strVal val="visible"/>
                                      </p:to>
                                    </p:set>
                                    <p:animEffect transition="in" filter="wipe(left)">
                                      <p:cBhvr>
                                        <p:cTn id="7" dur="500"/>
                                        <p:tgtEl>
                                          <p:spTgt spid="985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092"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2" name="Text Box 4"/>
          <p:cNvSpPr txBox="1">
            <a:spLocks noChangeArrowheads="1"/>
          </p:cNvSpPr>
          <p:nvPr/>
        </p:nvSpPr>
        <p:spPr bwMode="auto">
          <a:xfrm>
            <a:off x="539750" y="692150"/>
            <a:ext cx="8064500" cy="5786438"/>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The Human Centred City: </a:t>
            </a:r>
            <a:r>
              <a:rPr kumimoji="0" lang="en-US"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Rights &amp; Responsibilities </a:t>
            </a:r>
            <a:r>
              <a:rPr kumimoji="0" lang="en-US" sz="2800" b="1" i="0" u="none" strike="noStrike" kern="1200" cap="none" spc="0" normalizeH="0" baseline="0" noProof="0" dirty="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is:</a:t>
            </a:r>
            <a:endParaRPr kumimoji="0" lang="en-US"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20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GB" sz="20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A city for citizens</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GB" sz="20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GB" sz="20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Citizens are city makers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GB" sz="20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GB" sz="20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Citizens are shapers, makers co-creators of evolving city</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GB" sz="20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p>
            <a:pPr marL="457200" marR="0" lvl="1" indent="0" algn="l" defTabSz="914400" rtl="0" eaLnBrk="0" fontAlgn="base" latinLnBrk="0" hangingPunct="0">
              <a:lnSpc>
                <a:spcPct val="100000"/>
              </a:lnSpc>
              <a:spcBef>
                <a:spcPct val="20000"/>
              </a:spcBef>
              <a:spcAft>
                <a:spcPct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This is the </a:t>
            </a:r>
            <a:r>
              <a:rPr kumimoji="0" lang="en-GB" sz="2000" b="1" i="0" u="none" strike="noStrike" kern="1200" cap="none" spc="0" normalizeH="0" baseline="0" noProof="0" dirty="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‘right to the city’</a:t>
            </a:r>
          </a:p>
          <a:p>
            <a:pPr marL="457200" marR="0" lvl="1" indent="0" algn="l" defTabSz="914400" rtl="0" eaLnBrk="0" fontAlgn="base" latinLnBrk="0" hangingPunct="0">
              <a:lnSpc>
                <a:spcPct val="100000"/>
              </a:lnSpc>
              <a:spcBef>
                <a:spcPct val="20000"/>
              </a:spcBef>
              <a:spcAft>
                <a:spcPct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GB" sz="20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This is </a:t>
            </a:r>
            <a:r>
              <a:rPr kumimoji="0" lang="en-GB" sz="2000" b="1" i="0" u="none" strike="noStrike" kern="1200" cap="none" spc="0" normalizeH="0" baseline="0" noProof="0" dirty="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not</a:t>
            </a:r>
            <a:r>
              <a:rPr kumimoji="0" lang="en-GB" sz="20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an entitlement - &gt; active citizenship</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GB" sz="20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p>
            <a:pPr marL="457200" marR="0" lvl="1" indent="0" algn="l" defTabSz="914400" rtl="0" eaLnBrk="0" fontAlgn="base" latinLnBrk="0" hangingPunct="0">
              <a:lnSpc>
                <a:spcPct val="100000"/>
              </a:lnSpc>
              <a:spcBef>
                <a:spcPct val="20000"/>
              </a:spcBef>
              <a:spcAft>
                <a:spcPct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This is the </a:t>
            </a:r>
            <a:r>
              <a:rPr kumimoji="0" lang="en-GB" sz="2000" b="1" i="0" u="none" strike="noStrike" kern="1200" cap="none" spc="0" normalizeH="0" baseline="0" noProof="0" dirty="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‘co-responsibility’ </a:t>
            </a:r>
            <a:r>
              <a:rPr kumimoji="0" lang="en-GB" sz="20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for addressing the big issues</a:t>
            </a:r>
            <a:r>
              <a:rPr kumimoji="0" lang="en-GB" sz="2000" b="1" i="0" u="none" strike="noStrike" kern="1200" cap="none" spc="0" normalizeH="0" baseline="0" noProof="0" dirty="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GB" sz="20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2929054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985092"/>
                                        </p:tgtEl>
                                        <p:attrNameLst>
                                          <p:attrName>style.visibility</p:attrName>
                                        </p:attrNameLst>
                                      </p:cBhvr>
                                      <p:to>
                                        <p:strVal val="visible"/>
                                      </p:to>
                                    </p:set>
                                    <p:animEffect transition="in" filter="wipe(left)">
                                      <p:cBhvr>
                                        <p:cTn id="7" dur="500"/>
                                        <p:tgtEl>
                                          <p:spTgt spid="985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092"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2" name="Text Box 4"/>
          <p:cNvSpPr txBox="1">
            <a:spLocks noChangeArrowheads="1"/>
          </p:cNvSpPr>
          <p:nvPr/>
        </p:nvSpPr>
        <p:spPr bwMode="auto">
          <a:xfrm>
            <a:off x="539750" y="692150"/>
            <a:ext cx="8064500" cy="5497513"/>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Managing the transition: </a:t>
            </a:r>
            <a:r>
              <a:rPr kumimoji="0" lang="en-GB" sz="2800" b="1" i="0" u="none" strike="noStrike" kern="1200" cap="none" spc="0" normalizeH="0" baseline="0" noProof="0" dirty="0">
                <a:ln>
                  <a:noFill/>
                </a:ln>
                <a:solidFill>
                  <a:srgbClr val="FFC000"/>
                </a:solidFill>
                <a:effectLst/>
                <a:uLnTx/>
                <a:uFillTx/>
                <a:latin typeface="Tahoma" panose="020B0604030504040204" pitchFamily="34" charset="0"/>
                <a:ea typeface="+mn-ea"/>
                <a:cs typeface="Arial" panose="020B0604020202020204" pitchFamily="34" charset="0"/>
              </a:rPr>
              <a:t>To overcome the systemic crisis</a:t>
            </a:r>
            <a:endParaRPr kumimoji="0" lang="en-GB" sz="2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GB" sz="24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Addressing the  </a:t>
            </a:r>
            <a:r>
              <a:rPr kumimoji="0" lang="en-GB" sz="2400" b="1" i="0" u="none" strike="noStrike" kern="1200" cap="none" spc="0" normalizeH="0" baseline="0" noProof="0" dirty="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risk nexus</a:t>
            </a:r>
            <a:endParaRPr kumimoji="0" lang="en-GB" sz="24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GB" sz="24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GB" sz="24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Reassessing the </a:t>
            </a:r>
            <a:r>
              <a:rPr kumimoji="0" lang="en-GB" sz="2400" b="1" i="0" u="none" strike="noStrike" kern="1200" cap="none" spc="0" normalizeH="0" baseline="0" noProof="0" dirty="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economic order</a:t>
            </a:r>
            <a:endParaRPr kumimoji="0" lang="en-GB" sz="24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GB" sz="24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GB" sz="24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Operating with </a:t>
            </a:r>
            <a:r>
              <a:rPr kumimoji="0" lang="en-GB" sz="2400" b="1" i="0" u="none" strike="noStrike" kern="1200" cap="none" spc="0" normalizeH="0" baseline="0" noProof="0" dirty="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planetary boundaries</a:t>
            </a:r>
          </a:p>
          <a:p>
            <a:pPr marL="457200" marR="0" lvl="1" indent="0" algn="l" defTabSz="914400" rtl="0" eaLnBrk="0" fontAlgn="base" latinLnBrk="0" hangingPunct="0">
              <a:lnSpc>
                <a:spcPct val="100000"/>
              </a:lnSpc>
              <a:spcBef>
                <a:spcPct val="20000"/>
              </a:spcBef>
              <a:spcAft>
                <a:spcPct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GB" sz="24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Guiding the </a:t>
            </a:r>
            <a:r>
              <a:rPr kumimoji="0" lang="en-GB" sz="2400" b="1" i="0" u="none" strike="noStrike" kern="1200" cap="none" spc="0" normalizeH="0" baseline="0" noProof="0" dirty="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digitizing age  </a:t>
            </a:r>
            <a:endParaRPr kumimoji="0" lang="en-GB" sz="24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p>
            <a:pPr marL="457200" marR="0" lvl="1" indent="0" algn="l" defTabSz="914400" rtl="0" eaLnBrk="0" fontAlgn="base" latinLnBrk="0" hangingPunct="0">
              <a:lnSpc>
                <a:spcPct val="100000"/>
              </a:lnSpc>
              <a:spcBef>
                <a:spcPct val="20000"/>
              </a:spcBef>
              <a:spcAft>
                <a:spcPct val="0"/>
              </a:spcAft>
              <a:buClrTx/>
              <a:buSzTx/>
              <a:buFontTx/>
              <a:buNone/>
              <a:tabLst/>
              <a:defRPr/>
            </a:pPr>
            <a:endParaRPr kumimoji="0" lang="en-GB" sz="24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GB" sz="24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Being inclusive, safe, resilient &amp; </a:t>
            </a:r>
            <a:r>
              <a:rPr kumimoji="0" lang="en-GB" sz="2400" b="1" i="0" u="none" strike="noStrike" kern="1200" cap="none" spc="0" normalizeH="0" baseline="0" noProof="0" dirty="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sustainable  </a:t>
            </a:r>
            <a:endParaRPr kumimoji="0" lang="en-GB" sz="24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2688590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985092"/>
                                        </p:tgtEl>
                                        <p:attrNameLst>
                                          <p:attrName>style.visibility</p:attrName>
                                        </p:attrNameLst>
                                      </p:cBhvr>
                                      <p:to>
                                        <p:strVal val="visible"/>
                                      </p:to>
                                    </p:set>
                                    <p:animEffect transition="in" filter="wipe(left)">
                                      <p:cBhvr>
                                        <p:cTn id="7" dur="500"/>
                                        <p:tgtEl>
                                          <p:spTgt spid="985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092"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2" name="Text Box 4"/>
          <p:cNvSpPr txBox="1">
            <a:spLocks noChangeArrowheads="1"/>
          </p:cNvSpPr>
          <p:nvPr/>
        </p:nvSpPr>
        <p:spPr bwMode="auto">
          <a:xfrm>
            <a:off x="468313" y="549275"/>
            <a:ext cx="8064500" cy="5089525"/>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C000"/>
                </a:solidFill>
                <a:effectLst/>
                <a:uLnTx/>
                <a:uFillTx/>
                <a:latin typeface="Tahoma" panose="020B0604030504040204" pitchFamily="34" charset="0"/>
                <a:ea typeface="+mn-ea"/>
                <a:cs typeface="Tahoma" panose="020B0604030504040204" pitchFamily="34" charset="0"/>
              </a:rPr>
              <a:t>Urban Infrastructures: </a:t>
            </a:r>
            <a:r>
              <a:rPr kumimoji="0" lang="en-US" altLang="en-US" sz="2800" b="1" i="0" u="none" strike="noStrike" kern="120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rPr>
              <a:t>Context &amp; key issues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pt-PT" altLang="en-US" sz="2800" b="1" i="0" u="none" strike="noStrike" kern="120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pt-PT" altLang="en-US" sz="2400" b="1" i="0" u="none" strike="noStrike" kern="1200" cap="none" spc="0" normalizeH="0" baseline="0" noProof="0">
                <a:ln>
                  <a:noFill/>
                </a:ln>
                <a:solidFill>
                  <a:srgbClr val="FFC000"/>
                </a:solidFill>
                <a:effectLst/>
                <a:uLnTx/>
                <a:uFillTx/>
                <a:latin typeface="Tahoma" panose="020B0604030504040204" pitchFamily="34" charset="0"/>
                <a:ea typeface="+mn-ea"/>
                <a:cs typeface="Tahoma" panose="020B0604030504040204" pitchFamily="34" charset="0"/>
              </a:rPr>
              <a:t>Cities are </a:t>
            </a:r>
            <a:r>
              <a:rPr kumimoji="0" lang="en-US" altLang="en-US" sz="2400" b="1" i="0" u="none" strike="noStrike" kern="1200" cap="none" spc="0" normalizeH="0" baseline="0" noProof="0">
                <a:ln>
                  <a:noFill/>
                </a:ln>
                <a:solidFill>
                  <a:srgbClr val="FFC000"/>
                </a:solidFill>
                <a:effectLst/>
                <a:uLnTx/>
                <a:uFillTx/>
                <a:latin typeface="Tahoma" panose="020B0604030504040204" pitchFamily="34" charset="0"/>
                <a:ea typeface="+mn-ea"/>
                <a:cs typeface="Tahoma" panose="020B0604030504040204" pitchFamily="34" charset="0"/>
              </a:rPr>
              <a:t>metabolisms: </a:t>
            </a:r>
            <a:r>
              <a:rPr kumimoji="0" lang="en-US" altLang="en-US" sz="2400" b="1" i="0" u="none" strike="noStrike" kern="120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rPr>
              <a:t>They</a:t>
            </a:r>
            <a:r>
              <a:rPr kumimoji="0" lang="en-GB" altLang="en-US" sz="2400" b="1" i="0" u="none" strike="noStrike" kern="120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rPr>
              <a:t> marshal, consume, process, import, export flows of resources - materials, goods, energy</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a:ln>
                <a:noFill/>
              </a:ln>
              <a:solidFill>
                <a:srgbClr val="F2F2F2"/>
              </a:solidFill>
              <a:effectLst/>
              <a:uLnTx/>
              <a:uFillTx/>
              <a:latin typeface="Tahoma" panose="020B0604030504040204" pitchFamily="34" charset="0"/>
              <a:ea typeface="+mn-ea"/>
              <a:cs typeface="Tahoma" panose="020B060403050404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C000"/>
                </a:solidFill>
                <a:effectLst/>
                <a:uLnTx/>
                <a:uFillTx/>
                <a:latin typeface="Tahoma" panose="020B0604030504040204" pitchFamily="34" charset="0"/>
                <a:ea typeface="+mn-ea"/>
                <a:cs typeface="Tahoma" panose="020B0604030504040204" pitchFamily="34" charset="0"/>
              </a:rPr>
              <a:t>R</a:t>
            </a:r>
            <a:r>
              <a:rPr kumimoji="0" lang="pt-PT" altLang="en-US" sz="2400" b="1" i="0" u="none" strike="noStrike" kern="1200" cap="none" spc="0" normalizeH="0" baseline="0" noProof="0">
                <a:ln>
                  <a:noFill/>
                </a:ln>
                <a:solidFill>
                  <a:srgbClr val="FFC000"/>
                </a:solidFill>
                <a:effectLst/>
                <a:uLnTx/>
                <a:uFillTx/>
                <a:latin typeface="Tahoma" panose="020B0604030504040204" pitchFamily="34" charset="0"/>
                <a:ea typeface="+mn-ea"/>
                <a:cs typeface="Tahoma" panose="020B0604030504040204" pitchFamily="34" charset="0"/>
              </a:rPr>
              <a:t>esponsible for 2/3 </a:t>
            </a:r>
            <a:r>
              <a:rPr kumimoji="0" lang="pt-PT" altLang="en-US" sz="2400" b="1" i="0" u="none" strike="noStrike" kern="1200" cap="none" spc="0" normalizeH="0" baseline="0" noProof="0">
                <a:ln>
                  <a:noFill/>
                </a:ln>
                <a:solidFill>
                  <a:srgbClr val="F2F2F2"/>
                </a:solidFill>
                <a:effectLst/>
                <a:uLnTx/>
                <a:uFillTx/>
                <a:latin typeface="Tahoma" panose="020B0604030504040204" pitchFamily="34" charset="0"/>
                <a:ea typeface="+mn-ea"/>
                <a:cs typeface="Tahoma" panose="020B0604030504040204" pitchFamily="34" charset="0"/>
              </a:rPr>
              <a:t>of energy consumption &amp; 70% CO2 emission</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000" b="1" i="0" u="none" strike="noStrike" kern="1200" cap="none" spc="0" normalizeH="0" baseline="0" noProof="0">
              <a:ln>
                <a:noFill/>
              </a:ln>
              <a:solidFill>
                <a:srgbClr val="F2F2F2"/>
              </a:solidFill>
              <a:effectLst/>
              <a:uLnTx/>
              <a:uFillTx/>
              <a:latin typeface="Tahoma" panose="020B0604030504040204" pitchFamily="34" charset="0"/>
              <a:ea typeface="+mn-ea"/>
              <a:cs typeface="Tahoma" panose="020B060403050404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FFC000"/>
                </a:solidFill>
                <a:effectLst/>
                <a:uLnTx/>
                <a:uFillTx/>
                <a:latin typeface="Tahoma" panose="020B0604030504040204" pitchFamily="34" charset="0"/>
                <a:ea typeface="+mn-ea"/>
                <a:cs typeface="Tahoma" panose="020B0604030504040204" pitchFamily="34" charset="0"/>
              </a:rPr>
              <a:t>Sectors with main impact: </a:t>
            </a:r>
            <a:r>
              <a:rPr kumimoji="0" lang="en-US" altLang="en-US" sz="2400" b="1" i="0" u="none" strike="noStrike" kern="1200" cap="none" spc="0" normalizeH="0" baseline="0" noProof="0">
                <a:ln>
                  <a:noFill/>
                </a:ln>
                <a:solidFill>
                  <a:srgbClr val="F2F2F2"/>
                </a:solidFill>
                <a:effectLst/>
                <a:uLnTx/>
                <a:uFillTx/>
                <a:latin typeface="Tahoma" panose="020B0604030504040204" pitchFamily="34" charset="0"/>
                <a:ea typeface="+mn-ea"/>
                <a:cs typeface="Tahoma" panose="020B0604030504040204" pitchFamily="34" charset="0"/>
              </a:rPr>
              <a:t>Built environment, t</a:t>
            </a:r>
            <a:r>
              <a:rPr kumimoji="0" lang="pt-PT" altLang="en-US" sz="2400" b="1" i="0" u="none" strike="noStrike" kern="1200" cap="none" spc="0" normalizeH="0" baseline="0" noProof="0">
                <a:ln>
                  <a:noFill/>
                </a:ln>
                <a:solidFill>
                  <a:srgbClr val="F2F2F2"/>
                </a:solidFill>
                <a:effectLst/>
                <a:uLnTx/>
                <a:uFillTx/>
                <a:latin typeface="Tahoma" panose="020B0604030504040204" pitchFamily="34" charset="0"/>
                <a:ea typeface="+mn-ea"/>
                <a:cs typeface="Tahoma" panose="020B0604030504040204" pitchFamily="34" charset="0"/>
              </a:rPr>
              <a:t>ransportation, waste.</a:t>
            </a:r>
            <a:r>
              <a:rPr kumimoji="0" lang="en-US" altLang="en-US" sz="2400" b="1" i="0" u="none" strike="noStrike" kern="1200" cap="none" spc="0" normalizeH="0" baseline="0" noProof="0">
                <a:ln>
                  <a:noFill/>
                </a:ln>
                <a:solidFill>
                  <a:srgbClr val="F2F2F2"/>
                </a:solidFill>
                <a:effectLst/>
                <a:uLnTx/>
                <a:uFillTx/>
                <a:latin typeface="Tahoma" panose="020B0604030504040204" pitchFamily="34" charset="0"/>
                <a:ea typeface="+mn-ea"/>
                <a:cs typeface="Tahoma" panose="020B0604030504040204" pitchFamily="34" charset="0"/>
              </a:rPr>
              <a:t> </a:t>
            </a:r>
          </a:p>
        </p:txBody>
      </p:sp>
    </p:spTree>
    <p:extLst>
      <p:ext uri="{BB962C8B-B14F-4D97-AF65-F5344CB8AC3E}">
        <p14:creationId xmlns:p14="http://schemas.microsoft.com/office/powerpoint/2010/main" val="35670486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985092"/>
                                        </p:tgtEl>
                                        <p:attrNameLst>
                                          <p:attrName>style.visibility</p:attrName>
                                        </p:attrNameLst>
                                      </p:cBhvr>
                                      <p:to>
                                        <p:strVal val="visible"/>
                                      </p:to>
                                    </p:set>
                                    <p:animEffect transition="in" filter="wipe(left)">
                                      <p:cBhvr>
                                        <p:cTn id="7" dur="500"/>
                                        <p:tgtEl>
                                          <p:spTgt spid="985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092"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2" name="Text Box 4"/>
          <p:cNvSpPr txBox="1">
            <a:spLocks noChangeArrowheads="1"/>
          </p:cNvSpPr>
          <p:nvPr/>
        </p:nvSpPr>
        <p:spPr bwMode="auto">
          <a:xfrm>
            <a:off x="684213" y="333375"/>
            <a:ext cx="8064500" cy="6338888"/>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FFC000"/>
                </a:solidFill>
                <a:effectLst/>
                <a:uLnTx/>
                <a:uFillTx/>
                <a:latin typeface="Tahoma" panose="020B0604030504040204" pitchFamily="34" charset="0"/>
                <a:ea typeface="+mn-ea"/>
                <a:cs typeface="Tahoma" panose="020B0604030504040204" pitchFamily="34" charset="0"/>
              </a:rPr>
              <a:t>Critical issue 2</a:t>
            </a:r>
            <a:r>
              <a:rPr kumimoji="0" lang="en-GB" altLang="en-US" sz="2800" b="1" i="0" u="none" strike="noStrike" kern="1200" cap="none" spc="0" normalizeH="0" baseline="0" noProof="0">
                <a:ln>
                  <a:noFill/>
                </a:ln>
                <a:solidFill>
                  <a:srgbClr val="FFC000"/>
                </a:solidFill>
                <a:effectLst/>
                <a:uLnTx/>
                <a:uFillTx/>
                <a:latin typeface="Tahoma" panose="020B0604030504040204" pitchFamily="34" charset="0"/>
                <a:ea typeface="+mn-ea"/>
                <a:cs typeface="Tahoma" panose="020B0604030504040204" pitchFamily="34" charset="0"/>
              </a:rPr>
              <a:t>: </a:t>
            </a:r>
            <a:r>
              <a:rPr kumimoji="0" lang="en-GB" altLang="en-US" sz="2400" b="1" i="0" u="none" strike="noStrike" kern="120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rPr>
              <a:t>Circularity &amp; sharing R&amp;I actions</a:t>
            </a:r>
            <a:endParaRPr kumimoji="0" lang="en-GB" altLang="en-US" sz="2400" b="0" i="0" u="none" strike="noStrike" kern="120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en-US" sz="2000" b="0" i="0" u="none" strike="noStrike" kern="120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t>The key: </a:t>
            </a:r>
            <a:r>
              <a:rPr kumimoji="0" lang="en-GB" altLang="en-US" sz="2400" b="1" i="0" u="none" strike="noStrike" kern="1200" cap="none" spc="0" normalizeH="0" baseline="0" noProof="0">
                <a:ln>
                  <a:noFill/>
                </a:ln>
                <a:solidFill>
                  <a:srgbClr val="FFC000"/>
                </a:solidFill>
                <a:effectLst/>
                <a:uLnTx/>
                <a:uFillTx/>
                <a:latin typeface="Tahoma" panose="020B0604030504040204" pitchFamily="34" charset="0"/>
                <a:ea typeface="+mn-ea"/>
                <a:cs typeface="Arial" panose="020B0604020202020204" pitchFamily="34" charset="0"/>
              </a:rPr>
              <a:t>Cradle to cradle business models </a:t>
            </a:r>
            <a:endParaRPr kumimoji="0" lang="en-GB"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en-US" sz="2400" b="1" i="0" u="none" strike="noStrike" kern="120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US" sz="2400" b="1"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t>End the </a:t>
            </a:r>
            <a:r>
              <a:rPr kumimoji="0" lang="en-AU" altLang="en-US" sz="2400" b="1" i="0" u="none" strike="noStrike" kern="1200" cap="none" spc="0" normalizeH="0" baseline="0" noProof="0">
                <a:ln>
                  <a:noFill/>
                </a:ln>
                <a:solidFill>
                  <a:srgbClr val="FFC000"/>
                </a:solidFill>
                <a:effectLst/>
                <a:uLnTx/>
                <a:uFillTx/>
                <a:latin typeface="Tahoma" panose="020B0604030504040204" pitchFamily="34" charset="0"/>
                <a:ea typeface="+mn-ea"/>
                <a:cs typeface="Arial" panose="020B0604020202020204" pitchFamily="34" charset="0"/>
              </a:rPr>
              <a:t>‘end of life cycle’: reuse &amp; recycle</a:t>
            </a:r>
            <a:endParaRPr kumimoji="0" lang="en-GB"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en-US" sz="2400" b="0" i="0" u="none" strike="noStrike" kern="120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US" sz="2400" b="1"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t>New materials </a:t>
            </a:r>
            <a:r>
              <a:rPr kumimoji="0" lang="en-AU" altLang="en-US" sz="2400" b="1" i="0" u="none" strike="noStrike" kern="1200" cap="none" spc="0" normalizeH="0" baseline="0" noProof="0">
                <a:ln>
                  <a:noFill/>
                </a:ln>
                <a:solidFill>
                  <a:srgbClr val="FFC000"/>
                </a:solidFill>
                <a:effectLst/>
                <a:uLnTx/>
                <a:uFillTx/>
                <a:latin typeface="Tahoma" panose="020B0604030504040204" pitchFamily="34" charset="0"/>
                <a:ea typeface="+mn-ea"/>
                <a:cs typeface="Arial" panose="020B0604020202020204" pitchFamily="34" charset="0"/>
              </a:rPr>
              <a:t>recyclable by design</a:t>
            </a:r>
            <a:endParaRPr kumimoji="0" lang="en-GB"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altLang="en-US" sz="2400" b="0" i="0" u="none" strike="noStrike" kern="120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t>Adaptive reuse</a:t>
            </a:r>
            <a:r>
              <a:rPr kumimoji="0" lang="en-GB" altLang="en-US" sz="2400" b="1" i="0" u="none" strike="noStrike" kern="1200" cap="none" spc="0" normalizeH="0" baseline="0" noProof="0">
                <a:ln>
                  <a:noFill/>
                </a:ln>
                <a:solidFill>
                  <a:srgbClr val="FFC000"/>
                </a:solidFill>
                <a:effectLst/>
                <a:uLnTx/>
                <a:uFillTx/>
                <a:latin typeface="Tahoma" panose="020B0604030504040204" pitchFamily="34" charset="0"/>
                <a:ea typeface="+mn-ea"/>
                <a:cs typeface="Arial" panose="020B0604020202020204" pitchFamily="34" charset="0"/>
              </a:rPr>
              <a:t>, use smarts, bioclimatic design   </a:t>
            </a:r>
            <a:endParaRPr kumimoji="0" lang="en-GB" alt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altLang="en-US" sz="2400" b="1" i="0" u="none" strike="noStrike" kern="1200" cap="none" spc="0" normalizeH="0" baseline="0" noProof="0">
              <a:ln>
                <a:noFill/>
              </a:ln>
              <a:solidFill>
                <a:srgbClr val="FFC000"/>
              </a:solidFill>
              <a:effectLst/>
              <a:uLnTx/>
              <a:uFillTx/>
              <a:latin typeface="Tahoma" panose="020B0604030504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US" sz="2400" b="1"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t>Develop eco-friendly </a:t>
            </a:r>
            <a:r>
              <a:rPr kumimoji="0" lang="en-AU" altLang="en-US" sz="2400" b="1" i="0" u="none" strike="noStrike" kern="1200" cap="none" spc="0" normalizeH="0" baseline="0" noProof="0">
                <a:ln>
                  <a:noFill/>
                </a:ln>
                <a:solidFill>
                  <a:srgbClr val="FFC000"/>
                </a:solidFill>
                <a:effectLst/>
                <a:uLnTx/>
                <a:uFillTx/>
                <a:latin typeface="Tahoma" panose="020B0604030504040204" pitchFamily="34" charset="0"/>
                <a:ea typeface="+mn-ea"/>
                <a:cs typeface="Arial" panose="020B0604020202020204" pitchFamily="34" charset="0"/>
              </a:rPr>
              <a:t>planning &amp; design logic</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altLang="en-US" sz="2400" b="1" i="0" u="none" strike="noStrike" kern="1200" cap="none" spc="0" normalizeH="0" baseline="0" noProof="0">
              <a:ln>
                <a:noFill/>
              </a:ln>
              <a:solidFill>
                <a:srgbClr val="FFC000"/>
              </a:solidFill>
              <a:effectLst/>
              <a:uLnTx/>
              <a:uFillTx/>
              <a:latin typeface="Tahoma" panose="020B0604030504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US" sz="2400" b="1"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t>Rethink all </a:t>
            </a:r>
            <a:r>
              <a:rPr kumimoji="0" lang="en-AU" altLang="en-US" sz="2400" b="1" i="0" u="none" strike="noStrike" kern="1200" cap="none" spc="0" normalizeH="0" baseline="0" noProof="0">
                <a:ln>
                  <a:noFill/>
                </a:ln>
                <a:solidFill>
                  <a:srgbClr val="FFC000"/>
                </a:solidFill>
                <a:effectLst/>
                <a:uLnTx/>
                <a:uFillTx/>
                <a:latin typeface="Tahoma" panose="020B0604030504040204" pitchFamily="34" charset="0"/>
                <a:ea typeface="+mn-ea"/>
                <a:cs typeface="Arial" panose="020B0604020202020204" pitchFamily="34" charset="0"/>
              </a:rPr>
              <a:t>food cycles &amp; food packaging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altLang="en-US" sz="2400" b="1" i="0" u="none" strike="noStrike" kern="1200" cap="none" spc="0" normalizeH="0" baseline="0" noProof="0">
              <a:ln>
                <a:noFill/>
              </a:ln>
              <a:solidFill>
                <a:srgbClr val="FFC000"/>
              </a:solidFill>
              <a:effectLst/>
              <a:uLnTx/>
              <a:uFillTx/>
              <a:latin typeface="Tahoma" panose="020B0604030504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US" sz="2400" b="1"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rPr>
              <a:t>Imaginative</a:t>
            </a:r>
            <a:r>
              <a:rPr kumimoji="0" lang="en-AU" altLang="en-US" sz="2400" b="1" i="0" u="none" strike="noStrike" kern="1200" cap="none" spc="0" normalizeH="0" baseline="0" noProof="0">
                <a:ln>
                  <a:noFill/>
                </a:ln>
                <a:solidFill>
                  <a:srgbClr val="FFC000"/>
                </a:solidFill>
                <a:effectLst/>
                <a:uLnTx/>
                <a:uFillTx/>
                <a:latin typeface="Tahoma" panose="020B0604030504040204" pitchFamily="34" charset="0"/>
                <a:ea typeface="+mn-ea"/>
                <a:cs typeface="Arial" panose="020B0604020202020204" pitchFamily="34" charset="0"/>
              </a:rPr>
              <a:t> waste &amp; sewage systems</a:t>
            </a:r>
          </a:p>
        </p:txBody>
      </p:sp>
    </p:spTree>
    <p:extLst>
      <p:ext uri="{BB962C8B-B14F-4D97-AF65-F5344CB8AC3E}">
        <p14:creationId xmlns:p14="http://schemas.microsoft.com/office/powerpoint/2010/main" val="351324824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985092"/>
                                        </p:tgtEl>
                                        <p:attrNameLst>
                                          <p:attrName>style.visibility</p:attrName>
                                        </p:attrNameLst>
                                      </p:cBhvr>
                                      <p:to>
                                        <p:strVal val="visible"/>
                                      </p:to>
                                    </p:set>
                                    <p:animEffect transition="in" filter="wipe(left)">
                                      <p:cBhvr>
                                        <p:cTn id="7" dur="500"/>
                                        <p:tgtEl>
                                          <p:spTgt spid="985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092"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z="2400" dirty="0"/>
              <a:t>KEY MESSAGES &amp; RECOMMENDATIONS</a:t>
            </a:r>
          </a:p>
        </p:txBody>
      </p:sp>
      <p:sp>
        <p:nvSpPr>
          <p:cNvPr id="3" name="Content Placeholder 2"/>
          <p:cNvSpPr>
            <a:spLocks noGrp="1"/>
          </p:cNvSpPr>
          <p:nvPr>
            <p:ph idx="1"/>
          </p:nvPr>
        </p:nvSpPr>
        <p:spPr>
          <a:xfrm>
            <a:off x="457200" y="2492375"/>
            <a:ext cx="8229600" cy="3888953"/>
          </a:xfrm>
        </p:spPr>
        <p:txBody>
          <a:bodyPr/>
          <a:lstStyle/>
          <a:p>
            <a:r>
              <a:rPr lang="en-US" sz="2000" i="0" dirty="0"/>
              <a:t>These highlights will contribute to the first 100 days of President-elect van der </a:t>
            </a:r>
            <a:r>
              <a:rPr lang="en-US" sz="2000" i="0" dirty="0" err="1"/>
              <a:t>Leyen</a:t>
            </a:r>
            <a:r>
              <a:rPr lang="en-US" sz="2000" i="0" dirty="0"/>
              <a:t>. More specifically, they will support the Climate Action and Green Deal Initiative: they aim to deliver an ambitious research, innovation and investment agenda notably for clean energy and mobility, zero-carbon circular cities, natural resources, climate resilience, and social innovation; </a:t>
            </a:r>
          </a:p>
          <a:p>
            <a:r>
              <a:rPr lang="en-US" sz="2000" i="0" dirty="0"/>
              <a:t>2030 innovative cities will operate as climate neutral and smart, citizen-centric, sustainable, inclusive, resilient and safe systems. The aim is to enhance the cities innovation capacity to address global urban challenges with a holistic view.</a:t>
            </a:r>
          </a:p>
          <a:p>
            <a:endParaRPr lang="fr-BE" sz="2000" i="0" dirty="0"/>
          </a:p>
        </p:txBody>
      </p:sp>
    </p:spTree>
    <p:extLst>
      <p:ext uri="{BB962C8B-B14F-4D97-AF65-F5344CB8AC3E}">
        <p14:creationId xmlns:p14="http://schemas.microsoft.com/office/powerpoint/2010/main" val="3335366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a:t>CHAPTER « PEOPLE »</a:t>
            </a:r>
            <a:br>
              <a:rPr lang="en-US" sz="3200" dirty="0"/>
            </a:br>
            <a:endParaRPr lang="fr-BE" dirty="0"/>
          </a:p>
        </p:txBody>
      </p:sp>
      <p:sp>
        <p:nvSpPr>
          <p:cNvPr id="3" name="Content Placeholder 2"/>
          <p:cNvSpPr>
            <a:spLocks noGrp="1"/>
          </p:cNvSpPr>
          <p:nvPr>
            <p:ph idx="1"/>
          </p:nvPr>
        </p:nvSpPr>
        <p:spPr>
          <a:xfrm>
            <a:off x="457200" y="1988840"/>
            <a:ext cx="8229600" cy="4320479"/>
          </a:xfrm>
        </p:spPr>
        <p:txBody>
          <a:bodyPr/>
          <a:lstStyle/>
          <a:p>
            <a:r>
              <a:rPr lang="en-US" sz="1800" i="0" dirty="0"/>
              <a:t>It</a:t>
            </a:r>
            <a:r>
              <a:rPr lang="en-US" sz="1800" b="1" i="0" dirty="0"/>
              <a:t> </a:t>
            </a:r>
            <a:r>
              <a:rPr lang="en-US" sz="1800" i="0" dirty="0"/>
              <a:t>highlights the importance of making the most of the diversity and social inclusion, creating a city open for all, engaging and empowering citizens not just as residents but as actors of ‘Climate-neutral and Smart Cities’.</a:t>
            </a:r>
          </a:p>
          <a:p>
            <a:endParaRPr lang="en-US" sz="1800" b="1" i="0" dirty="0"/>
          </a:p>
          <a:p>
            <a:r>
              <a:rPr lang="en-US" sz="1800" b="1" i="0" dirty="0"/>
              <a:t>Key R&amp;I recommendations:</a:t>
            </a:r>
          </a:p>
          <a:p>
            <a:r>
              <a:rPr lang="en-US" sz="1800" i="0" dirty="0"/>
              <a:t>-To address issues (e.g. social exclusion, inequalities and spatial segregation) by promoting cultural diversity, enhancing collective experience, building social bonding and achieving an inclusive city with services accessible to all. </a:t>
            </a:r>
          </a:p>
          <a:p>
            <a:r>
              <a:rPr lang="en-US" sz="1800" i="0" dirty="0"/>
              <a:t>-To understand the bonds, identify the drivers of well-being and lifestyles, social integration and cohesive communities and assess the impact of innovative zones of encounter as places of social cohesion, intercultural exchange between all age groups.</a:t>
            </a:r>
          </a:p>
          <a:p>
            <a:endParaRPr lang="fr-BE" dirty="0"/>
          </a:p>
        </p:txBody>
      </p:sp>
    </p:spTree>
    <p:extLst>
      <p:ext uri="{BB962C8B-B14F-4D97-AF65-F5344CB8AC3E}">
        <p14:creationId xmlns:p14="http://schemas.microsoft.com/office/powerpoint/2010/main" val="3606166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339851"/>
            <a:ext cx="8229600" cy="576982"/>
          </a:xfrm>
        </p:spPr>
        <p:txBody>
          <a:bodyPr/>
          <a:lstStyle/>
          <a:p>
            <a:pPr algn="ctr"/>
            <a:br>
              <a:rPr lang="en-US" sz="2800" dirty="0"/>
            </a:br>
            <a:r>
              <a:rPr lang="en-US" sz="2800" dirty="0"/>
              <a:t>CHAPTER « PLACE »</a:t>
            </a:r>
            <a:br>
              <a:rPr lang="en-US" sz="2800" dirty="0"/>
            </a:br>
            <a:endParaRPr lang="fr-BE" sz="2800" dirty="0"/>
          </a:p>
        </p:txBody>
      </p:sp>
      <p:sp>
        <p:nvSpPr>
          <p:cNvPr id="3" name="Content Placeholder 2"/>
          <p:cNvSpPr>
            <a:spLocks noGrp="1"/>
          </p:cNvSpPr>
          <p:nvPr>
            <p:ph idx="1"/>
          </p:nvPr>
        </p:nvSpPr>
        <p:spPr>
          <a:xfrm>
            <a:off x="457200" y="1916833"/>
            <a:ext cx="8229600" cy="4104556"/>
          </a:xfrm>
        </p:spPr>
        <p:txBody>
          <a:bodyPr/>
          <a:lstStyle/>
          <a:p>
            <a:r>
              <a:rPr lang="en-US" sz="1800" i="0" dirty="0"/>
              <a:t>The ‘place’ dimension advocates for innovative and circular urban planning and place-making to address key challenges (e.g. climate change, water and food insecurity, circular economy, energy and mobility issues, resource shortages) within planetary boundaries. This human </a:t>
            </a:r>
            <a:r>
              <a:rPr lang="en-US" sz="1800" i="0" dirty="0" err="1"/>
              <a:t>centred</a:t>
            </a:r>
            <a:r>
              <a:rPr lang="en-US" sz="1800" i="0" dirty="0"/>
              <a:t> urban planning and design is based on new business models.</a:t>
            </a:r>
          </a:p>
          <a:p>
            <a:endParaRPr lang="en-US" sz="1800" i="0" dirty="0"/>
          </a:p>
          <a:p>
            <a:r>
              <a:rPr lang="en-US" sz="1800" b="1" i="0" dirty="0"/>
              <a:t>Key R&amp;I recommendations</a:t>
            </a:r>
          </a:p>
          <a:p>
            <a:r>
              <a:rPr lang="en-US" sz="1800" i="0" dirty="0"/>
              <a:t>-To promote (through integrated and innovative urban planning and design), high-performance built environments, </a:t>
            </a:r>
            <a:r>
              <a:rPr lang="en-US" sz="1800" i="0" dirty="0" err="1"/>
              <a:t>liveable</a:t>
            </a:r>
            <a:r>
              <a:rPr lang="en-US" sz="1800" i="0" dirty="0"/>
              <a:t> and inclusive cities that drive the circular economy agenda and unlock environmental and socioeconomic benefits, and give a direction towards sustainable economic growth, quality of life and social cohesion.</a:t>
            </a:r>
          </a:p>
          <a:p>
            <a:endParaRPr lang="en-US" sz="1800" i="0" dirty="0"/>
          </a:p>
          <a:p>
            <a:endParaRPr lang="fr-BE" sz="1800" i="0" dirty="0"/>
          </a:p>
        </p:txBody>
      </p:sp>
    </p:spTree>
    <p:extLst>
      <p:ext uri="{BB962C8B-B14F-4D97-AF65-F5344CB8AC3E}">
        <p14:creationId xmlns:p14="http://schemas.microsoft.com/office/powerpoint/2010/main" val="94144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339850"/>
            <a:ext cx="8013328" cy="793006"/>
          </a:xfrm>
        </p:spPr>
        <p:txBody>
          <a:bodyPr/>
          <a:lstStyle/>
          <a:p>
            <a:pPr algn="ctr"/>
            <a:r>
              <a:rPr lang="fr-BE" dirty="0"/>
              <a:t>CHAPTER « PLACE »</a:t>
            </a:r>
            <a:br>
              <a:rPr lang="fr-BE" dirty="0"/>
            </a:br>
            <a:endParaRPr lang="fr-BE" dirty="0"/>
          </a:p>
        </p:txBody>
      </p:sp>
      <p:sp>
        <p:nvSpPr>
          <p:cNvPr id="3" name="Content Placeholder 2"/>
          <p:cNvSpPr>
            <a:spLocks noGrp="1"/>
          </p:cNvSpPr>
          <p:nvPr>
            <p:ph idx="1"/>
          </p:nvPr>
        </p:nvSpPr>
        <p:spPr/>
        <p:txBody>
          <a:bodyPr/>
          <a:lstStyle/>
          <a:p>
            <a:r>
              <a:rPr lang="en-US" dirty="0"/>
              <a:t>-</a:t>
            </a:r>
            <a:r>
              <a:rPr lang="en-US" sz="1800" i="0" dirty="0"/>
              <a:t>To improve the resilience to climate change, limit the global warming to 1.5 and achieve climate neutral cities. </a:t>
            </a:r>
            <a:r>
              <a:rPr lang="en-US" sz="1800" i="0" dirty="0" err="1"/>
              <a:t>Decarbonisation</a:t>
            </a:r>
            <a:r>
              <a:rPr lang="en-US" sz="1800" i="0" dirty="0"/>
              <a:t> needs to happen in the areas of energy, mobility, industry, agriculture and the built environment. The recommendations are zero positive city </a:t>
            </a:r>
            <a:r>
              <a:rPr lang="en-US" sz="1800" i="0" dirty="0" err="1"/>
              <a:t>neighbourhoods</a:t>
            </a:r>
            <a:r>
              <a:rPr lang="en-US" sz="1800" i="0" dirty="0"/>
              <a:t>, energy efficiency, clean energy, urban regeneration, adaptive reuse, quality place making (by recovering abandoned city areas).</a:t>
            </a:r>
          </a:p>
          <a:p>
            <a:endParaRPr lang="fr-BE" sz="1800" i="0" dirty="0"/>
          </a:p>
        </p:txBody>
      </p:sp>
    </p:spTree>
    <p:extLst>
      <p:ext uri="{BB962C8B-B14F-4D97-AF65-F5344CB8AC3E}">
        <p14:creationId xmlns:p14="http://schemas.microsoft.com/office/powerpoint/2010/main" val="2845890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484785"/>
            <a:ext cx="8085336" cy="504055"/>
          </a:xfrm>
        </p:spPr>
        <p:txBody>
          <a:bodyPr/>
          <a:lstStyle/>
          <a:p>
            <a:pPr algn="ctr"/>
            <a:br>
              <a:rPr lang="en-US" sz="2800" dirty="0"/>
            </a:br>
            <a:r>
              <a:rPr lang="en-US" sz="2800" dirty="0"/>
              <a:t>CHAPTER ‘PROSPERITY’</a:t>
            </a:r>
            <a:br>
              <a:rPr lang="en-US" sz="2800" dirty="0"/>
            </a:br>
            <a:endParaRPr lang="fr-BE" sz="2800" dirty="0"/>
          </a:p>
        </p:txBody>
      </p:sp>
      <p:sp>
        <p:nvSpPr>
          <p:cNvPr id="3" name="Content Placeholder 2"/>
          <p:cNvSpPr>
            <a:spLocks noGrp="1"/>
          </p:cNvSpPr>
          <p:nvPr>
            <p:ph idx="1"/>
          </p:nvPr>
        </p:nvSpPr>
        <p:spPr>
          <a:xfrm>
            <a:off x="457200" y="1988840"/>
            <a:ext cx="8229600" cy="4608511"/>
          </a:xfrm>
        </p:spPr>
        <p:txBody>
          <a:bodyPr/>
          <a:lstStyle/>
          <a:p>
            <a:r>
              <a:rPr lang="en-US" sz="1800" i="0" dirty="0"/>
              <a:t>The ‘prosperity’ dimension focuses on how the economy influences sustainable urban development and generates public value, with innovative solutions to build prosperous and resilient local economies in cities. It underlines the importance for cities to be part of global networks of capital, skills, knowledge and trade (of goods and services) and it calls for models able to finance public services and urban policies. </a:t>
            </a:r>
          </a:p>
          <a:p>
            <a:r>
              <a:rPr lang="en-US" sz="1800" b="1" i="0" dirty="0"/>
              <a:t>Key R&amp;I recommendations</a:t>
            </a:r>
          </a:p>
          <a:p>
            <a:r>
              <a:rPr lang="en-US" sz="1800" i="0" dirty="0"/>
              <a:t>-To promote innovative urban ecosystems and inclusive, diverse, creative, cultural cities based on a new innovative approach to prosperity (e.g. generate innovation, jobs, equal distribution of opportunities for all citizens). </a:t>
            </a:r>
          </a:p>
          <a:p>
            <a:r>
              <a:rPr lang="en-US" sz="1800" i="0" dirty="0"/>
              <a:t>-To promote globally connected cities taking into account socio-economic conditions, technological capabilities, innovation potential, absorptive capacity and high-quality governance.</a:t>
            </a:r>
          </a:p>
          <a:p>
            <a:endParaRPr lang="en-US" sz="1800" i="0" dirty="0"/>
          </a:p>
          <a:p>
            <a:endParaRPr lang="fr-BE" sz="1800" i="0" dirty="0"/>
          </a:p>
        </p:txBody>
      </p:sp>
    </p:spTree>
    <p:extLst>
      <p:ext uri="{BB962C8B-B14F-4D97-AF65-F5344CB8AC3E}">
        <p14:creationId xmlns:p14="http://schemas.microsoft.com/office/powerpoint/2010/main" val="3985820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
          <p:cNvSpPr>
            <a:spLocks noGrp="1"/>
          </p:cNvSpPr>
          <p:nvPr>
            <p:ph type="title"/>
          </p:nvPr>
        </p:nvSpPr>
        <p:spPr bwMode="auto">
          <a:xfrm>
            <a:off x="-36512" y="1340768"/>
            <a:ext cx="9180512" cy="352839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eaLnBrk="1" hangingPunct="1">
              <a:buClr>
                <a:srgbClr val="FFFF00"/>
              </a:buClr>
              <a:buFont typeface="Wingdings" panose="05000000000000000000" pitchFamily="2" charset="2"/>
              <a:buChar char="ü"/>
            </a:pPr>
            <a:r>
              <a:rPr lang="en-GB" altLang="en-US" sz="2400" dirty="0">
                <a:latin typeface="Verdana"/>
                <a:ea typeface="+mj-ea"/>
                <a:cs typeface="+mj-cs"/>
              </a:rPr>
              <a:t>30 years of EU funded Urban development EUR ~1 billion</a:t>
            </a:r>
            <a:br>
              <a:rPr lang="en-GB" altLang="en-US" sz="2400" dirty="0">
                <a:latin typeface="Verdana"/>
                <a:ea typeface="+mj-ea"/>
                <a:cs typeface="+mj-cs"/>
              </a:rPr>
            </a:br>
            <a:r>
              <a:rPr lang="en-GB" altLang="en-US" sz="2400" dirty="0">
                <a:solidFill>
                  <a:srgbClr val="FF0000"/>
                </a:solidFill>
                <a:latin typeface="Verdana"/>
                <a:ea typeface="+mj-ea"/>
                <a:cs typeface="+mj-cs"/>
              </a:rPr>
              <a:t>Horizon 2020 EUR ~3,1 billion for 612 projects</a:t>
            </a:r>
            <a:br>
              <a:rPr lang="en-GB" altLang="en-US" sz="2400" dirty="0">
                <a:latin typeface="Verdana"/>
                <a:ea typeface="+mj-ea"/>
                <a:cs typeface="+mj-cs"/>
              </a:rPr>
            </a:br>
            <a:r>
              <a:rPr lang="en-GB" altLang="en-US" sz="2400" dirty="0">
                <a:latin typeface="Verdana"/>
                <a:ea typeface="+mj-ea"/>
                <a:cs typeface="+mj-cs"/>
              </a:rPr>
              <a:t>R&amp;I Actions EUR ~</a:t>
            </a:r>
            <a:r>
              <a:rPr lang="en-GB" sz="2400" kern="1200" dirty="0">
                <a:solidFill>
                  <a:srgbClr val="00B0F0"/>
                </a:solidFill>
              </a:rPr>
              <a:t>12 million, </a:t>
            </a:r>
            <a:r>
              <a:rPr lang="en-GB" sz="2400" kern="1200" dirty="0"/>
              <a:t>~30 participants</a:t>
            </a:r>
            <a:br>
              <a:rPr lang="en-GB" sz="2400" kern="1200" dirty="0"/>
            </a:br>
            <a:br>
              <a:rPr lang="en-GB" sz="2400" kern="1200" dirty="0"/>
            </a:br>
            <a:r>
              <a:rPr lang="en-GB" sz="2400" kern="1200" dirty="0">
                <a:solidFill>
                  <a:srgbClr val="FF0000"/>
                </a:solidFill>
              </a:rPr>
              <a:t>200 cities </a:t>
            </a:r>
            <a:r>
              <a:rPr lang="en-GB" sz="2400" kern="1200" dirty="0">
                <a:solidFill>
                  <a:srgbClr val="FFC000"/>
                </a:solidFill>
              </a:rPr>
              <a:t>: hubs of Innovation&amp; Living Labs</a:t>
            </a:r>
            <a:br>
              <a:rPr lang="en-GB" sz="2400" kern="1200" dirty="0">
                <a:solidFill>
                  <a:srgbClr val="FFC000"/>
                </a:solidFill>
              </a:rPr>
            </a:br>
            <a:br>
              <a:rPr lang="en-GB" sz="2400" kern="1200" dirty="0">
                <a:solidFill>
                  <a:srgbClr val="FFC000"/>
                </a:solidFill>
              </a:rPr>
            </a:br>
            <a:endParaRPr lang="en-GB" altLang="en-US" sz="2400" b="0" dirty="0">
              <a:solidFill>
                <a:srgbClr val="FF0000"/>
              </a:solidFill>
            </a:endParaRPr>
          </a:p>
        </p:txBody>
      </p:sp>
      <p:sp>
        <p:nvSpPr>
          <p:cNvPr id="14340" name="Content Placeholder 2"/>
          <p:cNvSpPr>
            <a:spLocks noGrp="1"/>
          </p:cNvSpPr>
          <p:nvPr>
            <p:ph idx="11"/>
          </p:nvPr>
        </p:nvSpPr>
        <p:spPr bwMode="auto">
          <a:xfrm>
            <a:off x="3347865" y="4941168"/>
            <a:ext cx="5472607" cy="19168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BE" altLang="en-US" b="1" dirty="0"/>
          </a:p>
          <a:p>
            <a:endParaRPr lang="en-GB" altLang="en-US" b="1" dirty="0"/>
          </a:p>
          <a:p>
            <a:endParaRPr lang="en-GB" altLang="en-US" b="1" dirty="0"/>
          </a:p>
          <a:p>
            <a:endParaRPr lang="en-GB" altLang="en-US" b="1" dirty="0"/>
          </a:p>
          <a:p>
            <a:endParaRPr lang="en-GB" altLang="en-US" b="1" dirty="0"/>
          </a:p>
          <a:p>
            <a:endParaRPr lang="en-GB" altLang="en-US" b="1" dirty="0"/>
          </a:p>
        </p:txBody>
      </p:sp>
      <p:sp>
        <p:nvSpPr>
          <p:cNvPr id="2" name="Content Placeholder 1"/>
          <p:cNvSpPr>
            <a:spLocks noGrp="1"/>
          </p:cNvSpPr>
          <p:nvPr>
            <p:ph idx="11"/>
          </p:nvPr>
        </p:nvSpPr>
        <p:spPr/>
        <p:txBody>
          <a:bodyPr/>
          <a:lstStyle/>
          <a:p>
            <a:r>
              <a:rPr lang="en-GB" sz="2000" dirty="0" err="1">
                <a:solidFill>
                  <a:srgbClr val="FF0000"/>
                </a:solidFill>
              </a:rPr>
              <a:t>marie.yeroyanni@ec.Europa.eu</a:t>
            </a:r>
            <a:endParaRPr lang="en-GB" sz="2000" dirty="0">
              <a:solidFill>
                <a:srgbClr val="FF0000"/>
              </a:solidFill>
            </a:endParaRPr>
          </a:p>
        </p:txBody>
      </p:sp>
    </p:spTree>
    <p:extLst>
      <p:ext uri="{BB962C8B-B14F-4D97-AF65-F5344CB8AC3E}">
        <p14:creationId xmlns:p14="http://schemas.microsoft.com/office/powerpoint/2010/main" val="2862046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339851"/>
            <a:ext cx="8229600" cy="576981"/>
          </a:xfrm>
        </p:spPr>
        <p:txBody>
          <a:bodyPr/>
          <a:lstStyle/>
          <a:p>
            <a:pPr algn="ctr"/>
            <a:br>
              <a:rPr lang="en-US" sz="2800" dirty="0"/>
            </a:br>
            <a:r>
              <a:rPr lang="en-US" sz="2800" dirty="0"/>
              <a:t>CHAPTER ‘RESILIENCE’</a:t>
            </a:r>
            <a:br>
              <a:rPr lang="en-US" sz="2800" dirty="0"/>
            </a:br>
            <a:endParaRPr lang="fr-BE" sz="2800" dirty="0"/>
          </a:p>
        </p:txBody>
      </p:sp>
      <p:sp>
        <p:nvSpPr>
          <p:cNvPr id="3" name="Content Placeholder 2"/>
          <p:cNvSpPr>
            <a:spLocks noGrp="1"/>
          </p:cNvSpPr>
          <p:nvPr>
            <p:ph idx="1"/>
          </p:nvPr>
        </p:nvSpPr>
        <p:spPr>
          <a:xfrm>
            <a:off x="457200" y="1916832"/>
            <a:ext cx="8229600" cy="4320479"/>
          </a:xfrm>
        </p:spPr>
        <p:txBody>
          <a:bodyPr/>
          <a:lstStyle/>
          <a:p>
            <a:r>
              <a:rPr lang="en-US" sz="1800" i="0" dirty="0"/>
              <a:t>The ’resilience’ dimension requires looking into the city as a system of systems, understanding what is the essence of the city and the major risks it faces (climate change, cyber dependency, energy efficiency, water and food, infrastructure resilience, social conflicts, economic unrest and public health risks) and their interdependency.</a:t>
            </a:r>
          </a:p>
          <a:p>
            <a:r>
              <a:rPr lang="en-US" sz="1800" b="1" i="0" dirty="0"/>
              <a:t>Key R&amp;I recommendations</a:t>
            </a:r>
          </a:p>
          <a:p>
            <a:r>
              <a:rPr lang="en-US" sz="1800" i="0" dirty="0"/>
              <a:t>-To advance urban resilience, focusing on the understanding of the institutional and social capacity of cities and citizens to design and implement robust plans and respond to potential risk shocks.</a:t>
            </a:r>
          </a:p>
          <a:p>
            <a:r>
              <a:rPr lang="en-US" sz="1800" i="0" dirty="0"/>
              <a:t>-To futureproof and enhance the performance of the most valuable city systems to address major risks (e.g. climate change, cyber dependency…) and reach targets set out by international agreements (such as Paris COP 21…). </a:t>
            </a:r>
          </a:p>
          <a:p>
            <a:endParaRPr lang="en-US" sz="1800" i="0" dirty="0"/>
          </a:p>
          <a:p>
            <a:endParaRPr lang="fr-BE" sz="1800" i="0" dirty="0"/>
          </a:p>
        </p:txBody>
      </p:sp>
    </p:spTree>
    <p:extLst>
      <p:ext uri="{BB962C8B-B14F-4D97-AF65-F5344CB8AC3E}">
        <p14:creationId xmlns:p14="http://schemas.microsoft.com/office/powerpoint/2010/main" val="1753510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sz="2400" dirty="0"/>
            </a:br>
            <a:r>
              <a:rPr lang="en-US" sz="2400" dirty="0"/>
              <a:t>Cross-Cutting Chapter ‘Governance’ &amp; Measurement of impact</a:t>
            </a:r>
            <a:br>
              <a:rPr lang="en-US" sz="3200" dirty="0"/>
            </a:br>
            <a:endParaRPr lang="fr-BE" dirty="0"/>
          </a:p>
        </p:txBody>
      </p:sp>
      <p:sp>
        <p:nvSpPr>
          <p:cNvPr id="3" name="Content Placeholder 2"/>
          <p:cNvSpPr>
            <a:spLocks noGrp="1"/>
          </p:cNvSpPr>
          <p:nvPr>
            <p:ph idx="1"/>
          </p:nvPr>
        </p:nvSpPr>
        <p:spPr>
          <a:xfrm>
            <a:off x="457200" y="2204865"/>
            <a:ext cx="8229600" cy="3816524"/>
          </a:xfrm>
        </p:spPr>
        <p:txBody>
          <a:bodyPr/>
          <a:lstStyle/>
          <a:p>
            <a:r>
              <a:rPr lang="en-US" sz="1800" i="0" dirty="0"/>
              <a:t>-To define urban governance: understanding complexities and the way cities are governed.</a:t>
            </a:r>
          </a:p>
          <a:p>
            <a:r>
              <a:rPr lang="en-US" sz="1800" i="0" dirty="0"/>
              <a:t>-To explore how innovative governance of tomorrow’s cities, relying on citizens’ engagement, will lead to a sustainable management of urban resources (</a:t>
            </a:r>
            <a:r>
              <a:rPr lang="en-US" sz="1800" i="0" dirty="0" err="1"/>
              <a:t>eg</a:t>
            </a:r>
            <a:r>
              <a:rPr lang="en-US" sz="1800" i="0" dirty="0"/>
              <a:t> public spaces, housing, resources…).</a:t>
            </a:r>
          </a:p>
          <a:p>
            <a:r>
              <a:rPr lang="en-US" sz="1800" i="0" dirty="0"/>
              <a:t>-There is a need to create measurement tools to assess cities performance.</a:t>
            </a:r>
          </a:p>
          <a:p>
            <a:r>
              <a:rPr lang="en-US" sz="1800" i="0" dirty="0"/>
              <a:t>-To promote education, training and culture of measurement and evaluation through the active participation of citizens (as generators, validators and users of their own city-level data).</a:t>
            </a:r>
          </a:p>
        </p:txBody>
      </p:sp>
    </p:spTree>
    <p:extLst>
      <p:ext uri="{BB962C8B-B14F-4D97-AF65-F5344CB8AC3E}">
        <p14:creationId xmlns:p14="http://schemas.microsoft.com/office/powerpoint/2010/main" val="16948743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96752"/>
            <a:ext cx="8496944" cy="1656184"/>
          </a:xfrm>
        </p:spPr>
        <p:txBody>
          <a:bodyPr/>
          <a:lstStyle/>
          <a:p>
            <a:pPr>
              <a:buClr>
                <a:srgbClr val="FFD624"/>
              </a:buClr>
            </a:pPr>
            <a:br>
              <a:rPr lang="en-US" sz="2800" dirty="0"/>
            </a:br>
            <a:br>
              <a:rPr lang="en-US" sz="2800" dirty="0"/>
            </a:br>
            <a:r>
              <a:rPr lang="en-US" sz="2800" dirty="0"/>
              <a:t>Cities Event 21 March </a:t>
            </a:r>
            <a:br>
              <a:rPr lang="en-US" sz="2800" dirty="0"/>
            </a:br>
            <a:r>
              <a:rPr lang="en-US" sz="2800" dirty="0"/>
              <a:t>(Policy recommendations +PPTs)</a:t>
            </a:r>
            <a:br>
              <a:rPr lang="en-US" sz="2800" dirty="0"/>
            </a:br>
            <a:br>
              <a:rPr lang="en-US" sz="2800" dirty="0"/>
            </a:br>
            <a:endParaRPr lang="en-GB" sz="2800" dirty="0"/>
          </a:p>
        </p:txBody>
      </p:sp>
      <p:sp>
        <p:nvSpPr>
          <p:cNvPr id="3" name="Content Placeholder 2"/>
          <p:cNvSpPr>
            <a:spLocks noGrp="1"/>
          </p:cNvSpPr>
          <p:nvPr>
            <p:ph idx="1"/>
          </p:nvPr>
        </p:nvSpPr>
        <p:spPr>
          <a:xfrm>
            <a:off x="467544" y="2852936"/>
            <a:ext cx="8496944" cy="3600400"/>
          </a:xfrm>
        </p:spPr>
        <p:txBody>
          <a:bodyPr/>
          <a:lstStyle/>
          <a:p>
            <a:pPr marL="457200" lvl="0" indent="-457200">
              <a:buClr>
                <a:srgbClr val="FFD624"/>
              </a:buClr>
              <a:buFont typeface="Wingdings" panose="05000000000000000000" pitchFamily="2" charset="2"/>
              <a:buChar char="ü"/>
            </a:pPr>
            <a:r>
              <a:rPr lang="en-US" dirty="0">
                <a:solidFill>
                  <a:srgbClr val="FFD624"/>
                </a:solidFill>
              </a:rPr>
              <a:t> </a:t>
            </a:r>
            <a:r>
              <a:rPr lang="en-GB" u="sng" dirty="0">
                <a:hlinkClick r:id="rId2"/>
              </a:rPr>
              <a:t>https://ec.europa.eu/research/environment/index.cfm?pg=events&amp;eventcode=00E50670-BD47-1111-D5C967361D6887E9</a:t>
            </a:r>
            <a:endParaRPr lang="en-GB" u="sng" dirty="0"/>
          </a:p>
          <a:p>
            <a:pPr marL="457200" indent="-457200">
              <a:buClr>
                <a:srgbClr val="FFD624"/>
              </a:buClr>
              <a:buFont typeface="Wingdings" panose="05000000000000000000" pitchFamily="2" charset="2"/>
              <a:buChar char="ü"/>
            </a:pPr>
            <a:br>
              <a:rPr lang="en-US" dirty="0"/>
            </a:br>
            <a:endParaRPr lang="fr-BE" dirty="0"/>
          </a:p>
          <a:p>
            <a:endParaRPr lang="en-GB" dirty="0"/>
          </a:p>
        </p:txBody>
      </p:sp>
    </p:spTree>
    <p:extLst>
      <p:ext uri="{BB962C8B-B14F-4D97-AF65-F5344CB8AC3E}">
        <p14:creationId xmlns:p14="http://schemas.microsoft.com/office/powerpoint/2010/main" val="1516923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GB" dirty="0"/>
              <a:t>EU R&amp;I Urban Booklet on EU funded project success stories </a:t>
            </a:r>
            <a:endParaRPr lang="en-US" altLang="en-US" dirty="0"/>
          </a:p>
        </p:txBody>
      </p:sp>
      <p:sp>
        <p:nvSpPr>
          <p:cNvPr id="83971" name="Rectangle 3"/>
          <p:cNvSpPr>
            <a:spLocks noGrp="1" noChangeArrowheads="1"/>
          </p:cNvSpPr>
          <p:nvPr>
            <p:ph type="body" idx="1"/>
          </p:nvPr>
        </p:nvSpPr>
        <p:spPr>
          <a:xfrm>
            <a:off x="457200" y="2204865"/>
            <a:ext cx="8229600" cy="3816524"/>
          </a:xfrm>
        </p:spPr>
        <p:txBody>
          <a:bodyPr/>
          <a:lstStyle/>
          <a:p>
            <a:endParaRPr lang="en-GB" b="1" dirty="0"/>
          </a:p>
          <a:p>
            <a:pPr>
              <a:buClr>
                <a:srgbClr val="0F5494"/>
              </a:buClr>
              <a:buFont typeface="Wingdings" panose="05000000000000000000" pitchFamily="2" charset="2"/>
              <a:buChar char="ü"/>
            </a:pPr>
            <a:r>
              <a:rPr lang="en-GB" b="1" i="0" dirty="0"/>
              <a:t>Investing in European Success: Innovating Cities  in Europe and worldwide </a:t>
            </a:r>
            <a:r>
              <a:rPr lang="en-GB" b="1" dirty="0"/>
              <a:t>(</a:t>
            </a:r>
            <a:r>
              <a:rPr lang="en-GB" b="1" dirty="0">
                <a:solidFill>
                  <a:srgbClr val="00B0F0"/>
                </a:solidFill>
              </a:rPr>
              <a:t>available on-line) </a:t>
            </a:r>
          </a:p>
          <a:p>
            <a:pPr marL="0" indent="0">
              <a:buNone/>
            </a:pPr>
            <a:r>
              <a:rPr lang="en-GB" dirty="0"/>
              <a:t> </a:t>
            </a:r>
          </a:p>
          <a:p>
            <a:pPr marL="0" indent="0">
              <a:buNone/>
            </a:pPr>
            <a:r>
              <a:rPr lang="en-GB" dirty="0"/>
              <a:t> </a:t>
            </a:r>
          </a:p>
          <a:p>
            <a:pPr marL="0" indent="0">
              <a:buNone/>
            </a:pPr>
            <a:r>
              <a:rPr lang="en-GB" dirty="0"/>
              <a:t> </a:t>
            </a:r>
          </a:p>
          <a:p>
            <a:pPr marL="0" indent="0">
              <a:buClr>
                <a:srgbClr val="00B0F0"/>
              </a:buClr>
              <a:buNone/>
            </a:pPr>
            <a:endParaRPr lang="en-US" altLang="en-US" dirty="0"/>
          </a:p>
          <a:p>
            <a:pPr marL="0" indent="0">
              <a:buClr>
                <a:srgbClr val="00B0F0"/>
              </a:buClr>
              <a:buNone/>
            </a:pPr>
            <a:endParaRPr lang="en-US" altLang="en-US" dirty="0"/>
          </a:p>
          <a:p>
            <a:pPr>
              <a:buClr>
                <a:srgbClr val="00B0F0"/>
              </a:buClr>
              <a:buFont typeface="Wingdings" panose="05000000000000000000" pitchFamily="2" charset="2"/>
              <a:buChar char="Ø"/>
            </a:pPr>
            <a:endParaRPr lang="en-US" altLang="en-US" dirty="0"/>
          </a:p>
          <a:p>
            <a:pPr>
              <a:buClr>
                <a:srgbClr val="00B0F0"/>
              </a:buClr>
              <a:buFont typeface="Wingdings" panose="05000000000000000000" pitchFamily="2" charset="2"/>
              <a:buChar char="Ø"/>
            </a:pPr>
            <a:endParaRPr lang="en-US" altLang="en-US" dirty="0"/>
          </a:p>
          <a:p>
            <a:endParaRPr lang="en-US" altLang="en-US" dirty="0"/>
          </a:p>
          <a:p>
            <a:endParaRPr lang="en-US" alt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4259" y="3933056"/>
            <a:ext cx="4515481" cy="2016224"/>
          </a:xfrm>
          <a:prstGeom prst="rect">
            <a:avLst/>
          </a:prstGeom>
        </p:spPr>
      </p:pic>
    </p:spTree>
    <p:extLst>
      <p:ext uri="{BB962C8B-B14F-4D97-AF65-F5344CB8AC3E}">
        <p14:creationId xmlns:p14="http://schemas.microsoft.com/office/powerpoint/2010/main" val="2419352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788693" y="2420887"/>
            <a:ext cx="4104481" cy="36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txBody>
          <a:bodyPr/>
          <a:lstStyle>
            <a:lvl1pPr marL="390525" indent="-390525" defTabSz="512763" eaLnBrk="0" hangingPunct="0">
              <a:defRPr sz="7600" b="1">
                <a:solidFill>
                  <a:srgbClr val="FFD624"/>
                </a:solidFill>
                <a:latin typeface="Verdana" pitchFamily="34" charset="0"/>
                <a:ea typeface="ＭＳ Ｐゴシック" pitchFamily="34" charset="-128"/>
              </a:defRPr>
            </a:lvl1pPr>
            <a:lvl2pPr marL="742950" indent="-285750" defTabSz="512763" eaLnBrk="0" hangingPunct="0">
              <a:defRPr sz="7600" b="1">
                <a:solidFill>
                  <a:srgbClr val="FFD624"/>
                </a:solidFill>
                <a:latin typeface="Verdana" pitchFamily="34" charset="0"/>
                <a:ea typeface="ＭＳ Ｐゴシック" pitchFamily="34" charset="-128"/>
              </a:defRPr>
            </a:lvl2pPr>
            <a:lvl3pPr marL="1143000" indent="-228600" defTabSz="512763" eaLnBrk="0" hangingPunct="0">
              <a:defRPr sz="7600" b="1">
                <a:solidFill>
                  <a:srgbClr val="FFD624"/>
                </a:solidFill>
                <a:latin typeface="Verdana" pitchFamily="34" charset="0"/>
                <a:ea typeface="ＭＳ Ｐゴシック" pitchFamily="34" charset="-128"/>
              </a:defRPr>
            </a:lvl3pPr>
            <a:lvl4pPr marL="1600200" indent="-228600" defTabSz="512763" eaLnBrk="0" hangingPunct="0">
              <a:defRPr sz="7600" b="1">
                <a:solidFill>
                  <a:srgbClr val="FFD624"/>
                </a:solidFill>
                <a:latin typeface="Verdana" pitchFamily="34" charset="0"/>
                <a:ea typeface="ＭＳ Ｐゴシック" pitchFamily="34" charset="-128"/>
              </a:defRPr>
            </a:lvl4pPr>
            <a:lvl5pPr marL="2057400" indent="-228600" defTabSz="512763" eaLnBrk="0" hangingPunct="0">
              <a:defRPr sz="7600" b="1">
                <a:solidFill>
                  <a:srgbClr val="FFD624"/>
                </a:solidFill>
                <a:latin typeface="Verdana" pitchFamily="34" charset="0"/>
                <a:ea typeface="ＭＳ Ｐゴシック" pitchFamily="34" charset="-128"/>
              </a:defRPr>
            </a:lvl5pPr>
            <a:lvl6pPr marL="2514600" indent="-228600" defTabSz="512763" eaLnBrk="0" fontAlgn="base" hangingPunct="0">
              <a:spcBef>
                <a:spcPct val="0"/>
              </a:spcBef>
              <a:spcAft>
                <a:spcPct val="0"/>
              </a:spcAft>
              <a:defRPr sz="7600" b="1">
                <a:solidFill>
                  <a:srgbClr val="FFD624"/>
                </a:solidFill>
                <a:latin typeface="Verdana" pitchFamily="34" charset="0"/>
                <a:ea typeface="ＭＳ Ｐゴシック" pitchFamily="34" charset="-128"/>
              </a:defRPr>
            </a:lvl6pPr>
            <a:lvl7pPr marL="2971800" indent="-228600" defTabSz="512763" eaLnBrk="0" fontAlgn="base" hangingPunct="0">
              <a:spcBef>
                <a:spcPct val="0"/>
              </a:spcBef>
              <a:spcAft>
                <a:spcPct val="0"/>
              </a:spcAft>
              <a:defRPr sz="7600" b="1">
                <a:solidFill>
                  <a:srgbClr val="FFD624"/>
                </a:solidFill>
                <a:latin typeface="Verdana" pitchFamily="34" charset="0"/>
                <a:ea typeface="ＭＳ Ｐゴシック" pitchFamily="34" charset="-128"/>
              </a:defRPr>
            </a:lvl7pPr>
            <a:lvl8pPr marL="3429000" indent="-228600" defTabSz="512763" eaLnBrk="0" fontAlgn="base" hangingPunct="0">
              <a:spcBef>
                <a:spcPct val="0"/>
              </a:spcBef>
              <a:spcAft>
                <a:spcPct val="0"/>
              </a:spcAft>
              <a:defRPr sz="7600" b="1">
                <a:solidFill>
                  <a:srgbClr val="FFD624"/>
                </a:solidFill>
                <a:latin typeface="Verdana" pitchFamily="34" charset="0"/>
                <a:ea typeface="ＭＳ Ｐゴシック" pitchFamily="34" charset="-128"/>
              </a:defRPr>
            </a:lvl8pPr>
            <a:lvl9pPr marL="3886200" indent="-228600" defTabSz="512763" eaLnBrk="0" fontAlgn="base" hangingPunct="0">
              <a:spcBef>
                <a:spcPct val="0"/>
              </a:spcBef>
              <a:spcAft>
                <a:spcPct val="0"/>
              </a:spcAft>
              <a:defRPr sz="7600" b="1">
                <a:solidFill>
                  <a:srgbClr val="FFD624"/>
                </a:solidFill>
                <a:latin typeface="Verdana" pitchFamily="34" charset="0"/>
                <a:ea typeface="ＭＳ Ｐゴシック" pitchFamily="34" charset="-128"/>
              </a:defRPr>
            </a:lvl9pPr>
          </a:lstStyle>
          <a:p>
            <a:pPr>
              <a:buFont typeface="Wingdings" panose="05000000000000000000" pitchFamily="2" charset="2"/>
              <a:buChar char="q"/>
              <a:defRPr/>
            </a:pPr>
            <a:r>
              <a:rPr lang="en-GB" sz="1800" b="0" dirty="0">
                <a:solidFill>
                  <a:schemeClr val="tx1"/>
                </a:solidFill>
              </a:rPr>
              <a:t>EU Research and Innovation for and with Cities</a:t>
            </a:r>
          </a:p>
          <a:p>
            <a:pPr>
              <a:buFont typeface="Wingdings" panose="05000000000000000000" pitchFamily="2" charset="2"/>
              <a:buChar char="q"/>
              <a:defRPr/>
            </a:pPr>
            <a:endParaRPr lang="en-GB" sz="1800" b="0" dirty="0">
              <a:solidFill>
                <a:schemeClr val="tx1"/>
              </a:solidFill>
            </a:endParaRPr>
          </a:p>
          <a:p>
            <a:pPr>
              <a:buFont typeface="Wingdings" panose="05000000000000000000" pitchFamily="2" charset="2"/>
              <a:buChar char="q"/>
              <a:defRPr/>
            </a:pPr>
            <a:r>
              <a:rPr lang="en-GB" sz="1800" b="0" dirty="0">
                <a:solidFill>
                  <a:schemeClr val="tx1"/>
                </a:solidFill>
              </a:rPr>
              <a:t>Facts &amp; Figures on H2020, FP7, FP6 and FP5</a:t>
            </a:r>
          </a:p>
          <a:p>
            <a:pPr>
              <a:buFont typeface="Wingdings" panose="05000000000000000000" pitchFamily="2" charset="2"/>
              <a:buChar char="q"/>
              <a:defRPr/>
            </a:pPr>
            <a:endParaRPr lang="en-GB" sz="1800" b="0" dirty="0">
              <a:solidFill>
                <a:schemeClr val="tx1"/>
              </a:solidFill>
            </a:endParaRPr>
          </a:p>
          <a:p>
            <a:pPr>
              <a:buFont typeface="Wingdings" panose="05000000000000000000" pitchFamily="2" charset="2"/>
              <a:buChar char="q"/>
              <a:defRPr/>
            </a:pPr>
            <a:r>
              <a:rPr lang="en-GB" sz="1800" b="0" dirty="0">
                <a:solidFill>
                  <a:schemeClr val="tx1"/>
                </a:solidFill>
              </a:rPr>
              <a:t>Annex with detailed project overview of H2020, FP7, FP6 and FP5</a:t>
            </a:r>
          </a:p>
          <a:p>
            <a:pPr>
              <a:buFont typeface="Wingdings" panose="05000000000000000000" pitchFamily="2" charset="2"/>
              <a:buChar char="q"/>
              <a:defRPr/>
            </a:pPr>
            <a:endParaRPr lang="en-GB" sz="1800" b="0" dirty="0">
              <a:solidFill>
                <a:schemeClr val="tx1"/>
              </a:solidFill>
            </a:endParaRPr>
          </a:p>
          <a:p>
            <a:pPr>
              <a:buFont typeface="Wingdings" panose="05000000000000000000" pitchFamily="2" charset="2"/>
              <a:buChar char="q"/>
              <a:defRPr/>
            </a:pPr>
            <a:endParaRPr lang="en-GB" sz="1800" dirty="0">
              <a:solidFill>
                <a:srgbClr val="0F5494"/>
              </a:solidFill>
              <a:latin typeface="+mn-lt"/>
              <a:ea typeface="+mn-ea"/>
            </a:endParaRPr>
          </a:p>
          <a:p>
            <a:pPr>
              <a:buFont typeface="Wingdings" panose="05000000000000000000" pitchFamily="2" charset="2"/>
              <a:buChar char="q"/>
              <a:defRPr/>
            </a:pPr>
            <a:endParaRPr lang="en-GB" sz="1800" dirty="0">
              <a:solidFill>
                <a:srgbClr val="0F5494"/>
              </a:solidFill>
              <a:latin typeface="+mn-lt"/>
              <a:ea typeface="+mn-ea"/>
            </a:endParaRPr>
          </a:p>
        </p:txBody>
      </p:sp>
      <p:sp>
        <p:nvSpPr>
          <p:cNvPr id="10244" name="Slide Number Placeholder 5"/>
          <p:cNvSpPr>
            <a:spLocks noGrp="1"/>
          </p:cNvSpPr>
          <p:nvPr>
            <p:ph type="sldNum" sz="quarter" idx="2"/>
          </p:nvPr>
        </p:nvSpPr>
        <p:spPr>
          <a:prstGeom prst="rect">
            <a:avLst/>
          </a:prstGeom>
          <a:noFill/>
        </p:spPr>
        <p:txBody>
          <a:bodyPr/>
          <a:lstStyle>
            <a:lvl1pPr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FontTx/>
              <a:buNone/>
            </a:pPr>
            <a:fld id="{FC336C24-93F5-4ADF-90C3-6ED1E9CEC283}" type="slidenum">
              <a:rPr lang="en-GB" altLang="en-US" sz="1400" i="0" smtClean="0">
                <a:solidFill>
                  <a:schemeClr val="tx1"/>
                </a:solidFill>
                <a:latin typeface="Arial" charset="0"/>
              </a:rPr>
              <a:pPr eaLnBrk="1" hangingPunct="1">
                <a:spcBef>
                  <a:spcPct val="0"/>
                </a:spcBef>
                <a:buClrTx/>
                <a:buFontTx/>
                <a:buNone/>
              </a:pPr>
              <a:t>34</a:t>
            </a:fld>
            <a:endParaRPr lang="en-GB" altLang="en-US" sz="1400" i="0">
              <a:solidFill>
                <a:schemeClr val="tx1"/>
              </a:solidFill>
              <a:latin typeface="Arial" charset="0"/>
            </a:endParaRPr>
          </a:p>
        </p:txBody>
      </p:sp>
      <p:sp>
        <p:nvSpPr>
          <p:cNvPr id="10242" name="Rectangle 2"/>
          <p:cNvSpPr>
            <a:spLocks noGrp="1" noChangeArrowheads="1"/>
          </p:cNvSpPr>
          <p:nvPr>
            <p:ph type="title" idx="4294967295"/>
          </p:nvPr>
        </p:nvSpPr>
        <p:spPr>
          <a:xfrm>
            <a:off x="22225" y="44625"/>
            <a:ext cx="9121775" cy="1368152"/>
          </a:xfrm>
        </p:spPr>
        <p:txBody>
          <a:bodyPr lIns="0" rIns="0">
            <a:normAutofit/>
          </a:bodyPr>
          <a:lstStyle/>
          <a:p>
            <a:pPr indent="0" algn="ctr" eaLnBrk="1" hangingPunct="1"/>
            <a:r>
              <a:rPr lang="fr-BE" altLang="en-US" sz="2400" dirty="0" err="1">
                <a:ea typeface="ＭＳ Ｐゴシック" pitchFamily="34" charset="-128"/>
                <a:cs typeface="Arial" charset="0"/>
              </a:rPr>
              <a:t>Yearly</a:t>
            </a:r>
            <a:r>
              <a:rPr lang="fr-BE" altLang="en-US" sz="2400" dirty="0">
                <a:ea typeface="ＭＳ Ｐゴシック" pitchFamily="34" charset="-128"/>
                <a:cs typeface="Arial" charset="0"/>
              </a:rPr>
              <a:t> </a:t>
            </a:r>
            <a:r>
              <a:rPr lang="fr-BE" altLang="en-US" sz="2400" dirty="0" err="1">
                <a:ea typeface="ＭＳ Ｐゴシック" pitchFamily="34" charset="-128"/>
                <a:cs typeface="Arial" charset="0"/>
              </a:rPr>
              <a:t>mapping</a:t>
            </a:r>
            <a:r>
              <a:rPr lang="fr-BE" altLang="en-US" sz="2400" dirty="0">
                <a:ea typeface="ＭＳ Ｐゴシック" pitchFamily="34" charset="-128"/>
                <a:cs typeface="Arial" charset="0"/>
              </a:rPr>
              <a:t> of all Commission </a:t>
            </a:r>
            <a:r>
              <a:rPr lang="fr-BE" altLang="en-US" sz="2400" dirty="0" err="1">
                <a:ea typeface="ＭＳ Ｐゴシック" pitchFamily="34" charset="-128"/>
                <a:cs typeface="Arial" charset="0"/>
              </a:rPr>
              <a:t>urban</a:t>
            </a:r>
            <a:r>
              <a:rPr lang="fr-BE" altLang="en-US" sz="2400" dirty="0">
                <a:ea typeface="ＭＳ Ｐゴシック" pitchFamily="34" charset="-128"/>
                <a:cs typeface="Arial" charset="0"/>
              </a:rPr>
              <a:t> </a:t>
            </a:r>
            <a:r>
              <a:rPr lang="fr-BE" altLang="en-US" sz="2400" dirty="0" err="1">
                <a:ea typeface="ＭＳ Ｐゴシック" pitchFamily="34" charset="-128"/>
                <a:cs typeface="Arial" charset="0"/>
              </a:rPr>
              <a:t>activities</a:t>
            </a:r>
            <a:r>
              <a:rPr lang="fr-BE" altLang="en-US" sz="2400" dirty="0">
                <a:ea typeface="ＭＳ Ｐゴシック" pitchFamily="34" charset="-128"/>
                <a:cs typeface="Arial" charset="0"/>
              </a:rPr>
              <a:t> and initiatives </a:t>
            </a:r>
            <a:r>
              <a:rPr lang="fr-BE" altLang="en-US" sz="2400" dirty="0" err="1">
                <a:ea typeface="ＭＳ Ｐゴシック" pitchFamily="34" charset="-128"/>
                <a:cs typeface="Arial" charset="0"/>
              </a:rPr>
              <a:t>under</a:t>
            </a:r>
            <a:r>
              <a:rPr lang="fr-BE" altLang="en-US" sz="2400" dirty="0">
                <a:ea typeface="ＭＳ Ｐゴシック" pitchFamily="34" charset="-128"/>
                <a:cs typeface="Arial" charset="0"/>
              </a:rPr>
              <a:t> update </a:t>
            </a:r>
            <a:r>
              <a:rPr lang="fr-BE" altLang="en-US" sz="2400" dirty="0" err="1">
                <a:ea typeface="ＭＳ Ｐゴシック" pitchFamily="34" charset="-128"/>
                <a:cs typeface="Arial" charset="0"/>
              </a:rPr>
              <a:t>process</a:t>
            </a:r>
            <a:r>
              <a:rPr lang="fr-BE" altLang="en-US" sz="2400" dirty="0">
                <a:ea typeface="ＭＳ Ｐゴシック" pitchFamily="34" charset="-128"/>
                <a:cs typeface="Arial" charset="0"/>
              </a:rPr>
              <a:t> for 2019</a:t>
            </a:r>
            <a:endParaRPr lang="en-GB" altLang="en-US" sz="2400" dirty="0">
              <a:ea typeface="ＭＳ Ｐゴシック" pitchFamily="34" charset="-128"/>
              <a:cs typeface="Arial" charset="0"/>
            </a:endParaRPr>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55576" y="2060575"/>
            <a:ext cx="2810858" cy="4032250"/>
          </a:xfrm>
          <a:prstGeom prst="rect">
            <a:avLst/>
          </a:prstGeom>
        </p:spPr>
      </p:pic>
    </p:spTree>
    <p:extLst>
      <p:ext uri="{BB962C8B-B14F-4D97-AF65-F5344CB8AC3E}">
        <p14:creationId xmlns:p14="http://schemas.microsoft.com/office/powerpoint/2010/main" val="51888945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23528" y="1340768"/>
            <a:ext cx="8208912" cy="935707"/>
          </a:xfrm>
        </p:spPr>
        <p:txBody>
          <a:bodyPr/>
          <a:lstStyle/>
          <a:p>
            <a:r>
              <a:rPr lang="en-GB" dirty="0"/>
              <a:t>Innovating Cities Outreach</a:t>
            </a:r>
            <a:endParaRPr lang="en-US" altLang="en-US" dirty="0"/>
          </a:p>
        </p:txBody>
      </p:sp>
      <p:sp>
        <p:nvSpPr>
          <p:cNvPr id="83971" name="Rectangle 3"/>
          <p:cNvSpPr>
            <a:spLocks noGrp="1" noChangeArrowheads="1"/>
          </p:cNvSpPr>
          <p:nvPr>
            <p:ph type="body" idx="1"/>
          </p:nvPr>
        </p:nvSpPr>
        <p:spPr>
          <a:xfrm>
            <a:off x="539552" y="2348880"/>
            <a:ext cx="8147248" cy="3960439"/>
          </a:xfrm>
        </p:spPr>
        <p:txBody>
          <a:bodyPr/>
          <a:lstStyle/>
          <a:p>
            <a:pPr>
              <a:buClr>
                <a:srgbClr val="0F5494"/>
              </a:buClr>
              <a:buFont typeface="Wingdings" panose="05000000000000000000" pitchFamily="2" charset="2"/>
              <a:buChar char="ü"/>
            </a:pPr>
            <a:r>
              <a:rPr lang="en-GB" b="1" i="0" dirty="0"/>
              <a:t>Innovating Cities web page </a:t>
            </a:r>
            <a:r>
              <a:rPr lang="en-GB" dirty="0"/>
              <a:t>(</a:t>
            </a:r>
            <a:r>
              <a:rPr lang="en-GB" u="sng" dirty="0">
                <a:hlinkClick r:id="rId2"/>
              </a:rPr>
              <a:t>http://www.test.ec.europa.eu/research/environment/index.cfm?pg=future_cities</a:t>
            </a:r>
            <a:endParaRPr lang="en-GB" dirty="0"/>
          </a:p>
          <a:p>
            <a:pPr>
              <a:buClr>
                <a:srgbClr val="0F5494"/>
              </a:buClr>
              <a:buFont typeface="Wingdings" panose="05000000000000000000" pitchFamily="2" charset="2"/>
              <a:buChar char="ü"/>
            </a:pPr>
            <a:r>
              <a:rPr lang="fr-BE" b="1" i="0" dirty="0"/>
              <a:t>Commission TOPIC PAGE</a:t>
            </a:r>
          </a:p>
          <a:p>
            <a:pPr marL="400050" lvl="1" indent="0">
              <a:buClr>
                <a:srgbClr val="0F5494"/>
              </a:buClr>
              <a:buNone/>
            </a:pPr>
            <a:r>
              <a:rPr lang="en-GB" sz="2400" b="0" dirty="0">
                <a:hlinkClick r:id="rId3"/>
              </a:rPr>
              <a:t>https://ec.europa.eu/info/events/cities</a:t>
            </a:r>
            <a:endParaRPr lang="en-GB" sz="2400" b="0" dirty="0"/>
          </a:p>
          <a:p>
            <a:pPr>
              <a:buClr>
                <a:srgbClr val="0F5494"/>
              </a:buClr>
              <a:buFont typeface="Wingdings" panose="05000000000000000000" pitchFamily="2" charset="2"/>
              <a:buChar char="ü"/>
            </a:pPr>
            <a:r>
              <a:rPr lang="en-GB" b="1" i="0" dirty="0"/>
              <a:t>YEARLY MAPPING REPORT </a:t>
            </a:r>
          </a:p>
          <a:p>
            <a:pPr marL="0" indent="0">
              <a:buClr>
                <a:srgbClr val="0F5494"/>
              </a:buClr>
              <a:buNone/>
            </a:pPr>
            <a:r>
              <a:rPr lang="en-GB" b="1" i="0" dirty="0">
                <a:hlinkClick r:id="rId4"/>
              </a:rPr>
              <a:t>https://publications.europa.eu/s/fGbs</a:t>
            </a:r>
            <a:endParaRPr lang="en-GB" b="1" i="0" dirty="0"/>
          </a:p>
          <a:p>
            <a:pPr marL="0" indent="0">
              <a:buClr>
                <a:srgbClr val="0F5494"/>
              </a:buClr>
              <a:buNone/>
            </a:pPr>
            <a:r>
              <a:rPr lang="en-GB" b="1" i="0" dirty="0"/>
              <a:t> executive one pager summary of this report:</a:t>
            </a:r>
          </a:p>
          <a:p>
            <a:pPr marL="0" indent="0">
              <a:buClr>
                <a:srgbClr val="0F5494"/>
              </a:buClr>
              <a:buNone/>
            </a:pPr>
            <a:r>
              <a:rPr lang="en-GB" b="1" i="0" dirty="0">
                <a:hlinkClick r:id="rId5"/>
              </a:rPr>
              <a:t>http://europa.eu/!NU39Mx</a:t>
            </a:r>
            <a:endParaRPr lang="en-GB" b="1" i="0" dirty="0"/>
          </a:p>
          <a:p>
            <a:pPr marL="0" indent="0">
              <a:buClr>
                <a:srgbClr val="0F5494"/>
              </a:buClr>
              <a:buNone/>
            </a:pPr>
            <a:endParaRPr lang="en-GB" b="1" i="0" dirty="0"/>
          </a:p>
          <a:p>
            <a:pPr marL="0" indent="0">
              <a:buClr>
                <a:srgbClr val="0F5494"/>
              </a:buClr>
              <a:buNone/>
            </a:pPr>
            <a:endParaRPr lang="en-GB" b="1" i="0" dirty="0"/>
          </a:p>
          <a:p>
            <a:pPr>
              <a:buClr>
                <a:srgbClr val="0F5494"/>
              </a:buClr>
              <a:buFont typeface="Wingdings" panose="05000000000000000000" pitchFamily="2" charset="2"/>
              <a:buChar char="ü"/>
            </a:pPr>
            <a:endParaRPr lang="en-GB" b="1" i="0" dirty="0"/>
          </a:p>
          <a:p>
            <a:pPr marL="0" indent="0">
              <a:buClr>
                <a:srgbClr val="00B0F0"/>
              </a:buClr>
              <a:buNone/>
            </a:pPr>
            <a:endParaRPr lang="en-US" altLang="en-US" dirty="0"/>
          </a:p>
          <a:p>
            <a:pPr>
              <a:buClr>
                <a:srgbClr val="00B0F0"/>
              </a:buClr>
              <a:buFont typeface="Wingdings" panose="05000000000000000000" pitchFamily="2" charset="2"/>
              <a:buChar char="Ø"/>
            </a:pPr>
            <a:endParaRPr lang="en-US" altLang="en-US" dirty="0"/>
          </a:p>
          <a:p>
            <a:pPr>
              <a:buClr>
                <a:srgbClr val="00B0F0"/>
              </a:buClr>
              <a:buFont typeface="Wingdings" panose="05000000000000000000" pitchFamily="2" charset="2"/>
              <a:buChar char="Ø"/>
            </a:pPr>
            <a:endParaRPr lang="en-US" altLang="en-US" dirty="0"/>
          </a:p>
          <a:p>
            <a:endParaRPr lang="en-US" altLang="en-US" dirty="0"/>
          </a:p>
          <a:p>
            <a:endParaRPr lang="en-US" altLang="en-US" dirty="0"/>
          </a:p>
        </p:txBody>
      </p:sp>
    </p:spTree>
    <p:extLst>
      <p:ext uri="{BB962C8B-B14F-4D97-AF65-F5344CB8AC3E}">
        <p14:creationId xmlns:p14="http://schemas.microsoft.com/office/powerpoint/2010/main" val="1672200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25594"/>
            <a:ext cx="5796136" cy="646331"/>
          </a:xfrm>
          <a:prstGeom prst="rect">
            <a:avLst/>
          </a:prstGeom>
          <a:solidFill>
            <a:schemeClr val="accent6"/>
          </a:solidFill>
        </p:spPr>
        <p:txBody>
          <a:bodyPr wrap="square" lIns="0" rtlCol="0" anchor="ctr" anchorCtr="0">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Arial"/>
                <a:ea typeface="+mn-ea"/>
                <a:cs typeface="+mn-cs"/>
              </a:rPr>
              <a:t>Horizon Europe</a:t>
            </a:r>
          </a:p>
        </p:txBody>
      </p:sp>
    </p:spTree>
    <p:extLst>
      <p:ext uri="{BB962C8B-B14F-4D97-AF65-F5344CB8AC3E}">
        <p14:creationId xmlns:p14="http://schemas.microsoft.com/office/powerpoint/2010/main" val="1936508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7667" y="525973"/>
            <a:ext cx="8147248" cy="720081"/>
          </a:xfrm>
          <a:prstGeom prst="rect">
            <a:avLst/>
          </a:prstGeom>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0" indent="0">
              <a:buClr>
                <a:schemeClr val="accent3"/>
              </a:buClr>
            </a:pPr>
            <a:r>
              <a:rPr lang="en-GB" kern="0" dirty="0">
                <a:solidFill>
                  <a:schemeClr val="accent6"/>
                </a:solidFill>
                <a:effectLst>
                  <a:outerShdw blurRad="38100" dist="38100" dir="2700000" algn="tl">
                    <a:srgbClr val="000000">
                      <a:alpha val="43137"/>
                    </a:srgbClr>
                  </a:outerShdw>
                </a:effectLst>
              </a:rPr>
              <a:t>R&amp;I Missions are…</a:t>
            </a:r>
          </a:p>
        </p:txBody>
      </p:sp>
      <p:sp>
        <p:nvSpPr>
          <p:cNvPr id="3" name="Content Placeholder 2">
            <a:extLst>
              <a:ext uri="{FF2B5EF4-FFF2-40B4-BE49-F238E27FC236}">
                <a16:creationId xmlns:a16="http://schemas.microsoft.com/office/drawing/2014/main" id="{11E8D1D9-1406-4366-9D96-5C2F47DE8947}"/>
              </a:ext>
            </a:extLst>
          </p:cNvPr>
          <p:cNvSpPr txBox="1">
            <a:spLocks/>
          </p:cNvSpPr>
          <p:nvPr/>
        </p:nvSpPr>
        <p:spPr bwMode="auto">
          <a:xfrm>
            <a:off x="463445" y="1266518"/>
            <a:ext cx="3748516" cy="4826778"/>
          </a:xfrm>
          <a:prstGeom prst="rect">
            <a:avLst/>
          </a:prstGeom>
          <a:noFill/>
          <a:ln w="9525">
            <a:noFill/>
            <a:miter lim="800000"/>
            <a:headEnd/>
            <a:tailEnd/>
          </a:ln>
        </p:spPr>
        <p:txBody>
          <a:bodyPr vert="horz" wrap="square" lIns="180000" tIns="72000" rIns="14400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defTabSz="457200" fontAlgn="auto">
              <a:spcBef>
                <a:spcPts val="0"/>
              </a:spcBef>
              <a:spcAft>
                <a:spcPts val="0"/>
              </a:spcAft>
              <a:buNone/>
            </a:pPr>
            <a:r>
              <a:rPr lang="en-GB" sz="2800" i="0" dirty="0">
                <a:solidFill>
                  <a:schemeClr val="tx2"/>
                </a:solidFill>
              </a:rPr>
              <a:t>Portfolios</a:t>
            </a:r>
            <a:r>
              <a:rPr lang="en-GB" sz="1800" b="0" i="0" dirty="0">
                <a:solidFill>
                  <a:schemeClr val="accent6"/>
                </a:solidFill>
              </a:rPr>
              <a:t> of actions across disciplines</a:t>
            </a:r>
          </a:p>
          <a:p>
            <a:pPr marL="0" indent="0" algn="just" defTabSz="457200" fontAlgn="auto">
              <a:spcBef>
                <a:spcPts val="0"/>
              </a:spcBef>
              <a:spcAft>
                <a:spcPts val="0"/>
              </a:spcAft>
              <a:buNone/>
            </a:pPr>
            <a:endParaRPr lang="en-IE" sz="1800" b="0" i="0" dirty="0">
              <a:solidFill>
                <a:schemeClr val="accent6"/>
              </a:solidFill>
            </a:endParaRPr>
          </a:p>
          <a:p>
            <a:pPr marL="0" indent="0" algn="just" defTabSz="457200" fontAlgn="auto">
              <a:spcBef>
                <a:spcPts val="0"/>
              </a:spcBef>
              <a:spcAft>
                <a:spcPts val="0"/>
              </a:spcAft>
              <a:buNone/>
            </a:pPr>
            <a:endParaRPr lang="en-GB" sz="1800" b="0" i="0" dirty="0">
              <a:solidFill>
                <a:schemeClr val="accent6"/>
              </a:solidFill>
            </a:endParaRPr>
          </a:p>
          <a:p>
            <a:pPr marL="0" indent="0" algn="just" defTabSz="457200" fontAlgn="auto">
              <a:spcBef>
                <a:spcPts val="0"/>
              </a:spcBef>
              <a:spcAft>
                <a:spcPts val="0"/>
              </a:spcAft>
              <a:buNone/>
            </a:pPr>
            <a:r>
              <a:rPr lang="en-GB" sz="1800" b="0" i="0" dirty="0">
                <a:solidFill>
                  <a:schemeClr val="accent6"/>
                </a:solidFill>
              </a:rPr>
              <a:t>intended to achieve a bold, inspirational and measurable </a:t>
            </a:r>
            <a:r>
              <a:rPr lang="en-GB" sz="2800" i="0" dirty="0">
                <a:solidFill>
                  <a:schemeClr val="tx1"/>
                </a:solidFill>
              </a:rPr>
              <a:t>goal</a:t>
            </a:r>
            <a:r>
              <a:rPr lang="en-GB" sz="1800" b="0" i="0" dirty="0">
                <a:solidFill>
                  <a:schemeClr val="tx1"/>
                </a:solidFill>
              </a:rPr>
              <a:t> </a:t>
            </a:r>
            <a:r>
              <a:rPr lang="en-GB" sz="1800" b="0" i="0" dirty="0">
                <a:solidFill>
                  <a:schemeClr val="accent6"/>
                </a:solidFill>
              </a:rPr>
              <a:t>within a set timeframe</a:t>
            </a:r>
          </a:p>
          <a:p>
            <a:pPr marL="0" indent="0" algn="just" defTabSz="457200" fontAlgn="auto">
              <a:spcBef>
                <a:spcPts val="0"/>
              </a:spcBef>
              <a:spcAft>
                <a:spcPts val="0"/>
              </a:spcAft>
              <a:buNone/>
            </a:pPr>
            <a:endParaRPr lang="en-GB" sz="1800" b="0" i="0" dirty="0">
              <a:solidFill>
                <a:schemeClr val="accent6"/>
              </a:solidFill>
            </a:endParaRPr>
          </a:p>
          <a:p>
            <a:pPr marL="0" indent="0" algn="just" defTabSz="457200" fontAlgn="auto">
              <a:spcBef>
                <a:spcPts val="0"/>
              </a:spcBef>
              <a:spcAft>
                <a:spcPts val="0"/>
              </a:spcAft>
              <a:buNone/>
            </a:pPr>
            <a:br>
              <a:rPr lang="en-GB" sz="1800" b="0" i="0" dirty="0">
                <a:solidFill>
                  <a:schemeClr val="accent6"/>
                </a:solidFill>
              </a:rPr>
            </a:br>
            <a:r>
              <a:rPr lang="en-GB" sz="1800" b="0" i="0" dirty="0">
                <a:solidFill>
                  <a:schemeClr val="accent6"/>
                </a:solidFill>
              </a:rPr>
              <a:t>with</a:t>
            </a:r>
            <a:r>
              <a:rPr lang="en-GB" sz="1800" b="0" i="0" dirty="0">
                <a:solidFill>
                  <a:schemeClr val="bg1"/>
                </a:solidFill>
              </a:rPr>
              <a:t> </a:t>
            </a:r>
            <a:r>
              <a:rPr lang="en-GB" sz="2800" i="0" dirty="0">
                <a:solidFill>
                  <a:schemeClr val="tx1"/>
                </a:solidFill>
              </a:rPr>
              <a:t>impact</a:t>
            </a:r>
            <a:r>
              <a:rPr lang="en-GB" sz="1800" b="0" i="0" dirty="0">
                <a:solidFill>
                  <a:schemeClr val="bg1"/>
                </a:solidFill>
              </a:rPr>
              <a:t> </a:t>
            </a:r>
            <a:r>
              <a:rPr lang="en-GB" sz="1800" b="0" i="0" dirty="0">
                <a:solidFill>
                  <a:schemeClr val="accent6"/>
                </a:solidFill>
              </a:rPr>
              <a:t>for society and policy making as well as relevance for a significant part of the European population and wide range of European citizens.</a:t>
            </a:r>
          </a:p>
        </p:txBody>
      </p:sp>
      <p:grpSp>
        <p:nvGrpSpPr>
          <p:cNvPr id="4" name="Group 3"/>
          <p:cNvGrpSpPr/>
          <p:nvPr/>
        </p:nvGrpSpPr>
        <p:grpSpPr>
          <a:xfrm>
            <a:off x="4814549" y="1082232"/>
            <a:ext cx="3960000" cy="5011064"/>
            <a:chOff x="4814549" y="839803"/>
            <a:chExt cx="3960000" cy="5011064"/>
          </a:xfrm>
        </p:grpSpPr>
        <p:pic>
          <p:nvPicPr>
            <p:cNvPr id="1026" name="Picture 2" descr="C:\Users\marteen\Desktop\MissionImages\© alonesdj_#265913978_2019_AdobeStock.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4549" y="839803"/>
              <a:ext cx="3960000" cy="222728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7" name="Picture 3" descr="C:\Users\marteen\Desktop\MissionImages\© LIPAREA.com_#14838614_2019_AdobeStock.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4549" y="3212976"/>
              <a:ext cx="3960000" cy="263789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sp>
        <p:nvSpPr>
          <p:cNvPr id="7" name="Rounded Rectangle 6"/>
          <p:cNvSpPr/>
          <p:nvPr/>
        </p:nvSpPr>
        <p:spPr>
          <a:xfrm>
            <a:off x="291957" y="6433799"/>
            <a:ext cx="1903779" cy="330886"/>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chemeClr val="bg1"/>
                </a:solidFill>
              </a:rPr>
              <a:t>2021</a:t>
            </a:r>
          </a:p>
        </p:txBody>
      </p:sp>
    </p:spTree>
    <p:extLst>
      <p:ext uri="{BB962C8B-B14F-4D97-AF65-F5344CB8AC3E}">
        <p14:creationId xmlns:p14="http://schemas.microsoft.com/office/powerpoint/2010/main" val="2942696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My Documents\FP9\Communication\PPT for staff\56e83cbc2e221-full.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20" b="14993"/>
          <a:stretch/>
        </p:blipFill>
        <p:spPr bwMode="auto">
          <a:xfrm>
            <a:off x="4746551" y="2157050"/>
            <a:ext cx="3641873" cy="33601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683568" y="548679"/>
            <a:ext cx="7958655" cy="1008113"/>
          </a:xfrm>
          <a:prstGeom prst="rect">
            <a:avLst/>
          </a:prstGeom>
        </p:spPr>
        <p:txBody>
          <a:bodyPr/>
          <a:lstStyle/>
          <a:p>
            <a:pPr marL="0" indent="0" algn="ctr"/>
            <a:r>
              <a:rPr lang="en-GB" dirty="0">
                <a:solidFill>
                  <a:schemeClr val="accent6"/>
                </a:solidFill>
              </a:rPr>
              <a:t>Cities Mission (1)</a:t>
            </a:r>
            <a:endParaRPr lang="en-GB" dirty="0">
              <a:solidFill>
                <a:schemeClr val="accent3"/>
              </a:solidFill>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250FB342-EA24-424A-9C57-D39FE5B4D4AE}"/>
              </a:ext>
            </a:extLst>
          </p:cNvPr>
          <p:cNvSpPr txBox="1"/>
          <p:nvPr/>
        </p:nvSpPr>
        <p:spPr>
          <a:xfrm>
            <a:off x="512961" y="1700808"/>
            <a:ext cx="4779119"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
                <a:srgbClr val="F8A907"/>
              </a:buClr>
              <a:buSzTx/>
              <a:buFontTx/>
              <a:buNone/>
              <a:tabLst/>
              <a:defRPr/>
            </a:pPr>
            <a:endParaRPr kumimoji="0" lang="de-DE" sz="2000" b="0" i="0" u="none" strike="noStrike" kern="1200" cap="none" spc="0" normalizeH="0" baseline="0" noProof="0" dirty="0">
              <a:ln>
                <a:noFill/>
              </a:ln>
              <a:solidFill>
                <a:srgbClr val="878685">
                  <a:lumMod val="50000"/>
                </a:srgbClr>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
                <a:srgbClr val="F8A907"/>
              </a:buClr>
              <a:buSzTx/>
              <a:buFontTx/>
              <a:buNone/>
              <a:tabLst/>
              <a:defRPr/>
            </a:pPr>
            <a:endParaRPr kumimoji="0" lang="en-GB" sz="2000" b="0" i="0" u="none" strike="noStrike" kern="1200" cap="none" spc="0" normalizeH="0" baseline="0" noProof="0" dirty="0">
              <a:ln>
                <a:noFill/>
              </a:ln>
              <a:solidFill>
                <a:srgbClr val="878685">
                  <a:lumMod val="50000"/>
                </a:srgbClr>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D624"/>
                </a:solidFill>
                <a:effectLst/>
                <a:uLnTx/>
                <a:uFillTx/>
                <a:latin typeface="Verdana" pitchFamily="34" charset="0"/>
                <a:ea typeface="+mn-ea"/>
                <a:cs typeface="+mn-cs"/>
              </a:rPr>
              <a:t> </a:t>
            </a:r>
            <a:endParaRPr kumimoji="0" lang="en-GB" sz="2000" b="0" i="0" u="none" strike="noStrike" kern="1200" cap="none" spc="0" normalizeH="0" baseline="0" noProof="0" dirty="0">
              <a:ln>
                <a:noFill/>
              </a:ln>
              <a:solidFill>
                <a:srgbClr val="878685">
                  <a:lumMod val="50000"/>
                </a:srgbClr>
              </a:solidFill>
              <a:effectLst/>
              <a:uLnTx/>
              <a:uFillTx/>
              <a:latin typeface="Verdana" pitchFamily="34" charset="0"/>
              <a:ea typeface="+mn-ea"/>
              <a:cs typeface="+mn-cs"/>
            </a:endParaRPr>
          </a:p>
        </p:txBody>
      </p:sp>
      <p:sp>
        <p:nvSpPr>
          <p:cNvPr id="4" name="TextBox 3"/>
          <p:cNvSpPr txBox="1"/>
          <p:nvPr/>
        </p:nvSpPr>
        <p:spPr>
          <a:xfrm>
            <a:off x="683569" y="1700808"/>
            <a:ext cx="4248472" cy="5324535"/>
          </a:xfrm>
          <a:prstGeom prst="rect">
            <a:avLst/>
          </a:prstGeom>
          <a:noFill/>
        </p:spPr>
        <p:txBody>
          <a:bodyPr wrap="square" rtlCol="0">
            <a:spAutoFit/>
          </a:bodyPr>
          <a:lstStyle/>
          <a:p>
            <a:pPr marL="342900" lvl="0" indent="-342900">
              <a:buFont typeface="Wingdings" panose="05000000000000000000" pitchFamily="2" charset="2"/>
              <a:buChar char="ü"/>
              <a:defRPr/>
            </a:pPr>
            <a:r>
              <a:rPr lang="en-US" sz="2000" dirty="0">
                <a:solidFill>
                  <a:srgbClr val="0E4194"/>
                </a:solidFill>
                <a:latin typeface="Arial" panose="020B0604020202020204" pitchFamily="34" charset="0"/>
                <a:cs typeface="Arial" panose="020B0604020202020204" pitchFamily="34" charset="0"/>
              </a:rPr>
              <a:t>‘Mission' means a portfolio of </a:t>
            </a:r>
            <a:r>
              <a:rPr lang="en-US" sz="2000" dirty="0">
                <a:solidFill>
                  <a:srgbClr val="FF0000"/>
                </a:solidFill>
                <a:latin typeface="Arial" panose="020B0604020202020204" pitchFamily="34" charset="0"/>
                <a:cs typeface="Arial" panose="020B0604020202020204" pitchFamily="34" charset="0"/>
              </a:rPr>
              <a:t>excellence-based and impact-driven R&amp;I actions across disciplines and sectors, intended to: </a:t>
            </a:r>
          </a:p>
          <a:p>
            <a:pPr marL="342900" lvl="0" indent="-342900">
              <a:buFont typeface="Wingdings" panose="05000000000000000000" pitchFamily="2" charset="2"/>
              <a:buChar char="ü"/>
              <a:defRPr/>
            </a:pPr>
            <a:r>
              <a:rPr lang="en-US" sz="2000" dirty="0">
                <a:solidFill>
                  <a:srgbClr val="0E4194"/>
                </a:solidFill>
                <a:latin typeface="Arial" panose="020B0604020202020204" pitchFamily="34" charset="0"/>
                <a:cs typeface="Arial" panose="020B0604020202020204" pitchFamily="34" charset="0"/>
              </a:rPr>
              <a:t>achieve, within a set timeframe, a </a:t>
            </a:r>
            <a:r>
              <a:rPr lang="en-US" sz="2000" dirty="0">
                <a:solidFill>
                  <a:srgbClr val="FF0000"/>
                </a:solidFill>
                <a:latin typeface="Arial" panose="020B0604020202020204" pitchFamily="34" charset="0"/>
                <a:cs typeface="Arial" panose="020B0604020202020204" pitchFamily="34" charset="0"/>
              </a:rPr>
              <a:t>measurable goal </a:t>
            </a:r>
            <a:r>
              <a:rPr lang="en-US" sz="2000" dirty="0">
                <a:solidFill>
                  <a:srgbClr val="0E4194"/>
                </a:solidFill>
                <a:latin typeface="Arial" panose="020B0604020202020204" pitchFamily="34" charset="0"/>
                <a:cs typeface="Arial" panose="020B0604020202020204" pitchFamily="34" charset="0"/>
              </a:rPr>
              <a:t>that could not be achieved through individual actions; </a:t>
            </a:r>
          </a:p>
          <a:p>
            <a:pPr marL="342900" lvl="0" indent="-342900">
              <a:buFont typeface="Wingdings" panose="05000000000000000000" pitchFamily="2" charset="2"/>
              <a:buChar char="ü"/>
              <a:defRPr/>
            </a:pPr>
            <a:r>
              <a:rPr lang="en-US" sz="2000" dirty="0">
                <a:solidFill>
                  <a:srgbClr val="0E4194"/>
                </a:solidFill>
                <a:latin typeface="Arial" panose="020B0604020202020204" pitchFamily="34" charset="0"/>
                <a:cs typeface="Arial" panose="020B0604020202020204" pitchFamily="34" charset="0"/>
              </a:rPr>
              <a:t>have </a:t>
            </a:r>
            <a:r>
              <a:rPr lang="en-US" sz="2000" dirty="0">
                <a:solidFill>
                  <a:srgbClr val="FF0000"/>
                </a:solidFill>
                <a:latin typeface="Arial" panose="020B0604020202020204" pitchFamily="34" charset="0"/>
                <a:cs typeface="Arial" panose="020B0604020202020204" pitchFamily="34" charset="0"/>
              </a:rPr>
              <a:t>impact on society </a:t>
            </a:r>
            <a:r>
              <a:rPr lang="en-US" sz="2000" dirty="0">
                <a:solidFill>
                  <a:srgbClr val="0E4194"/>
                </a:solidFill>
                <a:latin typeface="Arial" panose="020B0604020202020204" pitchFamily="34" charset="0"/>
                <a:cs typeface="Arial" panose="020B0604020202020204" pitchFamily="34" charset="0"/>
              </a:rPr>
              <a:t>and policy-making through; science and technology, and </a:t>
            </a:r>
          </a:p>
          <a:p>
            <a:pPr marL="342900" lvl="0" indent="-342900">
              <a:buFont typeface="Wingdings" panose="05000000000000000000" pitchFamily="2" charset="2"/>
              <a:buChar char="ü"/>
              <a:defRPr/>
            </a:pPr>
            <a:r>
              <a:rPr lang="en-US" sz="2000" dirty="0">
                <a:solidFill>
                  <a:srgbClr val="0E4194"/>
                </a:solidFill>
                <a:latin typeface="Arial" panose="020B0604020202020204" pitchFamily="34" charset="0"/>
                <a:cs typeface="Arial" panose="020B0604020202020204" pitchFamily="34" charset="0"/>
              </a:rPr>
              <a:t>be relevant for a significant part of the European population and a wide range of European citizens;</a:t>
            </a:r>
          </a:p>
          <a:p>
            <a:pPr marL="342900" lvl="0" indent="-342900">
              <a:buFont typeface="Wingdings" panose="05000000000000000000" pitchFamily="2" charset="2"/>
              <a:buChar char="ü"/>
              <a:defRPr/>
            </a:pPr>
            <a:endParaRPr lang="en-US" sz="2000" dirty="0">
              <a:solidFill>
                <a:srgbClr val="0E4194"/>
              </a:solidFill>
              <a:latin typeface="Arial" panose="020B0604020202020204" pitchFamily="34" charset="0"/>
              <a:cs typeface="Arial" panose="020B0604020202020204" pitchFamily="34" charset="0"/>
            </a:endParaRPr>
          </a:p>
        </p:txBody>
      </p:sp>
      <p:sp>
        <p:nvSpPr>
          <p:cNvPr id="5" name="TextBox 4"/>
          <p:cNvSpPr txBox="1"/>
          <p:nvPr/>
        </p:nvSpPr>
        <p:spPr>
          <a:xfrm rot="16200000">
            <a:off x="6981392" y="4076588"/>
            <a:ext cx="3772550" cy="18466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dirty="0">
                <a:ln>
                  <a:noFill/>
                </a:ln>
                <a:solidFill>
                  <a:srgbClr val="404A52"/>
                </a:solidFill>
                <a:effectLst/>
                <a:uLnTx/>
                <a:uFillTx/>
                <a:latin typeface="Arial"/>
                <a:ea typeface="+mn-ea"/>
                <a:cs typeface="+mn-cs"/>
              </a:rPr>
              <a:t>Credits: </a:t>
            </a:r>
            <a:r>
              <a:rPr kumimoji="0" lang="en-GB" sz="600" b="0" i="0" u="none" strike="noStrike" kern="1200" cap="none" spc="0" normalizeH="0" baseline="0" noProof="0" dirty="0">
                <a:ln>
                  <a:noFill/>
                </a:ln>
                <a:solidFill>
                  <a:srgbClr val="404A52"/>
                </a:solidFill>
                <a:effectLst/>
                <a:uLnTx/>
                <a:uFillTx/>
                <a:latin typeface="Arial"/>
                <a:ea typeface="+mn-ea"/>
                <a:cs typeface="+mn-cs"/>
                <a:hlinkClick r:id="rId4"/>
              </a:rPr>
              <a:t>https://www.un.org/sustainabledevelopment/sustainable-development-goals/</a:t>
            </a:r>
            <a:endParaRPr kumimoji="0" lang="en-GB" sz="600" b="0" i="0" u="none" strike="noStrike" kern="1200" cap="none" spc="0" normalizeH="0" baseline="0" noProof="0" dirty="0">
              <a:ln>
                <a:noFill/>
              </a:ln>
              <a:solidFill>
                <a:srgbClr val="404A52"/>
              </a:solidFill>
              <a:effectLst/>
              <a:uLnTx/>
              <a:uFillTx/>
              <a:latin typeface="Arial"/>
              <a:ea typeface="+mn-ea"/>
              <a:cs typeface="+mn-cs"/>
            </a:endParaRPr>
          </a:p>
        </p:txBody>
      </p:sp>
    </p:spTree>
    <p:extLst>
      <p:ext uri="{BB962C8B-B14F-4D97-AF65-F5344CB8AC3E}">
        <p14:creationId xmlns:p14="http://schemas.microsoft.com/office/powerpoint/2010/main" val="3395901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My Documents\FP9\Communication\PPT for staff\56e83cbc2e221-fu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820" b="14993"/>
          <a:stretch/>
        </p:blipFill>
        <p:spPr bwMode="auto">
          <a:xfrm>
            <a:off x="6012160" y="2157050"/>
            <a:ext cx="2376264" cy="22080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494976" y="548679"/>
            <a:ext cx="8147248" cy="1296145"/>
          </a:xfrm>
          <a:prstGeom prst="rect">
            <a:avLst/>
          </a:prstGeom>
        </p:spPr>
        <p:txBody>
          <a:bodyPr/>
          <a:lstStyle/>
          <a:p>
            <a:pPr marL="0" indent="0" algn="ctr"/>
            <a:r>
              <a:rPr lang="en-GB" dirty="0">
                <a:solidFill>
                  <a:schemeClr val="accent6"/>
                </a:solidFill>
              </a:rPr>
              <a:t>Cities Mission (2)</a:t>
            </a:r>
            <a:endParaRPr lang="en-GB" dirty="0">
              <a:solidFill>
                <a:schemeClr val="accent3"/>
              </a:solidFill>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250FB342-EA24-424A-9C57-D39FE5B4D4AE}"/>
              </a:ext>
            </a:extLst>
          </p:cNvPr>
          <p:cNvSpPr txBox="1"/>
          <p:nvPr/>
        </p:nvSpPr>
        <p:spPr>
          <a:xfrm>
            <a:off x="512961" y="1700808"/>
            <a:ext cx="4779119"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
                <a:srgbClr val="F8A907"/>
              </a:buClr>
              <a:buSzTx/>
              <a:buFontTx/>
              <a:buNone/>
              <a:tabLst/>
              <a:defRPr/>
            </a:pPr>
            <a:endParaRPr kumimoji="0" lang="de-DE" sz="2000" b="0" i="0" u="none" strike="noStrike" kern="1200" cap="none" spc="0" normalizeH="0" baseline="0" noProof="0" dirty="0">
              <a:ln>
                <a:noFill/>
              </a:ln>
              <a:solidFill>
                <a:srgbClr val="878685">
                  <a:lumMod val="50000"/>
                </a:srgbClr>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
                <a:srgbClr val="F8A907"/>
              </a:buClr>
              <a:buSzTx/>
              <a:buFontTx/>
              <a:buNone/>
              <a:tabLst/>
              <a:defRPr/>
            </a:pPr>
            <a:endParaRPr kumimoji="0" lang="en-GB" sz="2000" b="0" i="0" u="none" strike="noStrike" kern="1200" cap="none" spc="0" normalizeH="0" baseline="0" noProof="0" dirty="0">
              <a:ln>
                <a:noFill/>
              </a:ln>
              <a:solidFill>
                <a:srgbClr val="878685">
                  <a:lumMod val="50000"/>
                </a:srgbClr>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D624"/>
                </a:solidFill>
                <a:effectLst/>
                <a:uLnTx/>
                <a:uFillTx/>
                <a:latin typeface="Verdana" pitchFamily="34" charset="0"/>
                <a:ea typeface="+mn-ea"/>
                <a:cs typeface="+mn-cs"/>
              </a:rPr>
              <a:t> </a:t>
            </a:r>
            <a:endParaRPr kumimoji="0" lang="en-GB" sz="2000" b="0" i="0" u="none" strike="noStrike" kern="1200" cap="none" spc="0" normalizeH="0" baseline="0" noProof="0" dirty="0">
              <a:ln>
                <a:noFill/>
              </a:ln>
              <a:solidFill>
                <a:srgbClr val="878685">
                  <a:lumMod val="50000"/>
                </a:srgbClr>
              </a:solidFill>
              <a:effectLst/>
              <a:uLnTx/>
              <a:uFillTx/>
              <a:latin typeface="Verdana" pitchFamily="34" charset="0"/>
              <a:ea typeface="+mn-ea"/>
              <a:cs typeface="+mn-cs"/>
            </a:endParaRPr>
          </a:p>
        </p:txBody>
      </p:sp>
      <p:sp>
        <p:nvSpPr>
          <p:cNvPr id="4" name="TextBox 3"/>
          <p:cNvSpPr txBox="1"/>
          <p:nvPr/>
        </p:nvSpPr>
        <p:spPr>
          <a:xfrm>
            <a:off x="683568" y="1196752"/>
            <a:ext cx="5472608" cy="5632311"/>
          </a:xfrm>
          <a:prstGeom prst="rect">
            <a:avLst/>
          </a:prstGeom>
          <a:noFill/>
        </p:spPr>
        <p:txBody>
          <a:bodyPr wrap="square" rtlCol="0">
            <a:spAutoFit/>
          </a:bodyPr>
          <a:lstStyle/>
          <a:p>
            <a:pPr marL="342900" lvl="0" indent="-342900">
              <a:buFont typeface="Wingdings" panose="05000000000000000000" pitchFamily="2" charset="2"/>
              <a:buChar char="ü"/>
              <a:defRPr/>
            </a:pPr>
            <a:r>
              <a:rPr lang="en-US" sz="2000" dirty="0">
                <a:solidFill>
                  <a:srgbClr val="0E4194"/>
                </a:solidFill>
                <a:latin typeface="Arial" panose="020B0604020202020204" pitchFamily="34" charset="0"/>
                <a:cs typeface="Arial" panose="020B0604020202020204" pitchFamily="34" charset="0"/>
              </a:rPr>
              <a:t>using 0</a:t>
            </a:r>
            <a:r>
              <a:rPr lang="en-US" sz="2000" dirty="0">
                <a:solidFill>
                  <a:srgbClr val="FF0000"/>
                </a:solidFill>
                <a:latin typeface="Arial" panose="020B0604020202020204" pitchFamily="34" charset="0"/>
                <a:cs typeface="Arial" panose="020B0604020202020204" pitchFamily="34" charset="0"/>
              </a:rPr>
              <a:t>0</a:t>
            </a:r>
            <a:r>
              <a:rPr lang="en-US" sz="2000" dirty="0">
                <a:solidFill>
                  <a:srgbClr val="0E4194"/>
                </a:solidFill>
                <a:latin typeface="Arial" panose="020B0604020202020204" pitchFamily="34" charset="0"/>
                <a:cs typeface="Arial" panose="020B0604020202020204" pitchFamily="34" charset="0"/>
              </a:rPr>
              <a:t> as sources for design and implementation;</a:t>
            </a:r>
          </a:p>
          <a:p>
            <a:pPr marL="342900" lvl="0" indent="-342900">
              <a:buFont typeface="Wingdings" panose="05000000000000000000" pitchFamily="2" charset="2"/>
              <a:buChar char="ü"/>
              <a:defRPr/>
            </a:pPr>
            <a:r>
              <a:rPr lang="en-US" sz="2000" dirty="0">
                <a:solidFill>
                  <a:srgbClr val="0E4194"/>
                </a:solidFill>
                <a:latin typeface="Arial" panose="020B0604020202020204" pitchFamily="34" charset="0"/>
                <a:cs typeface="Arial" panose="020B0604020202020204" pitchFamily="34" charset="0"/>
              </a:rPr>
              <a:t>clear research and innovation content and EU-added value;</a:t>
            </a:r>
          </a:p>
          <a:p>
            <a:pPr marL="342900" lvl="0" indent="-342900">
              <a:buFont typeface="Wingdings" panose="05000000000000000000" pitchFamily="2" charset="2"/>
              <a:buChar char="ü"/>
              <a:defRPr/>
            </a:pPr>
            <a:r>
              <a:rPr lang="en-US" sz="2000" dirty="0">
                <a:solidFill>
                  <a:srgbClr val="0E4194"/>
                </a:solidFill>
                <a:latin typeface="Arial" panose="020B0604020202020204" pitchFamily="34" charset="0"/>
                <a:cs typeface="Arial" panose="020B0604020202020204" pitchFamily="34" charset="0"/>
              </a:rPr>
              <a:t>contributes to reaching Union priorities and commitments and Horizon Europe </a:t>
            </a:r>
            <a:r>
              <a:rPr lang="en-US" sz="2000" dirty="0" err="1">
                <a:solidFill>
                  <a:srgbClr val="0E4194"/>
                </a:solidFill>
                <a:latin typeface="Arial" panose="020B0604020202020204" pitchFamily="34" charset="0"/>
                <a:cs typeface="Arial" panose="020B0604020202020204" pitchFamily="34" charset="0"/>
              </a:rPr>
              <a:t>programme</a:t>
            </a:r>
            <a:r>
              <a:rPr lang="en-US" sz="2000" dirty="0">
                <a:solidFill>
                  <a:srgbClr val="0E4194"/>
                </a:solidFill>
                <a:latin typeface="Arial" panose="020B0604020202020204" pitchFamily="34" charset="0"/>
                <a:cs typeface="Arial" panose="020B0604020202020204" pitchFamily="34" charset="0"/>
              </a:rPr>
              <a:t> objectives;</a:t>
            </a:r>
          </a:p>
          <a:p>
            <a:pPr marL="342900" lvl="0" indent="-342900">
              <a:buFont typeface="Wingdings" panose="05000000000000000000" pitchFamily="2" charset="2"/>
              <a:buChar char="ü"/>
              <a:defRPr/>
            </a:pPr>
            <a:r>
              <a:rPr lang="en-US" sz="2000" dirty="0">
                <a:solidFill>
                  <a:srgbClr val="0E4194"/>
                </a:solidFill>
                <a:latin typeface="Arial" panose="020B0604020202020204" pitchFamily="34" charset="0"/>
                <a:cs typeface="Arial" panose="020B0604020202020204" pitchFamily="34" charset="0"/>
              </a:rPr>
              <a:t>covers areas of common European relevance;</a:t>
            </a:r>
          </a:p>
          <a:p>
            <a:pPr marL="342900" lvl="0" indent="-342900">
              <a:buFont typeface="Wingdings" panose="05000000000000000000" pitchFamily="2" charset="2"/>
              <a:buChar char="ü"/>
              <a:defRPr/>
            </a:pPr>
            <a:r>
              <a:rPr lang="en-US" sz="2000" dirty="0">
                <a:solidFill>
                  <a:srgbClr val="0E4194"/>
                </a:solidFill>
                <a:latin typeface="Arial" panose="020B0604020202020204" pitchFamily="34" charset="0"/>
                <a:cs typeface="Arial" panose="020B0604020202020204" pitchFamily="34" charset="0"/>
              </a:rPr>
              <a:t>is </a:t>
            </a:r>
            <a:r>
              <a:rPr lang="en-US" sz="2000" dirty="0">
                <a:solidFill>
                  <a:srgbClr val="FF0000"/>
                </a:solidFill>
                <a:latin typeface="Arial" panose="020B0604020202020204" pitchFamily="34" charset="0"/>
                <a:cs typeface="Arial" panose="020B0604020202020204" pitchFamily="34" charset="0"/>
              </a:rPr>
              <a:t>inclusive, </a:t>
            </a:r>
            <a:r>
              <a:rPr lang="en-US" sz="2000" dirty="0">
                <a:solidFill>
                  <a:srgbClr val="0E4194"/>
                </a:solidFill>
                <a:latin typeface="Arial" panose="020B0604020202020204" pitchFamily="34" charset="0"/>
                <a:cs typeface="Arial" panose="020B0604020202020204" pitchFamily="34" charset="0"/>
              </a:rPr>
              <a:t>broad engagement of </a:t>
            </a:r>
            <a:r>
              <a:rPr lang="en-US" sz="2000" dirty="0">
                <a:solidFill>
                  <a:srgbClr val="FF0000"/>
                </a:solidFill>
                <a:latin typeface="Arial" panose="020B0604020202020204" pitchFamily="34" charset="0"/>
                <a:cs typeface="Arial" panose="020B0604020202020204" pitchFamily="34" charset="0"/>
              </a:rPr>
              <a:t>various types of stakeholders </a:t>
            </a:r>
            <a:r>
              <a:rPr lang="en-US" sz="2000" dirty="0">
                <a:solidFill>
                  <a:srgbClr val="0E4194"/>
                </a:solidFill>
                <a:latin typeface="Arial" panose="020B0604020202020204" pitchFamily="34" charset="0"/>
                <a:cs typeface="Arial" panose="020B0604020202020204" pitchFamily="34" charset="0"/>
              </a:rPr>
              <a:t>from public and private sectors, including citizens and end-users;</a:t>
            </a:r>
          </a:p>
          <a:p>
            <a:pPr marL="342900" lvl="0" indent="-342900">
              <a:buFont typeface="Wingdings" panose="05000000000000000000" pitchFamily="2" charset="2"/>
              <a:buChar char="ü"/>
              <a:defRPr/>
            </a:pPr>
            <a:r>
              <a:rPr lang="en-US" sz="2000" dirty="0">
                <a:solidFill>
                  <a:srgbClr val="0E4194"/>
                </a:solidFill>
                <a:latin typeface="Arial" panose="020B0604020202020204" pitchFamily="34" charset="0"/>
                <a:cs typeface="Arial" panose="020B0604020202020204" pitchFamily="34" charset="0"/>
              </a:rPr>
              <a:t>will deliver R&amp;I results that could benefit all Member States;</a:t>
            </a:r>
          </a:p>
          <a:p>
            <a:pPr marL="342900" lvl="0" indent="-342900">
              <a:buFont typeface="Wingdings" panose="05000000000000000000" pitchFamily="2" charset="2"/>
              <a:buChar char="ü"/>
              <a:defRPr/>
            </a:pPr>
            <a:r>
              <a:rPr lang="en-US" sz="2000" dirty="0">
                <a:solidFill>
                  <a:srgbClr val="0E4194"/>
                </a:solidFill>
                <a:latin typeface="Arial" panose="020B0604020202020204" pitchFamily="34" charset="0"/>
                <a:cs typeface="Arial" panose="020B0604020202020204" pitchFamily="34" charset="0"/>
              </a:rPr>
              <a:t>scientific, technological, societal, economic, environmental policy relevance and impact;</a:t>
            </a:r>
          </a:p>
        </p:txBody>
      </p:sp>
      <p:sp>
        <p:nvSpPr>
          <p:cNvPr id="5" name="TextBox 4"/>
          <p:cNvSpPr txBox="1"/>
          <p:nvPr/>
        </p:nvSpPr>
        <p:spPr>
          <a:xfrm rot="16200000">
            <a:off x="6981392" y="4076588"/>
            <a:ext cx="3772550" cy="18466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dirty="0">
                <a:ln>
                  <a:noFill/>
                </a:ln>
                <a:solidFill>
                  <a:srgbClr val="404A52"/>
                </a:solidFill>
                <a:effectLst/>
                <a:uLnTx/>
                <a:uFillTx/>
                <a:latin typeface="Arial"/>
                <a:ea typeface="+mn-ea"/>
                <a:cs typeface="+mn-cs"/>
              </a:rPr>
              <a:t>Credits: </a:t>
            </a:r>
            <a:r>
              <a:rPr kumimoji="0" lang="en-GB" sz="600" b="0" i="0" u="none" strike="noStrike" kern="1200" cap="none" spc="0" normalizeH="0" baseline="0" noProof="0" dirty="0">
                <a:ln>
                  <a:noFill/>
                </a:ln>
                <a:solidFill>
                  <a:srgbClr val="404A52"/>
                </a:solidFill>
                <a:effectLst/>
                <a:uLnTx/>
                <a:uFillTx/>
                <a:latin typeface="Arial"/>
                <a:ea typeface="+mn-ea"/>
                <a:cs typeface="+mn-cs"/>
                <a:hlinkClick r:id="rId4"/>
              </a:rPr>
              <a:t>https://www.un.org/sustainabledevelopment/sustainable-development-goals/</a:t>
            </a:r>
            <a:endParaRPr kumimoji="0" lang="en-GB" sz="600" b="0" i="0" u="none" strike="noStrike" kern="1200" cap="none" spc="0" normalizeH="0" baseline="0" noProof="0" dirty="0">
              <a:ln>
                <a:noFill/>
              </a:ln>
              <a:solidFill>
                <a:srgbClr val="404A52"/>
              </a:solidFill>
              <a:effectLst/>
              <a:uLnTx/>
              <a:uFillTx/>
              <a:latin typeface="Arial"/>
              <a:ea typeface="+mn-ea"/>
              <a:cs typeface="+mn-cs"/>
            </a:endParaRPr>
          </a:p>
        </p:txBody>
      </p:sp>
    </p:spTree>
    <p:extLst>
      <p:ext uri="{BB962C8B-B14F-4D97-AF65-F5344CB8AC3E}">
        <p14:creationId xmlns:p14="http://schemas.microsoft.com/office/powerpoint/2010/main" val="907757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552" y="260648"/>
            <a:ext cx="7057032" cy="1296144"/>
          </a:xfrm>
        </p:spPr>
        <p:txBody>
          <a:bodyPr/>
          <a:lstStyle/>
          <a:p>
            <a:pPr marL="0" lvl="0" algn="ctr">
              <a:spcAft>
                <a:spcPts val="600"/>
              </a:spcAft>
            </a:pPr>
            <a:r>
              <a:rPr lang="en-GB" altLang="en-US" sz="2400" kern="1200" dirty="0">
                <a:solidFill>
                  <a:srgbClr val="00B0F0"/>
                </a:solidFill>
                <a:latin typeface="Verdana" pitchFamily="34" charset="0"/>
                <a:ea typeface="+mn-ea"/>
                <a:cs typeface="Arial" charset="0"/>
              </a:rPr>
              <a:t>EU H2020 calls on Cities (2016-2019)</a:t>
            </a:r>
            <a:endParaRPr lang="en-GB" sz="2400" dirty="0">
              <a:solidFill>
                <a:srgbClr val="00B0F0"/>
              </a:solidFill>
            </a:endParaRPr>
          </a:p>
        </p:txBody>
      </p:sp>
      <p:sp>
        <p:nvSpPr>
          <p:cNvPr id="5" name="Content Placeholder 4"/>
          <p:cNvSpPr>
            <a:spLocks noGrp="1"/>
          </p:cNvSpPr>
          <p:nvPr>
            <p:ph idx="1"/>
          </p:nvPr>
        </p:nvSpPr>
        <p:spPr>
          <a:xfrm>
            <a:off x="0" y="1772816"/>
            <a:ext cx="8686800" cy="4968552"/>
          </a:xfrm>
        </p:spPr>
        <p:txBody>
          <a:bodyPr/>
          <a:lstStyle/>
          <a:p>
            <a:pPr marL="285750" lvl="0" indent="-285750">
              <a:spcBef>
                <a:spcPct val="0"/>
              </a:spcBef>
              <a:buClrTx/>
              <a:buFont typeface="Arial" panose="020B0604020202020204" pitchFamily="34" charset="0"/>
              <a:buChar char="•"/>
              <a:defRPr/>
            </a:pPr>
            <a:r>
              <a:rPr lang="en-GB" sz="1600" b="1" i="0" kern="1200" dirty="0">
                <a:solidFill>
                  <a:srgbClr val="3166CF"/>
                </a:solidFill>
                <a:ea typeface="Verdana" panose="020B0604030504040204" pitchFamily="34" charset="0"/>
                <a:cs typeface="Verdana" panose="020B0604030504040204" pitchFamily="34" charset="0"/>
              </a:rPr>
              <a:t>Climate and Water Resilient cities   </a:t>
            </a:r>
          </a:p>
          <a:p>
            <a:pPr marL="285750" lvl="0" indent="-285750">
              <a:spcBef>
                <a:spcPct val="0"/>
              </a:spcBef>
              <a:buClrTx/>
              <a:buFont typeface="Arial" panose="020B0604020202020204" pitchFamily="34" charset="0"/>
              <a:buChar char="•"/>
              <a:defRPr/>
            </a:pPr>
            <a:r>
              <a:rPr lang="en-GB" sz="1600" b="1" i="0" kern="1200" dirty="0">
                <a:solidFill>
                  <a:srgbClr val="3166CF"/>
                </a:solidFill>
                <a:ea typeface="Verdana" panose="020B0604030504040204" pitchFamily="34" charset="0"/>
                <a:cs typeface="Verdana" panose="020B0604030504040204" pitchFamily="34" charset="0"/>
              </a:rPr>
              <a:t>Inclusive Urban Regeneration          </a:t>
            </a:r>
          </a:p>
          <a:p>
            <a:pPr marL="285750" lvl="0" indent="-285750">
              <a:spcBef>
                <a:spcPct val="0"/>
              </a:spcBef>
              <a:buClrTx/>
              <a:buFont typeface="Arial" panose="020B0604020202020204" pitchFamily="34" charset="0"/>
              <a:buChar char="•"/>
              <a:defRPr/>
            </a:pPr>
            <a:r>
              <a:rPr lang="en-GB" sz="1600" b="1" i="0" kern="1200" dirty="0">
                <a:solidFill>
                  <a:srgbClr val="3166CF"/>
                </a:solidFill>
                <a:ea typeface="Verdana" panose="020B0604030504040204" pitchFamily="34" charset="0"/>
                <a:cs typeface="Verdana" panose="020B0604030504040204" pitchFamily="34" charset="0"/>
              </a:rPr>
              <a:t>New business and governance models</a:t>
            </a:r>
          </a:p>
          <a:p>
            <a:pPr marL="285750" indent="-285750">
              <a:spcBef>
                <a:spcPct val="0"/>
              </a:spcBef>
              <a:buClrTx/>
              <a:defRPr/>
            </a:pPr>
            <a:endParaRPr lang="fr-BE" sz="1400" b="1" i="0" kern="1200" dirty="0">
              <a:solidFill>
                <a:srgbClr val="FF0000"/>
              </a:solidFill>
              <a:ea typeface="Verdana" panose="020B0604030504040204" pitchFamily="34" charset="0"/>
              <a:cs typeface="Verdana" panose="020B0604030504040204" pitchFamily="34" charset="0"/>
            </a:endParaRPr>
          </a:p>
          <a:p>
            <a:pPr marL="285750" indent="-285750">
              <a:spcBef>
                <a:spcPct val="0"/>
              </a:spcBef>
              <a:buClrTx/>
              <a:defRPr/>
            </a:pPr>
            <a:r>
              <a:rPr lang="fr-BE" sz="1400" b="1" i="0" kern="1200" dirty="0">
                <a:solidFill>
                  <a:srgbClr val="FF0000"/>
                </a:solidFill>
                <a:ea typeface="Verdana" panose="020B0604030504040204" pitchFamily="34" charset="0"/>
                <a:cs typeface="Verdana" panose="020B0604030504040204" pitchFamily="34" charset="0"/>
              </a:rPr>
              <a:t>C</a:t>
            </a:r>
            <a:r>
              <a:rPr lang="en-GB" sz="1600" b="1" i="0" kern="1200" dirty="0" err="1">
                <a:solidFill>
                  <a:srgbClr val="FF0000"/>
                </a:solidFill>
                <a:ea typeface="Verdana" panose="020B0604030504040204" pitchFamily="34" charset="0"/>
                <a:cs typeface="Verdana" panose="020B0604030504040204" pitchFamily="34" charset="0"/>
              </a:rPr>
              <a:t>ircular</a:t>
            </a:r>
            <a:r>
              <a:rPr lang="en-GB" sz="1600" b="1" i="0" kern="1200" dirty="0">
                <a:solidFill>
                  <a:srgbClr val="FF0000"/>
                </a:solidFill>
                <a:ea typeface="Verdana" panose="020B0604030504040204" pitchFamily="34" charset="0"/>
                <a:cs typeface="Verdana" panose="020B0604030504040204" pitchFamily="34" charset="0"/>
              </a:rPr>
              <a:t> and regenerative cities (GA started in June 2019)</a:t>
            </a:r>
          </a:p>
          <a:p>
            <a:pPr marL="285750" lvl="0" indent="-285750">
              <a:spcBef>
                <a:spcPct val="0"/>
              </a:spcBef>
              <a:buClrTx/>
              <a:buFont typeface="Arial" panose="020B0604020202020204" pitchFamily="34" charset="0"/>
              <a:buChar char="•"/>
              <a:defRPr/>
            </a:pPr>
            <a:endParaRPr lang="en-GB" sz="1600" b="1" i="0" kern="1200" dirty="0">
              <a:solidFill>
                <a:srgbClr val="00B0F0"/>
              </a:solidFill>
              <a:ea typeface="Verdana" panose="020B0604030504040204" pitchFamily="34" charset="0"/>
              <a:cs typeface="Verdana" panose="020B0604030504040204" pitchFamily="34" charset="0"/>
            </a:endParaRPr>
          </a:p>
          <a:p>
            <a:pPr marL="285750" lvl="0" indent="-285750">
              <a:spcBef>
                <a:spcPct val="0"/>
              </a:spcBef>
              <a:buClrTx/>
              <a:buFont typeface="Arial" panose="020B0604020202020204" pitchFamily="34" charset="0"/>
              <a:buChar char="•"/>
              <a:defRPr/>
            </a:pPr>
            <a:r>
              <a:rPr lang="en-GB" sz="1600" b="1" i="0" kern="1200" dirty="0">
                <a:solidFill>
                  <a:srgbClr val="00B0F0"/>
                </a:solidFill>
                <a:ea typeface="Verdana" panose="020B0604030504040204" pitchFamily="34" charset="0"/>
                <a:cs typeface="Verdana" panose="020B0604030504040204" pitchFamily="34" charset="0"/>
              </a:rPr>
              <a:t>Citizens in EU cities successfully replicate and upscale</a:t>
            </a:r>
            <a:r>
              <a:rPr lang="en-GB" sz="1600" i="0" kern="1200" dirty="0">
                <a:ea typeface="Verdana" panose="020B0604030504040204" pitchFamily="34" charset="0"/>
                <a:cs typeface="Verdana" panose="020B0604030504040204" pitchFamily="34" charset="0"/>
              </a:rPr>
              <a:t> best practices </a:t>
            </a:r>
            <a:r>
              <a:rPr lang="en-GB" sz="1600" b="1" i="0" kern="1200" dirty="0">
                <a:solidFill>
                  <a:srgbClr val="00B0F0"/>
                </a:solidFill>
                <a:ea typeface="Verdana" panose="020B0604030504040204" pitchFamily="34" charset="0"/>
                <a:cs typeface="Verdana" panose="020B0604030504040204" pitchFamily="34" charset="0"/>
              </a:rPr>
              <a:t>Systemic and cross-sectorial solutions </a:t>
            </a:r>
            <a:r>
              <a:rPr lang="en-GB" sz="1600" i="0" kern="1200" dirty="0">
                <a:ea typeface="Verdana" panose="020B0604030504040204" pitchFamily="34" charset="0"/>
                <a:cs typeface="Verdana" panose="020B0604030504040204" pitchFamily="34" charset="0"/>
              </a:rPr>
              <a:t>that combine technological, digital, social and nature-based innovation;</a:t>
            </a:r>
          </a:p>
          <a:p>
            <a:pPr>
              <a:buClr>
                <a:srgbClr val="00B0F0"/>
              </a:buClr>
              <a:buFont typeface="Wingdings" panose="05000000000000000000" pitchFamily="2" charset="2"/>
              <a:buChar char="Ø"/>
            </a:pPr>
            <a:r>
              <a:rPr lang="en-GB" altLang="en-US" sz="1400" i="0" dirty="0"/>
              <a:t>SC5-13-2019: Nature-based solutions for </a:t>
            </a:r>
            <a:r>
              <a:rPr lang="en-GB" altLang="en-US" sz="1400" i="0" dirty="0">
                <a:solidFill>
                  <a:srgbClr val="00B050"/>
                </a:solidFill>
              </a:rPr>
              <a:t>restoration and rehabilitation of urban ecosystems </a:t>
            </a:r>
          </a:p>
          <a:p>
            <a:pPr>
              <a:buClr>
                <a:srgbClr val="00B0F0"/>
              </a:buClr>
              <a:buFont typeface="Wingdings" panose="05000000000000000000" pitchFamily="2" charset="2"/>
              <a:buChar char="Ø"/>
            </a:pPr>
            <a:r>
              <a:rPr lang="en-GB" altLang="en-US" sz="1600" i="0" dirty="0">
                <a:solidFill>
                  <a:srgbClr val="3E6FD2"/>
                </a:solidFill>
              </a:rPr>
              <a:t>SC5-14-2019: Visionary and integrated solutions to improve well-being and health in cities ( Call under evaluation-results in October 2019)</a:t>
            </a:r>
          </a:p>
          <a:p>
            <a:pPr>
              <a:buClr>
                <a:srgbClr val="00B0F0"/>
              </a:buClr>
              <a:buFont typeface="Wingdings" panose="05000000000000000000" pitchFamily="2" charset="2"/>
              <a:buChar char="Ø"/>
            </a:pPr>
            <a:r>
              <a:rPr lang="en-GB" altLang="en-US" sz="1400" i="0" dirty="0"/>
              <a:t>SC5-23-2019: Multi-stakeholder dialogue platform</a:t>
            </a:r>
          </a:p>
          <a:p>
            <a:pPr>
              <a:buClr>
                <a:srgbClr val="00B0F0"/>
              </a:buClr>
              <a:buFont typeface="Wingdings" panose="05000000000000000000" pitchFamily="2" charset="2"/>
              <a:buChar char="Ø"/>
            </a:pPr>
            <a:r>
              <a:rPr lang="en-GB" altLang="en-US" sz="1400" i="0" dirty="0"/>
              <a:t>SC5-20-2019: Transforming historic urban areas and/or cultural landscapes into hubs of entrepreneurship and social and cultural integration </a:t>
            </a:r>
          </a:p>
          <a:p>
            <a:pPr>
              <a:buClr>
                <a:srgbClr val="00B0F0"/>
              </a:buClr>
              <a:buFont typeface="Wingdings" panose="05000000000000000000" pitchFamily="2" charset="2"/>
              <a:buChar char="Ø"/>
            </a:pPr>
            <a:r>
              <a:rPr lang="en-GB" altLang="en-US" sz="1400" i="0" dirty="0"/>
              <a:t>SC5-2019: NBS to improve air quality in cities</a:t>
            </a:r>
          </a:p>
          <a:p>
            <a:pPr>
              <a:buClr>
                <a:srgbClr val="00B0F0"/>
              </a:buClr>
              <a:buFont typeface="Wingdings" panose="05000000000000000000" pitchFamily="2" charset="2"/>
              <a:buChar char="Ø"/>
            </a:pPr>
            <a:endParaRPr lang="en-GB" altLang="en-US" sz="1400" i="0" dirty="0"/>
          </a:p>
          <a:p>
            <a:pPr>
              <a:buClr>
                <a:srgbClr val="00B0F0"/>
              </a:buClr>
              <a:buFont typeface="Wingdings" panose="05000000000000000000" pitchFamily="2" charset="2"/>
              <a:buChar char="Ø"/>
            </a:pPr>
            <a:endParaRPr lang="en-GB" altLang="en-US" sz="1800" i="0" dirty="0"/>
          </a:p>
          <a:p>
            <a:pPr marL="285750" lvl="0" indent="-285750">
              <a:spcBef>
                <a:spcPct val="0"/>
              </a:spcBef>
              <a:buClrTx/>
              <a:buFont typeface="Arial" panose="020B0604020202020204" pitchFamily="34" charset="0"/>
              <a:buChar char="•"/>
              <a:defRPr/>
            </a:pPr>
            <a:endParaRPr lang="en-GB" sz="1800" b="1" i="0" kern="1200" dirty="0">
              <a:solidFill>
                <a:srgbClr val="00B0F0"/>
              </a:solidFill>
              <a:ea typeface="Verdana" panose="020B0604030504040204" pitchFamily="34" charset="0"/>
              <a:cs typeface="Verdana" panose="020B0604030504040204" pitchFamily="34" charset="0"/>
            </a:endParaRPr>
          </a:p>
          <a:p>
            <a:pPr marL="285750" lvl="0" indent="-285750">
              <a:spcBef>
                <a:spcPct val="0"/>
              </a:spcBef>
              <a:buClrTx/>
              <a:buFont typeface="Arial" panose="020B0604020202020204" pitchFamily="34" charset="0"/>
              <a:buChar char="•"/>
              <a:defRPr/>
            </a:pPr>
            <a:endParaRPr lang="en-GB" sz="1800" i="0" kern="1200" dirty="0">
              <a:ea typeface="Verdana" panose="020B0604030504040204" pitchFamily="34" charset="0"/>
              <a:cs typeface="Verdana" panose="020B0604030504040204" pitchFamily="34" charset="0"/>
            </a:endParaRPr>
          </a:p>
          <a:p>
            <a:pPr marL="285750" lvl="0" indent="-285750">
              <a:spcBef>
                <a:spcPct val="0"/>
              </a:spcBef>
              <a:buClrTx/>
              <a:buFont typeface="Arial" panose="020B0604020202020204" pitchFamily="34" charset="0"/>
              <a:buChar char="•"/>
              <a:defRPr/>
            </a:pPr>
            <a:endParaRPr lang="en-GB" sz="2200" i="0" kern="1200" dirty="0">
              <a:ea typeface="Verdana" panose="020B0604030504040204" pitchFamily="34" charset="0"/>
              <a:cs typeface="Verdana" panose="020B0604030504040204" pitchFamily="34" charset="0"/>
            </a:endParaRPr>
          </a:p>
          <a:p>
            <a:pPr marL="285750" lvl="0" indent="-285750">
              <a:spcBef>
                <a:spcPct val="0"/>
              </a:spcBef>
              <a:buClrTx/>
              <a:buFont typeface="Arial" panose="020B0604020202020204" pitchFamily="34" charset="0"/>
              <a:buChar char="•"/>
              <a:defRPr/>
            </a:pPr>
            <a:endParaRPr lang="en-GB" sz="2200" i="0" kern="1200" dirty="0">
              <a:ea typeface="Verdana" panose="020B0604030504040204" pitchFamily="34" charset="0"/>
              <a:cs typeface="Verdana" panose="020B0604030504040204" pitchFamily="34" charset="0"/>
            </a:endParaRPr>
          </a:p>
          <a:p>
            <a:pPr marL="285750" lvl="0" indent="-285750">
              <a:spcBef>
                <a:spcPct val="0"/>
              </a:spcBef>
              <a:buClrTx/>
              <a:buFont typeface="Arial" panose="020B0604020202020204" pitchFamily="34" charset="0"/>
              <a:buChar char="•"/>
              <a:defRPr/>
            </a:pPr>
            <a:endParaRPr lang="en-GB" sz="2200" i="0" kern="1200"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29058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My Documents\FP9\Communication\PPT for staff\56e83cbc2e221-fu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820" b="14993"/>
          <a:stretch/>
        </p:blipFill>
        <p:spPr bwMode="auto">
          <a:xfrm>
            <a:off x="323528" y="5661248"/>
            <a:ext cx="3168352" cy="11967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449725" y="548679"/>
            <a:ext cx="8147248" cy="1296145"/>
          </a:xfrm>
          <a:prstGeom prst="rect">
            <a:avLst/>
          </a:prstGeom>
        </p:spPr>
        <p:txBody>
          <a:bodyPr/>
          <a:lstStyle/>
          <a:p>
            <a:pPr marL="0" indent="0" algn="ctr"/>
            <a:r>
              <a:rPr lang="en-GB" dirty="0">
                <a:solidFill>
                  <a:schemeClr val="accent6"/>
                </a:solidFill>
              </a:rPr>
              <a:t>Cities Mission (3)</a:t>
            </a:r>
            <a:endParaRPr lang="en-GB" dirty="0">
              <a:solidFill>
                <a:schemeClr val="accent3"/>
              </a:solidFill>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250FB342-EA24-424A-9C57-D39FE5B4D4AE}"/>
              </a:ext>
            </a:extLst>
          </p:cNvPr>
          <p:cNvSpPr txBox="1"/>
          <p:nvPr/>
        </p:nvSpPr>
        <p:spPr>
          <a:xfrm>
            <a:off x="512961" y="1700808"/>
            <a:ext cx="4779119"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
                <a:srgbClr val="F8A907"/>
              </a:buClr>
              <a:buSzTx/>
              <a:buFontTx/>
              <a:buNone/>
              <a:tabLst/>
              <a:defRPr/>
            </a:pPr>
            <a:endParaRPr kumimoji="0" lang="de-DE" sz="2000" b="0" i="0" u="none" strike="noStrike" kern="1200" cap="none" spc="0" normalizeH="0" baseline="0" noProof="0" dirty="0">
              <a:ln>
                <a:noFill/>
              </a:ln>
              <a:solidFill>
                <a:srgbClr val="878685">
                  <a:lumMod val="50000"/>
                </a:srgbClr>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
                <a:srgbClr val="F8A907"/>
              </a:buClr>
              <a:buSzTx/>
              <a:buFontTx/>
              <a:buNone/>
              <a:tabLst/>
              <a:defRPr/>
            </a:pPr>
            <a:endParaRPr kumimoji="0" lang="en-GB" sz="2000" b="0" i="0" u="none" strike="noStrike" kern="1200" cap="none" spc="0" normalizeH="0" baseline="0" noProof="0" dirty="0">
              <a:ln>
                <a:noFill/>
              </a:ln>
              <a:solidFill>
                <a:srgbClr val="878685">
                  <a:lumMod val="50000"/>
                </a:srgbClr>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D624"/>
                </a:solidFill>
                <a:effectLst/>
                <a:uLnTx/>
                <a:uFillTx/>
                <a:latin typeface="Verdana" pitchFamily="34" charset="0"/>
                <a:ea typeface="+mn-ea"/>
                <a:cs typeface="+mn-cs"/>
              </a:rPr>
              <a:t> </a:t>
            </a:r>
            <a:endParaRPr kumimoji="0" lang="en-GB" sz="2000" b="0" i="0" u="none" strike="noStrike" kern="1200" cap="none" spc="0" normalizeH="0" baseline="0" noProof="0" dirty="0">
              <a:ln>
                <a:noFill/>
              </a:ln>
              <a:solidFill>
                <a:srgbClr val="878685">
                  <a:lumMod val="50000"/>
                </a:srgbClr>
              </a:solidFill>
              <a:effectLst/>
              <a:uLnTx/>
              <a:uFillTx/>
              <a:latin typeface="Verdana" pitchFamily="34" charset="0"/>
              <a:ea typeface="+mn-ea"/>
              <a:cs typeface="+mn-cs"/>
            </a:endParaRPr>
          </a:p>
        </p:txBody>
      </p:sp>
      <p:sp>
        <p:nvSpPr>
          <p:cNvPr id="4" name="TextBox 3"/>
          <p:cNvSpPr txBox="1"/>
          <p:nvPr/>
        </p:nvSpPr>
        <p:spPr>
          <a:xfrm>
            <a:off x="179512" y="1196752"/>
            <a:ext cx="5976664" cy="4401205"/>
          </a:xfrm>
          <a:prstGeom prst="rect">
            <a:avLst/>
          </a:prstGeom>
          <a:noFill/>
        </p:spPr>
        <p:txBody>
          <a:bodyPr wrap="square" rtlCol="0">
            <a:spAutoFit/>
          </a:bodyPr>
          <a:lstStyle/>
          <a:p>
            <a:pPr marL="342900" lvl="0" indent="-342900">
              <a:buFont typeface="Wingdings" panose="05000000000000000000" pitchFamily="2" charset="2"/>
              <a:buChar char="ü"/>
              <a:defRPr/>
            </a:pPr>
            <a:r>
              <a:rPr lang="en-US" sz="2000" dirty="0">
                <a:solidFill>
                  <a:srgbClr val="0E4194"/>
                </a:solidFill>
                <a:latin typeface="Arial" panose="020B0604020202020204" pitchFamily="34" charset="0"/>
                <a:cs typeface="Arial" panose="020B0604020202020204" pitchFamily="34" charset="0"/>
              </a:rPr>
              <a:t>clear targeted, measurable objectives and clear budget frame; </a:t>
            </a:r>
          </a:p>
          <a:p>
            <a:pPr marL="342900" lvl="0" indent="-342900">
              <a:buFont typeface="Wingdings" panose="05000000000000000000" pitchFamily="2" charset="2"/>
              <a:buChar char="ü"/>
              <a:defRPr/>
            </a:pPr>
            <a:r>
              <a:rPr lang="en-US" sz="2000" dirty="0">
                <a:solidFill>
                  <a:srgbClr val="0E4194"/>
                </a:solidFill>
                <a:latin typeface="Arial" panose="020B0604020202020204" pitchFamily="34" charset="0"/>
                <a:cs typeface="Arial" panose="020B0604020202020204" pitchFamily="34" charset="0"/>
              </a:rPr>
              <a:t>have the necessary scope, scale and mobilization of the resources and leverage of additional public and private funds required to deliver the mission outcome; </a:t>
            </a:r>
          </a:p>
          <a:p>
            <a:pPr marL="342900" lvl="0" indent="-342900">
              <a:buFont typeface="Wingdings" panose="05000000000000000000" pitchFamily="2" charset="2"/>
              <a:buChar char="ü"/>
              <a:defRPr/>
            </a:pPr>
            <a:r>
              <a:rPr lang="en-US" sz="2000" dirty="0">
                <a:solidFill>
                  <a:srgbClr val="0E4194"/>
                </a:solidFill>
                <a:latin typeface="Arial" panose="020B0604020202020204" pitchFamily="34" charset="0"/>
                <a:cs typeface="Arial" panose="020B0604020202020204" pitchFamily="34" charset="0"/>
              </a:rPr>
              <a:t>stimulate activity across disciplines (including Social Sciences and Humanities) and encompassing activities from a broad range of TRLs, including lower TRLs; </a:t>
            </a:r>
          </a:p>
          <a:p>
            <a:pPr marL="342900" lvl="0" indent="-342900">
              <a:buFont typeface="Wingdings" panose="05000000000000000000" pitchFamily="2" charset="2"/>
              <a:buChar char="ü"/>
              <a:defRPr/>
            </a:pPr>
            <a:r>
              <a:rPr lang="en-US" sz="2000" dirty="0">
                <a:solidFill>
                  <a:srgbClr val="0E4194"/>
                </a:solidFill>
                <a:latin typeface="Arial" panose="020B0604020202020204" pitchFamily="34" charset="0"/>
                <a:cs typeface="Arial" panose="020B0604020202020204" pitchFamily="34" charset="0"/>
              </a:rPr>
              <a:t>open to multiple, diverse solutions considering societal needs and benefits</a:t>
            </a:r>
          </a:p>
          <a:p>
            <a:pPr marL="342900" lvl="0" indent="-342900">
              <a:buFont typeface="Wingdings" panose="05000000000000000000" pitchFamily="2" charset="2"/>
              <a:buChar char="ü"/>
              <a:defRPr/>
            </a:pPr>
            <a:r>
              <a:rPr lang="en-US" sz="2000" dirty="0">
                <a:solidFill>
                  <a:srgbClr val="0E4194"/>
                </a:solidFill>
                <a:latin typeface="Arial" panose="020B0604020202020204" pitchFamily="34" charset="0"/>
                <a:cs typeface="Arial" panose="020B0604020202020204" pitchFamily="34" charset="0"/>
              </a:rPr>
              <a:t>benefit from synergies with other Union &amp; National </a:t>
            </a:r>
            <a:r>
              <a:rPr lang="en-US" sz="2000" dirty="0" err="1">
                <a:solidFill>
                  <a:srgbClr val="0E4194"/>
                </a:solidFill>
                <a:latin typeface="Arial" panose="020B0604020202020204" pitchFamily="34" charset="0"/>
                <a:cs typeface="Arial" panose="020B0604020202020204" pitchFamily="34" charset="0"/>
              </a:rPr>
              <a:t>programmes</a:t>
            </a:r>
            <a:r>
              <a:rPr lang="en-US" sz="2000" dirty="0">
                <a:solidFill>
                  <a:srgbClr val="0E4194"/>
                </a:solidFill>
                <a:latin typeface="Arial" panose="020B0604020202020204" pitchFamily="34" charset="0"/>
                <a:cs typeface="Arial" panose="020B0604020202020204" pitchFamily="34" charset="0"/>
              </a:rPr>
              <a:t>;</a:t>
            </a:r>
          </a:p>
        </p:txBody>
      </p:sp>
      <p:sp>
        <p:nvSpPr>
          <p:cNvPr id="5" name="TextBox 4"/>
          <p:cNvSpPr txBox="1"/>
          <p:nvPr/>
        </p:nvSpPr>
        <p:spPr>
          <a:xfrm rot="16200000">
            <a:off x="6981392" y="4076588"/>
            <a:ext cx="3772550" cy="18466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dirty="0">
                <a:ln>
                  <a:noFill/>
                </a:ln>
                <a:solidFill>
                  <a:srgbClr val="404A52"/>
                </a:solidFill>
                <a:effectLst/>
                <a:uLnTx/>
                <a:uFillTx/>
                <a:latin typeface="Arial"/>
                <a:ea typeface="+mn-ea"/>
                <a:cs typeface="+mn-cs"/>
              </a:rPr>
              <a:t>Credits: </a:t>
            </a:r>
            <a:r>
              <a:rPr kumimoji="0" lang="en-GB" sz="600" b="0" i="0" u="none" strike="noStrike" kern="1200" cap="none" spc="0" normalizeH="0" baseline="0" noProof="0" dirty="0">
                <a:ln>
                  <a:noFill/>
                </a:ln>
                <a:solidFill>
                  <a:srgbClr val="404A52"/>
                </a:solidFill>
                <a:effectLst/>
                <a:uLnTx/>
                <a:uFillTx/>
                <a:latin typeface="Arial"/>
                <a:ea typeface="+mn-ea"/>
                <a:cs typeface="+mn-cs"/>
                <a:hlinkClick r:id="rId4"/>
              </a:rPr>
              <a:t>https://www.un.org/sustainabledevelopment/sustainable-development-goals/</a:t>
            </a:r>
            <a:endParaRPr kumimoji="0" lang="en-GB" sz="600" b="0" i="0" u="none" strike="noStrike" kern="1200" cap="none" spc="0" normalizeH="0" baseline="0" noProof="0" dirty="0">
              <a:ln>
                <a:noFill/>
              </a:ln>
              <a:solidFill>
                <a:srgbClr val="404A52"/>
              </a:solidFill>
              <a:effectLst/>
              <a:uLnTx/>
              <a:uFillTx/>
              <a:latin typeface="Arial"/>
              <a:ea typeface="+mn-ea"/>
              <a:cs typeface="+mn-cs"/>
            </a:endParaRPr>
          </a:p>
        </p:txBody>
      </p:sp>
    </p:spTree>
    <p:extLst>
      <p:ext uri="{BB962C8B-B14F-4D97-AF65-F5344CB8AC3E}">
        <p14:creationId xmlns:p14="http://schemas.microsoft.com/office/powerpoint/2010/main" val="29419777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15962" y="3130481"/>
            <a:ext cx="2512076"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2800" dirty="0">
                <a:solidFill>
                  <a:srgbClr val="FF0000"/>
                </a:solidFill>
                <a:effectLst>
                  <a:outerShdw blurRad="38100" dist="38100" dir="2700000" algn="tl">
                    <a:srgbClr val="000000">
                      <a:alpha val="43137"/>
                    </a:srgbClr>
                  </a:outerShdw>
                </a:effectLst>
              </a:rPr>
              <a:t>5 M</a:t>
            </a:r>
            <a:r>
              <a:rPr kumimoji="0" lang="en-GB"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ission areas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2240" y="2565281"/>
            <a:ext cx="1440000" cy="1440000"/>
          </a:xfrm>
          <a:prstGeom prst="rect">
            <a:avLst/>
          </a:prstGeom>
        </p:spPr>
      </p:pic>
      <p:sp>
        <p:nvSpPr>
          <p:cNvPr id="5" name="ZoneTexte 3">
            <a:extLst>
              <a:ext uri="{FF2B5EF4-FFF2-40B4-BE49-F238E27FC236}">
                <a16:creationId xmlns:a16="http://schemas.microsoft.com/office/drawing/2014/main" id="{69455E74-2D0E-461A-A7F6-05519A7E8767}"/>
              </a:ext>
            </a:extLst>
          </p:cNvPr>
          <p:cNvSpPr txBox="1"/>
          <p:nvPr/>
        </p:nvSpPr>
        <p:spPr>
          <a:xfrm>
            <a:off x="3089983" y="3577622"/>
            <a:ext cx="2239142" cy="1128001"/>
          </a:xfrm>
          <a:prstGeom prst="rect">
            <a:avLst/>
          </a:prstGeom>
          <a:noFill/>
        </p:spPr>
        <p:txBody>
          <a:bodyPr wrap="square" rtlCol="0">
            <a:spAutoFit/>
          </a:bodyPr>
          <a:lstStyle/>
          <a:p>
            <a:pPr marL="457200" marR="0" lvl="1" indent="0" algn="l" defTabSz="914400" rtl="0" eaLnBrk="1" fontAlgn="base" latinLnBrk="0" hangingPunct="1">
              <a:lnSpc>
                <a:spcPct val="180000"/>
              </a:lnSpc>
              <a:spcBef>
                <a:spcPts val="1200"/>
              </a:spcBef>
              <a:spcAft>
                <a:spcPts val="0"/>
              </a:spcAft>
              <a:buClr>
                <a:srgbClr val="F8A907"/>
              </a:buClr>
              <a:buSzTx/>
              <a:buFontTx/>
              <a:buNone/>
              <a:tabLst/>
              <a:defRPr/>
            </a:pPr>
            <a:endParaRPr kumimoji="0" lang="en-US" sz="1800" b="0" i="0" u="none" strike="noStrike" kern="1200" cap="none" spc="0" normalizeH="0" baseline="0" noProof="0" dirty="0">
              <a:ln>
                <a:noFill/>
              </a:ln>
              <a:solidFill>
                <a:srgbClr val="878685">
                  <a:lumMod val="50000"/>
                </a:srgbClr>
              </a:solidFill>
              <a:effectLst/>
              <a:uLnTx/>
              <a:uFillTx/>
              <a:latin typeface="Arial"/>
              <a:ea typeface="+mn-ea"/>
              <a:cs typeface="+mn-cs"/>
            </a:endParaRPr>
          </a:p>
          <a:p>
            <a:pPr marL="457200" marR="0" lvl="1" indent="0" algn="l" defTabSz="914400" rtl="0" eaLnBrk="1" fontAlgn="base" latinLnBrk="0" hangingPunct="1">
              <a:lnSpc>
                <a:spcPct val="180000"/>
              </a:lnSpc>
              <a:spcBef>
                <a:spcPts val="300"/>
              </a:spcBef>
              <a:spcAft>
                <a:spcPts val="0"/>
              </a:spcAft>
              <a:buClr>
                <a:srgbClr val="F8A907"/>
              </a:buClr>
              <a:buSzTx/>
              <a:buFontTx/>
              <a:buNone/>
              <a:tabLst/>
              <a:defRPr/>
            </a:pPr>
            <a:r>
              <a:rPr kumimoji="0" lang="en-US" sz="1800" b="0" i="0" u="none" strike="noStrike" kern="1200" cap="none" spc="0" normalizeH="0" baseline="0" noProof="0" dirty="0">
                <a:ln>
                  <a:noFill/>
                </a:ln>
                <a:solidFill>
                  <a:srgbClr val="878685">
                    <a:lumMod val="50000"/>
                  </a:srgbClr>
                </a:solidFill>
                <a:effectLst/>
                <a:uLnTx/>
                <a:uFillTx/>
                <a:latin typeface="Arial"/>
                <a:ea typeface="+mn-ea"/>
                <a:cs typeface="+mn-cs"/>
              </a:rPr>
              <a:t>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9766" y="1266771"/>
            <a:ext cx="1440000" cy="1440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5138" y="2565281"/>
            <a:ext cx="1440000" cy="1440000"/>
          </a:xfrm>
          <a:prstGeom prst="rect">
            <a:avLst/>
          </a:prstGeom>
        </p:spPr>
      </p:pic>
      <p:sp>
        <p:nvSpPr>
          <p:cNvPr id="10" name="TextBox 9"/>
          <p:cNvSpPr txBox="1"/>
          <p:nvPr/>
        </p:nvSpPr>
        <p:spPr>
          <a:xfrm>
            <a:off x="2853581" y="332656"/>
            <a:ext cx="3312369" cy="92333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78685">
                    <a:lumMod val="50000"/>
                  </a:srgbClr>
                </a:solidFill>
                <a:effectLst/>
                <a:uLnTx/>
                <a:uFillTx/>
                <a:latin typeface="+mj-lt"/>
                <a:ea typeface="+mn-ea"/>
                <a:cs typeface="+mn-cs"/>
              </a:rPr>
              <a:t>Adaptation to climate change, including societal transformation</a:t>
            </a:r>
            <a:endParaRPr kumimoji="0" lang="en-GB" sz="1800" b="1" i="0" u="none" strike="noStrike" kern="1200" cap="none" spc="0" normalizeH="0" baseline="0" noProof="0" dirty="0">
              <a:ln>
                <a:noFill/>
              </a:ln>
              <a:solidFill>
                <a:srgbClr val="0F5494"/>
              </a:solidFill>
              <a:effectLst/>
              <a:uLnTx/>
              <a:uFillTx/>
              <a:latin typeface="+mj-lt"/>
              <a:ea typeface="+mn-ea"/>
              <a:cs typeface="+mn-cs"/>
            </a:endParaRPr>
          </a:p>
        </p:txBody>
      </p:sp>
      <p:sp>
        <p:nvSpPr>
          <p:cNvPr id="11" name="TextBox 10"/>
          <p:cNvSpPr txBox="1"/>
          <p:nvPr/>
        </p:nvSpPr>
        <p:spPr>
          <a:xfrm>
            <a:off x="7308304" y="3130481"/>
            <a:ext cx="110547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78685">
                    <a:lumMod val="50000"/>
                  </a:srgbClr>
                </a:solidFill>
                <a:effectLst/>
                <a:uLnTx/>
                <a:uFillTx/>
                <a:latin typeface="+mj-lt"/>
                <a:ea typeface="+mn-ea"/>
                <a:cs typeface="+mn-cs"/>
              </a:rPr>
              <a:t>Cancer</a:t>
            </a:r>
            <a:endParaRPr kumimoji="0" lang="en-GB" sz="1800" b="1" i="0" u="none" strike="noStrike" kern="1200" cap="none" spc="0" normalizeH="0" baseline="0" noProof="0" dirty="0">
              <a:ln>
                <a:noFill/>
              </a:ln>
              <a:solidFill>
                <a:srgbClr val="0F5494"/>
              </a:solidFill>
              <a:effectLst/>
              <a:uLnTx/>
              <a:uFillTx/>
              <a:latin typeface="+mj-lt"/>
              <a:ea typeface="+mn-ea"/>
              <a:cs typeface="+mn-cs"/>
            </a:endParaRPr>
          </a:p>
        </p:txBody>
      </p:sp>
      <p:sp>
        <p:nvSpPr>
          <p:cNvPr id="12" name="TextBox 11"/>
          <p:cNvSpPr txBox="1"/>
          <p:nvPr/>
        </p:nvSpPr>
        <p:spPr>
          <a:xfrm>
            <a:off x="313047" y="2514928"/>
            <a:ext cx="1466027" cy="175432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78685">
                    <a:lumMod val="50000"/>
                  </a:srgbClr>
                </a:solidFill>
                <a:effectLst/>
                <a:uLnTx/>
                <a:uFillTx/>
                <a:latin typeface="+mn-lt"/>
                <a:ea typeface="+mn-ea"/>
                <a:cs typeface="+mn-cs"/>
              </a:rPr>
              <a:t>Healthy oceans, seas, coastal and inland waters </a:t>
            </a:r>
            <a:endParaRPr kumimoji="0" lang="en-GB" sz="1800" b="1" i="0" u="none" strike="noStrike" kern="1200" cap="none" spc="0" normalizeH="0" baseline="0" noProof="0" dirty="0">
              <a:ln>
                <a:noFill/>
              </a:ln>
              <a:solidFill>
                <a:srgbClr val="0F5494"/>
              </a:solidFill>
              <a:effectLst/>
              <a:uLnTx/>
              <a:uFillTx/>
              <a:latin typeface="+mn-lt"/>
              <a:ea typeface="+mn-ea"/>
              <a:cs typeface="+mn-cs"/>
            </a:endParaRPr>
          </a:p>
        </p:txBody>
      </p:sp>
      <p:sp>
        <p:nvSpPr>
          <p:cNvPr id="13" name="TextBox 12"/>
          <p:cNvSpPr txBox="1"/>
          <p:nvPr/>
        </p:nvSpPr>
        <p:spPr>
          <a:xfrm>
            <a:off x="6495138" y="4822134"/>
            <a:ext cx="172819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78685">
                    <a:lumMod val="50000"/>
                  </a:srgbClr>
                </a:solidFill>
                <a:effectLst/>
                <a:uLnTx/>
                <a:uFillTx/>
                <a:latin typeface="+mn-lt"/>
                <a:ea typeface="+mn-ea"/>
                <a:cs typeface="+mn-cs"/>
              </a:rPr>
              <a:t>Soil health and food</a:t>
            </a:r>
          </a:p>
        </p:txBody>
      </p:sp>
      <p:sp>
        <p:nvSpPr>
          <p:cNvPr id="14" name="TextBox 13"/>
          <p:cNvSpPr txBox="1"/>
          <p:nvPr/>
        </p:nvSpPr>
        <p:spPr>
          <a:xfrm>
            <a:off x="637650" y="4901441"/>
            <a:ext cx="2041579" cy="646331"/>
          </a:xfrm>
          <a:prstGeom prst="rect">
            <a:avLst/>
          </a:prstGeom>
          <a:noFill/>
        </p:spPr>
        <p:txBody>
          <a:bodyPr wrap="square" rtlCol="0">
            <a:spAutoFit/>
          </a:bodyPr>
          <a:lstStyle/>
          <a:p>
            <a:pPr algn="ctr">
              <a:spcBef>
                <a:spcPts val="300"/>
              </a:spcBef>
              <a:spcAft>
                <a:spcPts val="0"/>
              </a:spcAft>
              <a:buClr>
                <a:srgbClr val="F8A907"/>
              </a:buClr>
              <a:defRPr/>
            </a:pPr>
            <a:r>
              <a:rPr kumimoji="0" lang="en-US" sz="1800" b="1" i="0" u="none" strike="noStrike" kern="1200" cap="none" spc="0" normalizeH="0" baseline="0" noProof="0" dirty="0">
                <a:ln>
                  <a:noFill/>
                </a:ln>
                <a:solidFill>
                  <a:srgbClr val="878685">
                    <a:lumMod val="50000"/>
                  </a:srgbClr>
                </a:solidFill>
                <a:effectLst/>
                <a:uLnTx/>
                <a:uFillTx/>
                <a:latin typeface="+mn-lt"/>
                <a:ea typeface="+mn-ea"/>
                <a:cs typeface="+mn-cs"/>
              </a:rPr>
              <a:t>Climate-neutral and smart cities </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7557" y="4472666"/>
            <a:ext cx="1440000" cy="1440000"/>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1273" y="4472666"/>
            <a:ext cx="1437517" cy="1440000"/>
          </a:xfrm>
          <a:prstGeom prst="rect">
            <a:avLst/>
          </a:prstGeom>
        </p:spPr>
      </p:pic>
    </p:spTree>
    <p:extLst>
      <p:ext uri="{BB962C8B-B14F-4D97-AF65-F5344CB8AC3E}">
        <p14:creationId xmlns:p14="http://schemas.microsoft.com/office/powerpoint/2010/main" val="18054661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9552" y="293265"/>
            <a:ext cx="6552728" cy="903487"/>
          </a:xfrm>
          <a:prstGeom prst="rect">
            <a:avLst/>
          </a:prstGeom>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3175" lvl="1"/>
            <a:r>
              <a:rPr lang="en-GB" sz="2800" kern="0" dirty="0">
                <a:solidFill>
                  <a:schemeClr val="accent6"/>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Chairs of the Mission Boards</a:t>
            </a:r>
            <a:br>
              <a:rPr lang="en-GB" kern="0" dirty="0">
                <a:solidFill>
                  <a:srgbClr val="133176"/>
                </a:solidFill>
                <a:effectLst>
                  <a:outerShdw blurRad="38100" dist="38100" dir="2700000" algn="tl">
                    <a:srgbClr val="000000">
                      <a:alpha val="43137"/>
                    </a:srgbClr>
                  </a:outerShdw>
                </a:effectLst>
              </a:rPr>
            </a:br>
            <a:endParaRPr lang="en-GB" sz="2800" kern="0" dirty="0">
              <a:solidFill>
                <a:schemeClr val="accent6"/>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endParaRPr>
          </a:p>
        </p:txBody>
      </p:sp>
      <p:sp>
        <p:nvSpPr>
          <p:cNvPr id="3" name="TextBox 2"/>
          <p:cNvSpPr txBox="1"/>
          <p:nvPr/>
        </p:nvSpPr>
        <p:spPr>
          <a:xfrm>
            <a:off x="539552" y="1161565"/>
            <a:ext cx="5616624" cy="5493812"/>
          </a:xfrm>
          <a:prstGeom prst="rect">
            <a:avLst/>
          </a:prstGeom>
          <a:noFill/>
        </p:spPr>
        <p:txBody>
          <a:bodyPr wrap="square" rtlCol="0">
            <a:spAutoFit/>
          </a:bodyPr>
          <a:lstStyle/>
          <a:p>
            <a:pPr>
              <a:lnSpc>
                <a:spcPct val="130000"/>
              </a:lnSpc>
            </a:pPr>
            <a:r>
              <a:rPr lang="en-GB" sz="1800" dirty="0">
                <a:solidFill>
                  <a:schemeClr val="accent6"/>
                </a:solidFill>
                <a:latin typeface="+mj-lt"/>
              </a:rPr>
              <a:t>Adaptation to Climate Change including Societal Transformation: </a:t>
            </a:r>
          </a:p>
          <a:p>
            <a:pPr>
              <a:lnSpc>
                <a:spcPct val="130000"/>
              </a:lnSpc>
            </a:pPr>
            <a:r>
              <a:rPr lang="en-GB" sz="1800" dirty="0">
                <a:solidFill>
                  <a:schemeClr val="accent4">
                    <a:lumMod val="75000"/>
                  </a:schemeClr>
                </a:solidFill>
                <a:latin typeface="+mj-lt"/>
              </a:rPr>
              <a:t>Ms Connie Hedegaard</a:t>
            </a:r>
          </a:p>
          <a:p>
            <a:pPr>
              <a:lnSpc>
                <a:spcPct val="130000"/>
              </a:lnSpc>
            </a:pPr>
            <a:endParaRPr lang="en-IE" sz="1800" b="0" dirty="0">
              <a:solidFill>
                <a:schemeClr val="accent6"/>
              </a:solidFill>
              <a:latin typeface="+mj-lt"/>
            </a:endParaRPr>
          </a:p>
          <a:p>
            <a:pPr>
              <a:lnSpc>
                <a:spcPct val="130000"/>
              </a:lnSpc>
            </a:pPr>
            <a:r>
              <a:rPr lang="en-GB" sz="1800" dirty="0">
                <a:solidFill>
                  <a:schemeClr val="accent6"/>
                </a:solidFill>
                <a:latin typeface="+mj-lt"/>
              </a:rPr>
              <a:t>Cancer: </a:t>
            </a:r>
          </a:p>
          <a:p>
            <a:pPr>
              <a:lnSpc>
                <a:spcPct val="130000"/>
              </a:lnSpc>
            </a:pPr>
            <a:r>
              <a:rPr lang="en-GB" sz="1800" dirty="0">
                <a:solidFill>
                  <a:schemeClr val="accent4">
                    <a:lumMod val="75000"/>
                  </a:schemeClr>
                </a:solidFill>
                <a:latin typeface="+mj-lt"/>
              </a:rPr>
              <a:t>Prof Harald zur Hausen </a:t>
            </a:r>
          </a:p>
          <a:p>
            <a:pPr>
              <a:lnSpc>
                <a:spcPct val="130000"/>
              </a:lnSpc>
            </a:pPr>
            <a:endParaRPr lang="en-IE" sz="1800" b="0" dirty="0">
              <a:solidFill>
                <a:schemeClr val="accent6"/>
              </a:solidFill>
              <a:latin typeface="+mj-lt"/>
            </a:endParaRPr>
          </a:p>
          <a:p>
            <a:pPr>
              <a:lnSpc>
                <a:spcPct val="130000"/>
              </a:lnSpc>
            </a:pPr>
            <a:r>
              <a:rPr lang="en-GB" sz="1800" dirty="0">
                <a:solidFill>
                  <a:schemeClr val="accent6"/>
                </a:solidFill>
                <a:latin typeface="+mj-lt"/>
              </a:rPr>
              <a:t>Healthy Oceans, Seas, Coastal and inland Waters</a:t>
            </a:r>
            <a:r>
              <a:rPr lang="en-GB" sz="1800" dirty="0">
                <a:solidFill>
                  <a:srgbClr val="2D5EC1"/>
                </a:solidFill>
                <a:latin typeface="+mj-lt"/>
              </a:rPr>
              <a:t>: </a:t>
            </a:r>
            <a:r>
              <a:rPr lang="en-GB" sz="1800" dirty="0">
                <a:solidFill>
                  <a:schemeClr val="accent4">
                    <a:lumMod val="75000"/>
                  </a:schemeClr>
                </a:solidFill>
                <a:latin typeface="+mj-lt"/>
              </a:rPr>
              <a:t>Mr Pascal Lamy</a:t>
            </a:r>
          </a:p>
          <a:p>
            <a:pPr>
              <a:lnSpc>
                <a:spcPct val="130000"/>
              </a:lnSpc>
            </a:pPr>
            <a:endParaRPr lang="en-IE" sz="1800" b="0" dirty="0">
              <a:solidFill>
                <a:schemeClr val="accent6"/>
              </a:solidFill>
              <a:latin typeface="+mj-lt"/>
            </a:endParaRPr>
          </a:p>
          <a:p>
            <a:pPr>
              <a:lnSpc>
                <a:spcPct val="130000"/>
              </a:lnSpc>
            </a:pPr>
            <a:r>
              <a:rPr lang="en-GB" sz="1800" dirty="0">
                <a:solidFill>
                  <a:schemeClr val="accent6"/>
                </a:solidFill>
                <a:latin typeface="+mj-lt"/>
              </a:rPr>
              <a:t>Climate-Neutral and Smart Cities: </a:t>
            </a:r>
            <a:r>
              <a:rPr lang="en-GB" sz="1800" dirty="0">
                <a:solidFill>
                  <a:schemeClr val="tx2">
                    <a:lumMod val="75000"/>
                  </a:schemeClr>
                </a:solidFill>
                <a:latin typeface="+mj-lt"/>
              </a:rPr>
              <a:t>	         </a:t>
            </a:r>
            <a:r>
              <a:rPr lang="en-GB" sz="1800" dirty="0">
                <a:solidFill>
                  <a:schemeClr val="accent4">
                    <a:lumMod val="75000"/>
                  </a:schemeClr>
                </a:solidFill>
                <a:latin typeface="+mj-lt"/>
              </a:rPr>
              <a:t>Ms Hanna Gronkiewicz-Waltz</a:t>
            </a:r>
          </a:p>
          <a:p>
            <a:pPr>
              <a:lnSpc>
                <a:spcPct val="130000"/>
              </a:lnSpc>
            </a:pPr>
            <a:endParaRPr lang="en-IE" sz="1800" b="0" dirty="0">
              <a:solidFill>
                <a:schemeClr val="accent6"/>
              </a:solidFill>
              <a:latin typeface="+mj-lt"/>
            </a:endParaRPr>
          </a:p>
          <a:p>
            <a:pPr>
              <a:lnSpc>
                <a:spcPct val="130000"/>
              </a:lnSpc>
            </a:pPr>
            <a:r>
              <a:rPr lang="en-GB" sz="1800" dirty="0">
                <a:solidFill>
                  <a:schemeClr val="accent6"/>
                </a:solidFill>
                <a:latin typeface="+mj-lt"/>
              </a:rPr>
              <a:t>Soil health and Food: </a:t>
            </a:r>
          </a:p>
          <a:p>
            <a:pPr>
              <a:lnSpc>
                <a:spcPct val="130000"/>
              </a:lnSpc>
            </a:pPr>
            <a:r>
              <a:rPr lang="en-GB" sz="1800" dirty="0">
                <a:solidFill>
                  <a:schemeClr val="accent4">
                    <a:lumMod val="75000"/>
                  </a:schemeClr>
                </a:solidFill>
                <a:latin typeface="+mj-lt"/>
              </a:rPr>
              <a:t>Mr Cees Veerman </a:t>
            </a:r>
          </a:p>
        </p:txBody>
      </p:sp>
      <p:pic>
        <p:nvPicPr>
          <p:cNvPr id="4" name="Picture 3" descr="C:\Users\reevene\AppData\Local\Microsoft\Windows\INetCache\Content.MSO\68EF26A8.tmp"/>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2463" y="1124744"/>
            <a:ext cx="713356" cy="1080120"/>
          </a:xfrm>
          <a:prstGeom prst="rect">
            <a:avLst/>
          </a:prstGeom>
          <a:noFill/>
          <a:ln>
            <a:noFill/>
          </a:ln>
        </p:spPr>
      </p:pic>
      <p:pic>
        <p:nvPicPr>
          <p:cNvPr id="5" name="Picture 4" descr="C:\Users\reevene\AppData\Local\Microsoft\Windows\INetCache\Content.MSO\707638ED.tmp"/>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5152" y="2348880"/>
            <a:ext cx="742082" cy="903015"/>
          </a:xfrm>
          <a:prstGeom prst="rect">
            <a:avLst/>
          </a:prstGeom>
          <a:noFill/>
          <a:ln>
            <a:noFill/>
          </a:ln>
        </p:spPr>
      </p:pic>
      <p:pic>
        <p:nvPicPr>
          <p:cNvPr id="6" name="Picture 5" descr="C:\Users\reevene\AppData\Local\Microsoft\Windows\INetCache\Content.MSO\9C7EE5DE.tmp"/>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5151" y="3356992"/>
            <a:ext cx="729175" cy="1083365"/>
          </a:xfrm>
          <a:prstGeom prst="rect">
            <a:avLst/>
          </a:prstGeom>
          <a:noFill/>
          <a:ln>
            <a:noFill/>
          </a:ln>
        </p:spPr>
      </p:pic>
      <p:pic>
        <p:nvPicPr>
          <p:cNvPr id="7" name="Picture 6" descr="C:\Users\reevene\AppData\Local\Microsoft\Windows\INetCache\Content.MSO\381A03CB.tmp"/>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55151" y="4653136"/>
            <a:ext cx="715889" cy="878687"/>
          </a:xfrm>
          <a:prstGeom prst="rect">
            <a:avLst/>
          </a:prstGeom>
          <a:noFill/>
          <a:ln>
            <a:noFill/>
          </a:ln>
        </p:spPr>
      </p:pic>
      <p:pic>
        <p:nvPicPr>
          <p:cNvPr id="9" name="Picture 8" descr="C:\Users\reevene\AppData\Local\Microsoft\Windows\INetCache\Content.MSO\3F9BC3C6.tmp"/>
          <p:cNvPicPr/>
          <p:nvPr/>
        </p:nvPicPr>
        <p:blipFill rotWithShape="1">
          <a:blip r:embed="rId7">
            <a:extLst>
              <a:ext uri="{28A0092B-C50C-407E-A947-70E740481C1C}">
                <a14:useLocalDpi xmlns:a14="http://schemas.microsoft.com/office/drawing/2010/main" val="0"/>
              </a:ext>
            </a:extLst>
          </a:blip>
          <a:srcRect l="23001" r="24093"/>
          <a:stretch/>
        </p:blipFill>
        <p:spPr bwMode="auto">
          <a:xfrm>
            <a:off x="6755151" y="5661248"/>
            <a:ext cx="744468" cy="100642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31438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648" y="437823"/>
            <a:ext cx="9082936" cy="46166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F5494"/>
                </a:solidFill>
                <a:effectLst>
                  <a:outerShdw blurRad="38100" dist="38100" dir="2700000" algn="tl">
                    <a:srgbClr val="000000">
                      <a:alpha val="43137"/>
                    </a:srgbClr>
                  </a:outerShdw>
                </a:effectLst>
                <a:uLnTx/>
                <a:uFillTx/>
                <a:latin typeface="Verdana" pitchFamily="34" charset="0"/>
                <a:ea typeface="+mn-ea"/>
                <a:cs typeface="+mn-cs"/>
              </a:rPr>
              <a:t>Mission Board for Climate Neutral and Smart Cities </a:t>
            </a:r>
            <a:endParaRPr kumimoji="0" lang="en-GB" sz="2400" b="1" i="0" u="none" strike="noStrike" kern="1200" cap="none" spc="0" normalizeH="0" baseline="0" noProof="0" dirty="0">
              <a:ln>
                <a:noFill/>
              </a:ln>
              <a:solidFill>
                <a:srgbClr val="0F5494"/>
              </a:solidFill>
              <a:effectLst>
                <a:outerShdw blurRad="38100" dist="38100" dir="2700000" algn="tl">
                  <a:srgbClr val="000000">
                    <a:alpha val="43137"/>
                  </a:srgbClr>
                </a:outerShdw>
              </a:effectLst>
              <a:uLnTx/>
              <a:uFillTx/>
              <a:latin typeface="Verdana" pitchFamily="34" charset="0"/>
              <a:ea typeface="+mn-ea"/>
              <a:cs typeface="+mn-cs"/>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0080" r="14378"/>
          <a:stretch/>
        </p:blipFill>
        <p:spPr>
          <a:xfrm>
            <a:off x="598014" y="1533514"/>
            <a:ext cx="980275" cy="966322"/>
          </a:xfrm>
          <a:prstGeom prst="rect">
            <a:avLst/>
          </a:prstGeom>
        </p:spPr>
      </p:pic>
      <p:sp>
        <p:nvSpPr>
          <p:cNvPr id="4" name="TextBox 3"/>
          <p:cNvSpPr txBox="1"/>
          <p:nvPr/>
        </p:nvSpPr>
        <p:spPr>
          <a:xfrm>
            <a:off x="230072" y="2486418"/>
            <a:ext cx="1690735"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F5494"/>
                </a:solidFill>
                <a:effectLst/>
                <a:uLnTx/>
                <a:uFillTx/>
                <a:latin typeface="Verdana" pitchFamily="34" charset="0"/>
                <a:ea typeface="+mn-ea"/>
                <a:cs typeface="+mn-cs"/>
              </a:rPr>
              <a:t>Hanna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F5494"/>
                </a:solidFill>
                <a:effectLst/>
                <a:uLnTx/>
                <a:uFillTx/>
                <a:latin typeface="Verdana" pitchFamily="34" charset="0"/>
                <a:ea typeface="+mn-ea"/>
                <a:cs typeface="+mn-cs"/>
              </a:rPr>
              <a:t>GRONKIEWICZ-WALTZ</a:t>
            </a:r>
          </a:p>
        </p:txBody>
      </p:sp>
      <p:pic>
        <p:nvPicPr>
          <p:cNvPr id="5" name="Picture 4"/>
          <p:cNvPicPr>
            <a:picLocks noChangeAspect="1"/>
          </p:cNvPicPr>
          <p:nvPr/>
        </p:nvPicPr>
        <p:blipFill rotWithShape="1">
          <a:blip r:embed="rId3"/>
          <a:srcRect b="7693"/>
          <a:stretch/>
        </p:blipFill>
        <p:spPr>
          <a:xfrm>
            <a:off x="2277133" y="1504892"/>
            <a:ext cx="967040" cy="975035"/>
          </a:xfrm>
          <a:prstGeom prst="rect">
            <a:avLst/>
          </a:prstGeom>
        </p:spPr>
      </p:pic>
      <p:sp>
        <p:nvSpPr>
          <p:cNvPr id="6" name="TextBox 5"/>
          <p:cNvSpPr txBox="1"/>
          <p:nvPr/>
        </p:nvSpPr>
        <p:spPr>
          <a:xfrm>
            <a:off x="2257803" y="2480546"/>
            <a:ext cx="105455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F5494"/>
                </a:solidFill>
                <a:effectLst/>
                <a:uLnTx/>
                <a:uFillTx/>
                <a:latin typeface="Verdana" pitchFamily="34" charset="0"/>
                <a:ea typeface="+mn-ea"/>
                <a:cs typeface="+mn-cs"/>
              </a:rPr>
              <a:t>Allan LARSSON</a:t>
            </a:r>
          </a:p>
        </p:txBody>
      </p:sp>
      <p:pic>
        <p:nvPicPr>
          <p:cNvPr id="7" name="Picture 6"/>
          <p:cNvPicPr>
            <a:picLocks noChangeAspect="1"/>
          </p:cNvPicPr>
          <p:nvPr/>
        </p:nvPicPr>
        <p:blipFill rotWithShape="1">
          <a:blip r:embed="rId4"/>
          <a:srcRect l="9491" t="2629" r="7615" b="14023"/>
          <a:stretch/>
        </p:blipFill>
        <p:spPr>
          <a:xfrm>
            <a:off x="3888045" y="1504891"/>
            <a:ext cx="1080757" cy="981527"/>
          </a:xfrm>
          <a:prstGeom prst="rect">
            <a:avLst/>
          </a:prstGeom>
        </p:spPr>
      </p:pic>
      <p:sp>
        <p:nvSpPr>
          <p:cNvPr id="8" name="TextBox 7"/>
          <p:cNvSpPr txBox="1"/>
          <p:nvPr/>
        </p:nvSpPr>
        <p:spPr>
          <a:xfrm>
            <a:off x="3787398" y="2480443"/>
            <a:ext cx="130370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F5494"/>
                </a:solidFill>
                <a:effectLst/>
                <a:uLnTx/>
                <a:uFillTx/>
                <a:latin typeface="Verdana" pitchFamily="34" charset="0"/>
                <a:ea typeface="+mn-ea"/>
                <a:cs typeface="+mn-cs"/>
              </a:rPr>
              <a:t>Katrine Krogh ANDERSEN</a:t>
            </a:r>
          </a:p>
        </p:txBody>
      </p:sp>
      <p:pic>
        <p:nvPicPr>
          <p:cNvPr id="9" name="Picture 8"/>
          <p:cNvPicPr>
            <a:picLocks noChangeAspect="1"/>
          </p:cNvPicPr>
          <p:nvPr/>
        </p:nvPicPr>
        <p:blipFill rotWithShape="1">
          <a:blip r:embed="rId5"/>
          <a:srcRect b="10151"/>
          <a:stretch/>
        </p:blipFill>
        <p:spPr>
          <a:xfrm>
            <a:off x="5770611" y="1504892"/>
            <a:ext cx="950202" cy="981527"/>
          </a:xfrm>
          <a:prstGeom prst="rect">
            <a:avLst/>
          </a:prstGeom>
        </p:spPr>
      </p:pic>
      <p:sp>
        <p:nvSpPr>
          <p:cNvPr id="10" name="TextBox 9"/>
          <p:cNvSpPr txBox="1"/>
          <p:nvPr/>
        </p:nvSpPr>
        <p:spPr>
          <a:xfrm>
            <a:off x="5702431" y="2480444"/>
            <a:ext cx="1181477"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F5494"/>
                </a:solidFill>
                <a:effectLst/>
                <a:uLnTx/>
                <a:uFillTx/>
                <a:latin typeface="Verdana" pitchFamily="34" charset="0"/>
                <a:ea typeface="+mn-ea"/>
                <a:cs typeface="+mn-cs"/>
              </a:rPr>
              <a:t>Anna Lisa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F5494"/>
                </a:solidFill>
                <a:effectLst/>
                <a:uLnTx/>
                <a:uFillTx/>
                <a:latin typeface="Verdana" pitchFamily="34" charset="0"/>
                <a:ea typeface="+mn-ea"/>
                <a:cs typeface="+mn-cs"/>
              </a:rPr>
              <a:t>BONI</a:t>
            </a:r>
          </a:p>
        </p:txBody>
      </p:sp>
      <p:sp>
        <p:nvSpPr>
          <p:cNvPr id="11" name="TextBox 10"/>
          <p:cNvSpPr txBox="1"/>
          <p:nvPr/>
        </p:nvSpPr>
        <p:spPr>
          <a:xfrm>
            <a:off x="7576651" y="2480445"/>
            <a:ext cx="1174688"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F5494"/>
                </a:solidFill>
                <a:effectLst/>
                <a:uLnTx/>
                <a:uFillTx/>
                <a:latin typeface="Verdana" pitchFamily="34" charset="0"/>
                <a:ea typeface="+mn-ea"/>
                <a:cs typeface="+mn-cs"/>
              </a:rPr>
              <a:t>Paulo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F5494"/>
                </a:solidFill>
                <a:effectLst/>
                <a:uLnTx/>
                <a:uFillTx/>
                <a:latin typeface="Verdana" pitchFamily="34" charset="0"/>
                <a:ea typeface="+mn-ea"/>
                <a:cs typeface="+mn-cs"/>
              </a:rPr>
              <a:t>FERRAO</a:t>
            </a:r>
          </a:p>
        </p:txBody>
      </p:sp>
      <p:pic>
        <p:nvPicPr>
          <p:cNvPr id="12" name="Picture 11"/>
          <p:cNvPicPr>
            <a:picLocks noChangeAspect="1"/>
          </p:cNvPicPr>
          <p:nvPr/>
        </p:nvPicPr>
        <p:blipFill rotWithShape="1">
          <a:blip r:embed="rId6"/>
          <a:srcRect t="6768" b="4530"/>
          <a:stretch/>
        </p:blipFill>
        <p:spPr>
          <a:xfrm>
            <a:off x="600400" y="3010144"/>
            <a:ext cx="1004693" cy="1029743"/>
          </a:xfrm>
          <a:prstGeom prst="rect">
            <a:avLst/>
          </a:prstGeom>
        </p:spPr>
      </p:pic>
      <p:sp>
        <p:nvSpPr>
          <p:cNvPr id="13" name="TextBox 12"/>
          <p:cNvSpPr txBox="1"/>
          <p:nvPr/>
        </p:nvSpPr>
        <p:spPr>
          <a:xfrm>
            <a:off x="446536" y="4041321"/>
            <a:ext cx="1283231"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F5494"/>
                </a:solidFill>
                <a:effectLst/>
                <a:uLnTx/>
                <a:uFillTx/>
                <a:latin typeface="Verdana" pitchFamily="34" charset="0"/>
                <a:ea typeface="+mn-ea"/>
                <a:cs typeface="+mn-cs"/>
              </a:rPr>
              <a:t>Emmanuel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F5494"/>
                </a:solidFill>
                <a:effectLst/>
                <a:uLnTx/>
                <a:uFillTx/>
                <a:latin typeface="Verdana" pitchFamily="34" charset="0"/>
                <a:ea typeface="+mn-ea"/>
                <a:cs typeface="+mn-cs"/>
              </a:rPr>
              <a:t>FOREST</a:t>
            </a:r>
          </a:p>
        </p:txBody>
      </p:sp>
      <p:pic>
        <p:nvPicPr>
          <p:cNvPr id="14" name="Picture 13"/>
          <p:cNvPicPr>
            <a:picLocks noChangeAspect="1"/>
          </p:cNvPicPr>
          <p:nvPr/>
        </p:nvPicPr>
        <p:blipFill rotWithShape="1">
          <a:blip r:embed="rId7"/>
          <a:srcRect l="15023" t="1" r="11275" b="25970"/>
          <a:stretch/>
        </p:blipFill>
        <p:spPr>
          <a:xfrm>
            <a:off x="7617536" y="1526732"/>
            <a:ext cx="1010090" cy="973104"/>
          </a:xfrm>
          <a:prstGeom prst="rect">
            <a:avLst/>
          </a:prstGeom>
        </p:spPr>
      </p:pic>
      <p:sp>
        <p:nvSpPr>
          <p:cNvPr id="15" name="TextBox 14"/>
          <p:cNvSpPr txBox="1"/>
          <p:nvPr/>
        </p:nvSpPr>
        <p:spPr>
          <a:xfrm>
            <a:off x="2319170" y="4036766"/>
            <a:ext cx="925002"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err="1">
                <a:ln>
                  <a:noFill/>
                </a:ln>
                <a:solidFill>
                  <a:srgbClr val="0F5494"/>
                </a:solidFill>
                <a:effectLst/>
                <a:uLnTx/>
                <a:uFillTx/>
                <a:latin typeface="Verdana" pitchFamily="34" charset="0"/>
                <a:ea typeface="+mn-ea"/>
                <a:cs typeface="+mn-cs"/>
              </a:rPr>
              <a:t>Romana</a:t>
            </a:r>
            <a:r>
              <a:rPr kumimoji="0" lang="en-GB" sz="900" b="1" i="0" u="none" strike="noStrike" kern="1200" cap="none" spc="0" normalizeH="0" baseline="0" noProof="0" dirty="0">
                <a:ln>
                  <a:noFill/>
                </a:ln>
                <a:solidFill>
                  <a:srgbClr val="0F5494"/>
                </a:solidFill>
                <a:effectLst/>
                <a:uLnTx/>
                <a:uFillTx/>
                <a:latin typeface="Verdana" pitchFamily="34" charset="0"/>
                <a:ea typeface="+mn-ea"/>
                <a:cs typeface="+mn-cs"/>
              </a:rPr>
              <a:t> JORDAN</a:t>
            </a:r>
          </a:p>
        </p:txBody>
      </p:sp>
      <p:pic>
        <p:nvPicPr>
          <p:cNvPr id="16" name="Picture 15"/>
          <p:cNvPicPr>
            <a:picLocks noChangeAspect="1"/>
          </p:cNvPicPr>
          <p:nvPr/>
        </p:nvPicPr>
        <p:blipFill rotWithShape="1">
          <a:blip r:embed="rId8"/>
          <a:srcRect l="5915" t="-1210" r="4853" b="13176"/>
          <a:stretch/>
        </p:blipFill>
        <p:spPr>
          <a:xfrm>
            <a:off x="3909542" y="3027267"/>
            <a:ext cx="1037855" cy="1025957"/>
          </a:xfrm>
          <a:prstGeom prst="rect">
            <a:avLst/>
          </a:prstGeom>
        </p:spPr>
      </p:pic>
      <p:sp>
        <p:nvSpPr>
          <p:cNvPr id="17" name="TextBox 16"/>
          <p:cNvSpPr txBox="1"/>
          <p:nvPr/>
        </p:nvSpPr>
        <p:spPr>
          <a:xfrm>
            <a:off x="3853561" y="4036766"/>
            <a:ext cx="1205558"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F5494"/>
                </a:solidFill>
                <a:effectLst/>
                <a:uLnTx/>
                <a:uFillTx/>
                <a:latin typeface="Verdana" pitchFamily="34" charset="0"/>
                <a:ea typeface="+mn-ea"/>
                <a:cs typeface="+mn-cs"/>
              </a:rPr>
              <a:t>Barbara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F5494"/>
                </a:solidFill>
                <a:effectLst/>
                <a:uLnTx/>
                <a:uFillTx/>
                <a:latin typeface="Verdana" pitchFamily="34" charset="0"/>
                <a:ea typeface="+mn-ea"/>
                <a:cs typeface="+mn-cs"/>
              </a:rPr>
              <a:t>LENZ</a:t>
            </a:r>
          </a:p>
        </p:txBody>
      </p:sp>
      <p:pic>
        <p:nvPicPr>
          <p:cNvPr id="18" name="Picture 17"/>
          <p:cNvPicPr>
            <a:picLocks noChangeAspect="1"/>
          </p:cNvPicPr>
          <p:nvPr/>
        </p:nvPicPr>
        <p:blipFill rotWithShape="1">
          <a:blip r:embed="rId9"/>
          <a:srcRect l="6580" t="1211" r="6122" b="15163"/>
          <a:stretch/>
        </p:blipFill>
        <p:spPr>
          <a:xfrm>
            <a:off x="5768245" y="3027268"/>
            <a:ext cx="1036665" cy="1028360"/>
          </a:xfrm>
          <a:prstGeom prst="rect">
            <a:avLst/>
          </a:prstGeom>
        </p:spPr>
      </p:pic>
      <p:sp>
        <p:nvSpPr>
          <p:cNvPr id="19" name="TextBox 18"/>
          <p:cNvSpPr txBox="1"/>
          <p:nvPr/>
        </p:nvSpPr>
        <p:spPr>
          <a:xfrm>
            <a:off x="5697591" y="4042938"/>
            <a:ext cx="1181477"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F5494"/>
                </a:solidFill>
                <a:effectLst/>
                <a:uLnTx/>
                <a:uFillTx/>
                <a:latin typeface="Verdana" pitchFamily="34" charset="0"/>
                <a:ea typeface="+mn-ea"/>
                <a:cs typeface="+mn-cs"/>
              </a:rPr>
              <a:t>Julio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F5494"/>
                </a:solidFill>
                <a:effectLst/>
                <a:uLnTx/>
                <a:uFillTx/>
                <a:latin typeface="Verdana" pitchFamily="34" charset="0"/>
                <a:ea typeface="+mn-ea"/>
                <a:cs typeface="+mn-cs"/>
              </a:rPr>
              <a:t>LUMBRERAS</a:t>
            </a:r>
          </a:p>
        </p:txBody>
      </p:sp>
      <p:pic>
        <p:nvPicPr>
          <p:cNvPr id="20" name="Picture 19"/>
          <p:cNvPicPr>
            <a:picLocks noChangeAspect="1"/>
          </p:cNvPicPr>
          <p:nvPr/>
        </p:nvPicPr>
        <p:blipFill rotWithShape="1">
          <a:blip r:embed="rId10"/>
          <a:srcRect l="11623" t="10159" r="6060" b="15097"/>
          <a:stretch/>
        </p:blipFill>
        <p:spPr>
          <a:xfrm>
            <a:off x="7676147" y="3010144"/>
            <a:ext cx="951479" cy="994057"/>
          </a:xfrm>
          <a:prstGeom prst="rect">
            <a:avLst/>
          </a:prstGeom>
        </p:spPr>
      </p:pic>
      <p:sp>
        <p:nvSpPr>
          <p:cNvPr id="21" name="TextBox 20"/>
          <p:cNvSpPr txBox="1"/>
          <p:nvPr/>
        </p:nvSpPr>
        <p:spPr>
          <a:xfrm>
            <a:off x="7616762" y="4009452"/>
            <a:ext cx="1046630"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err="1">
                <a:ln>
                  <a:noFill/>
                </a:ln>
                <a:solidFill>
                  <a:srgbClr val="0F5494"/>
                </a:solidFill>
                <a:effectLst/>
                <a:uLnTx/>
                <a:uFillTx/>
                <a:latin typeface="Verdana" pitchFamily="34" charset="0"/>
                <a:ea typeface="+mn-ea"/>
                <a:cs typeface="+mn-cs"/>
              </a:rPr>
              <a:t>Chrysses</a:t>
            </a:r>
            <a:endParaRPr kumimoji="0" lang="en-GB" sz="900" b="1" i="0" u="none" strike="noStrike" kern="1200" cap="none" spc="0" normalizeH="0" baseline="0" noProof="0" dirty="0">
              <a:ln>
                <a:noFill/>
              </a:ln>
              <a:solidFill>
                <a:srgbClr val="0F5494"/>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F5494"/>
                </a:solidFill>
                <a:effectLst/>
                <a:uLnTx/>
                <a:uFillTx/>
                <a:latin typeface="Verdana" pitchFamily="34" charset="0"/>
                <a:ea typeface="+mn-ea"/>
                <a:cs typeface="+mn-cs"/>
              </a:rPr>
              <a:t>NICOLAIDES</a:t>
            </a:r>
          </a:p>
        </p:txBody>
      </p:sp>
      <p:pic>
        <p:nvPicPr>
          <p:cNvPr id="22" name="Picture 21"/>
          <p:cNvPicPr>
            <a:picLocks noChangeAspect="1"/>
          </p:cNvPicPr>
          <p:nvPr/>
        </p:nvPicPr>
        <p:blipFill rotWithShape="1">
          <a:blip r:embed="rId11"/>
          <a:srcRect t="2300" r="11325" b="13825"/>
          <a:stretch/>
        </p:blipFill>
        <p:spPr>
          <a:xfrm>
            <a:off x="2347474" y="4508612"/>
            <a:ext cx="931623" cy="1038957"/>
          </a:xfrm>
          <a:prstGeom prst="rect">
            <a:avLst/>
          </a:prstGeom>
        </p:spPr>
      </p:pic>
      <p:sp>
        <p:nvSpPr>
          <p:cNvPr id="23" name="TextBox 22"/>
          <p:cNvSpPr txBox="1"/>
          <p:nvPr/>
        </p:nvSpPr>
        <p:spPr>
          <a:xfrm>
            <a:off x="2347474" y="5524188"/>
            <a:ext cx="896698"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err="1">
                <a:ln>
                  <a:noFill/>
                </a:ln>
                <a:solidFill>
                  <a:srgbClr val="0F5494"/>
                </a:solidFill>
                <a:effectLst/>
                <a:uLnTx/>
                <a:uFillTx/>
                <a:latin typeface="Verdana" pitchFamily="34" charset="0"/>
                <a:ea typeface="+mn-ea"/>
                <a:cs typeface="+mn-cs"/>
              </a:rPr>
              <a:t>Joakim</a:t>
            </a:r>
            <a:r>
              <a:rPr kumimoji="0" lang="en-GB" sz="900" b="1" i="0" u="none" strike="noStrike" kern="1200" cap="none" spc="0" normalizeH="0" baseline="0" noProof="0" dirty="0">
                <a:ln>
                  <a:noFill/>
                </a:ln>
                <a:solidFill>
                  <a:srgbClr val="0F5494"/>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F5494"/>
                </a:solidFill>
                <a:effectLst/>
                <a:uLnTx/>
                <a:uFillTx/>
                <a:latin typeface="Verdana" pitchFamily="34" charset="0"/>
                <a:ea typeface="+mn-ea"/>
                <a:cs typeface="+mn-cs"/>
              </a:rPr>
              <a:t>REITER</a:t>
            </a:r>
          </a:p>
        </p:txBody>
      </p:sp>
      <p:pic>
        <p:nvPicPr>
          <p:cNvPr id="24" name="Picture 23"/>
          <p:cNvPicPr>
            <a:picLocks noChangeAspect="1"/>
          </p:cNvPicPr>
          <p:nvPr/>
        </p:nvPicPr>
        <p:blipFill rotWithShape="1">
          <a:blip r:embed="rId12"/>
          <a:srcRect l="7944" r="7175" b="18473"/>
          <a:stretch/>
        </p:blipFill>
        <p:spPr>
          <a:xfrm>
            <a:off x="3981118" y="4519974"/>
            <a:ext cx="987683" cy="1016234"/>
          </a:xfrm>
          <a:prstGeom prst="rect">
            <a:avLst/>
          </a:prstGeom>
        </p:spPr>
      </p:pic>
      <p:sp>
        <p:nvSpPr>
          <p:cNvPr id="25" name="TextBox 24"/>
          <p:cNvSpPr txBox="1"/>
          <p:nvPr/>
        </p:nvSpPr>
        <p:spPr>
          <a:xfrm>
            <a:off x="4171746" y="5534902"/>
            <a:ext cx="606428"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F5494"/>
                </a:solidFill>
                <a:effectLst/>
                <a:uLnTx/>
                <a:uFillTx/>
                <a:latin typeface="Verdana" pitchFamily="34" charset="0"/>
                <a:ea typeface="+mn-ea"/>
                <a:cs typeface="+mn-cs"/>
              </a:rPr>
              <a:t>Martin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F5494"/>
                </a:solidFill>
                <a:effectLst/>
                <a:uLnTx/>
                <a:uFillTx/>
                <a:latin typeface="Verdana" pitchFamily="34" charset="0"/>
                <a:ea typeface="+mn-ea"/>
                <a:cs typeface="+mn-cs"/>
              </a:rPr>
              <a:t>RUSS</a:t>
            </a:r>
          </a:p>
        </p:txBody>
      </p:sp>
      <p:sp>
        <p:nvSpPr>
          <p:cNvPr id="26" name="TextBox 25"/>
          <p:cNvSpPr txBox="1"/>
          <p:nvPr/>
        </p:nvSpPr>
        <p:spPr>
          <a:xfrm>
            <a:off x="491995" y="5524845"/>
            <a:ext cx="1166888"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F5494"/>
                </a:solidFill>
                <a:effectLst/>
                <a:uLnTx/>
                <a:uFillTx/>
                <a:latin typeface="Verdana" pitchFamily="34" charset="0"/>
                <a:ea typeface="+mn-ea"/>
                <a:cs typeface="+mn-cs"/>
              </a:rPr>
              <a:t>Bertrand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F5494"/>
                </a:solidFill>
                <a:effectLst/>
                <a:uLnTx/>
                <a:uFillTx/>
                <a:latin typeface="Verdana" pitchFamily="34" charset="0"/>
                <a:ea typeface="+mn-ea"/>
                <a:cs typeface="+mn-cs"/>
              </a:rPr>
              <a:t>PICCARD</a:t>
            </a:r>
          </a:p>
        </p:txBody>
      </p:sp>
      <p:sp>
        <p:nvSpPr>
          <p:cNvPr id="27" name="TextBox 26"/>
          <p:cNvSpPr txBox="1"/>
          <p:nvPr/>
        </p:nvSpPr>
        <p:spPr>
          <a:xfrm>
            <a:off x="5782691" y="5524187"/>
            <a:ext cx="1072003"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F5494"/>
                </a:solidFill>
                <a:effectLst/>
                <a:uLnTx/>
                <a:uFillTx/>
                <a:latin typeface="Verdana" pitchFamily="34" charset="0"/>
                <a:ea typeface="+mn-ea"/>
                <a:cs typeface="+mn-cs"/>
              </a:rPr>
              <a:t>Anne SULLING</a:t>
            </a:r>
          </a:p>
        </p:txBody>
      </p:sp>
      <p:pic>
        <p:nvPicPr>
          <p:cNvPr id="28" name="Picture 27"/>
          <p:cNvPicPr>
            <a:picLocks noChangeAspect="1"/>
          </p:cNvPicPr>
          <p:nvPr/>
        </p:nvPicPr>
        <p:blipFill rotWithShape="1">
          <a:blip r:embed="rId13"/>
          <a:srcRect l="11379" r="15218" b="10002"/>
          <a:stretch/>
        </p:blipFill>
        <p:spPr>
          <a:xfrm>
            <a:off x="7670814" y="4516836"/>
            <a:ext cx="986272" cy="1033521"/>
          </a:xfrm>
          <a:prstGeom prst="rect">
            <a:avLst/>
          </a:prstGeom>
        </p:spPr>
      </p:pic>
      <p:sp>
        <p:nvSpPr>
          <p:cNvPr id="29" name="TextBox 28"/>
          <p:cNvSpPr txBox="1"/>
          <p:nvPr/>
        </p:nvSpPr>
        <p:spPr>
          <a:xfrm>
            <a:off x="7565349" y="5528552"/>
            <a:ext cx="1257516" cy="36933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F5494"/>
                </a:solidFill>
                <a:effectLst/>
                <a:uLnTx/>
                <a:uFillTx/>
                <a:latin typeface="Verdana" pitchFamily="34" charset="0"/>
                <a:ea typeface="+mn-ea"/>
                <a:cs typeface="+mn-cs"/>
              </a:rPr>
              <a:t>Maria VASSILAKOU</a:t>
            </a:r>
          </a:p>
        </p:txBody>
      </p:sp>
      <p:pic>
        <p:nvPicPr>
          <p:cNvPr id="30" name="Picture 29"/>
          <p:cNvPicPr>
            <a:picLocks noChangeAspect="1"/>
          </p:cNvPicPr>
          <p:nvPr/>
        </p:nvPicPr>
        <p:blipFill>
          <a:blip r:embed="rId14">
            <a:extLst>
              <a:ext uri="{BEBA8EAE-BF5A-486C-A8C5-ECC9F3942E4B}">
                <a14:imgProps xmlns:a14="http://schemas.microsoft.com/office/drawing/2010/main">
                  <a14:imgLayer r:embed="rId15">
                    <a14:imgEffect>
                      <a14:brightnessContrast bright="26000"/>
                    </a14:imgEffect>
                  </a14:imgLayer>
                </a14:imgProps>
              </a:ext>
            </a:extLst>
          </a:blip>
          <a:stretch>
            <a:fillRect/>
          </a:stretch>
        </p:blipFill>
        <p:spPr>
          <a:xfrm>
            <a:off x="2308628" y="3051417"/>
            <a:ext cx="888282" cy="1001807"/>
          </a:xfrm>
          <a:prstGeom prst="rect">
            <a:avLst/>
          </a:prstGeom>
        </p:spPr>
      </p:pic>
      <p:pic>
        <p:nvPicPr>
          <p:cNvPr id="31" name="Picture 30"/>
          <p:cNvPicPr>
            <a:picLocks noChangeAspect="1"/>
          </p:cNvPicPr>
          <p:nvPr/>
        </p:nvPicPr>
        <p:blipFill rotWithShape="1">
          <a:blip r:embed="rId16"/>
          <a:srcRect l="6701" t="1064" r="10158" b="22690"/>
          <a:stretch/>
        </p:blipFill>
        <p:spPr>
          <a:xfrm>
            <a:off x="5782691" y="4516836"/>
            <a:ext cx="1072004" cy="1032073"/>
          </a:xfrm>
          <a:prstGeom prst="rect">
            <a:avLst/>
          </a:prstGeom>
        </p:spPr>
      </p:pic>
      <p:pic>
        <p:nvPicPr>
          <p:cNvPr id="32" name="Picture 31"/>
          <p:cNvPicPr>
            <a:picLocks noChangeAspect="1"/>
          </p:cNvPicPr>
          <p:nvPr/>
        </p:nvPicPr>
        <p:blipFill rotWithShape="1">
          <a:blip r:embed="rId17"/>
          <a:srcRect t="4717" b="6165"/>
          <a:stretch/>
        </p:blipFill>
        <p:spPr>
          <a:xfrm>
            <a:off x="584438" y="4516835"/>
            <a:ext cx="993851" cy="1008668"/>
          </a:xfrm>
          <a:prstGeom prst="rect">
            <a:avLst/>
          </a:prstGeom>
        </p:spPr>
      </p:pic>
      <p:grpSp>
        <p:nvGrpSpPr>
          <p:cNvPr id="37" name="Group 36"/>
          <p:cNvGrpSpPr/>
          <p:nvPr/>
        </p:nvGrpSpPr>
        <p:grpSpPr>
          <a:xfrm>
            <a:off x="200619" y="1172038"/>
            <a:ext cx="1749640" cy="1947552"/>
            <a:chOff x="-2051878" y="1120097"/>
            <a:chExt cx="1749640" cy="1947552"/>
          </a:xfrm>
        </p:grpSpPr>
        <p:sp>
          <p:nvSpPr>
            <p:cNvPr id="33" name="Oval 32"/>
            <p:cNvSpPr/>
            <p:nvPr/>
          </p:nvSpPr>
          <p:spPr>
            <a:xfrm>
              <a:off x="-2051878" y="1120097"/>
              <a:ext cx="1749640" cy="1947552"/>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p:cNvSpPr txBox="1"/>
            <p:nvPr/>
          </p:nvSpPr>
          <p:spPr>
            <a:xfrm rot="19708784">
              <a:off x="-1991468" y="1841990"/>
              <a:ext cx="1632010" cy="47130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BE"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Chair</a:t>
              </a:r>
              <a:endParaRPr kumimoji="0" lang="en-GB" sz="24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endParaRPr>
            </a:p>
          </p:txBody>
        </p:sp>
      </p:grpSp>
      <p:grpSp>
        <p:nvGrpSpPr>
          <p:cNvPr id="40" name="Group 39"/>
          <p:cNvGrpSpPr/>
          <p:nvPr/>
        </p:nvGrpSpPr>
        <p:grpSpPr>
          <a:xfrm>
            <a:off x="1950059" y="1137735"/>
            <a:ext cx="1760656" cy="1947552"/>
            <a:chOff x="-2372694" y="1478839"/>
            <a:chExt cx="1760656" cy="1947552"/>
          </a:xfrm>
        </p:grpSpPr>
        <p:sp>
          <p:nvSpPr>
            <p:cNvPr id="34" name="Oval 33"/>
            <p:cNvSpPr/>
            <p:nvPr/>
          </p:nvSpPr>
          <p:spPr>
            <a:xfrm>
              <a:off x="-2370348" y="1478839"/>
              <a:ext cx="1749640" cy="1947552"/>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TextBox 37"/>
            <p:cNvSpPr txBox="1"/>
            <p:nvPr/>
          </p:nvSpPr>
          <p:spPr>
            <a:xfrm rot="19322244">
              <a:off x="-2372694" y="2221781"/>
              <a:ext cx="176065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Vice-Chair</a:t>
              </a:r>
              <a:endParaRPr kumimoji="0" lang="en-GB" sz="24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endParaRPr>
            </a:p>
          </p:txBody>
        </p:sp>
      </p:grpSp>
      <p:grpSp>
        <p:nvGrpSpPr>
          <p:cNvPr id="41" name="Group 40"/>
          <p:cNvGrpSpPr/>
          <p:nvPr/>
        </p:nvGrpSpPr>
        <p:grpSpPr>
          <a:xfrm>
            <a:off x="5298214" y="1137735"/>
            <a:ext cx="1909895" cy="1947552"/>
            <a:chOff x="-2476145" y="3772016"/>
            <a:chExt cx="1909895" cy="1947552"/>
          </a:xfrm>
        </p:grpSpPr>
        <p:sp>
          <p:nvSpPr>
            <p:cNvPr id="35" name="Oval 34"/>
            <p:cNvSpPr/>
            <p:nvPr/>
          </p:nvSpPr>
          <p:spPr>
            <a:xfrm>
              <a:off x="-2391911" y="3772016"/>
              <a:ext cx="1749640" cy="1947552"/>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TextBox 38"/>
            <p:cNvSpPr txBox="1"/>
            <p:nvPr/>
          </p:nvSpPr>
          <p:spPr>
            <a:xfrm rot="19322244">
              <a:off x="-2476145" y="4507100"/>
              <a:ext cx="190989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sz="2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Rapporteur</a:t>
              </a:r>
              <a:endParaRPr kumimoji="0" lang="en-GB" sz="24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endParaRPr>
            </a:p>
          </p:txBody>
        </p:sp>
      </p:grpSp>
    </p:spTree>
    <p:extLst>
      <p:ext uri="{BB962C8B-B14F-4D97-AF65-F5344CB8AC3E}">
        <p14:creationId xmlns:p14="http://schemas.microsoft.com/office/powerpoint/2010/main" val="318043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752600" y="333710"/>
            <a:ext cx="7391400" cy="936104"/>
          </a:xfrm>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358775" marR="0" lvl="0" indent="-358775" algn="ctr" defTabSz="914400" rtl="0" eaLnBrk="1" fontAlgn="base" latinLnBrk="0" hangingPunct="1">
              <a:lnSpc>
                <a:spcPct val="100000"/>
              </a:lnSpc>
              <a:spcBef>
                <a:spcPct val="0"/>
              </a:spcBef>
              <a:spcAft>
                <a:spcPct val="0"/>
              </a:spcAft>
              <a:buClrTx/>
              <a:buSzTx/>
              <a:buFontTx/>
              <a:buNone/>
              <a:tabLst/>
              <a:defRPr/>
            </a:pPr>
            <a:r>
              <a:rPr kumimoji="0" lang="en-IE" altLang="en-US" sz="2400" b="1" i="0" u="none" strike="noStrike" kern="0" cap="none" spc="0" normalizeH="0" baseline="0" dirty="0">
                <a:ln>
                  <a:noFill/>
                </a:ln>
                <a:solidFill>
                  <a:srgbClr val="0E4194"/>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Climate Neutral and Smart Cities</a:t>
            </a:r>
          </a:p>
          <a:p>
            <a:pPr marL="358775" marR="0" lvl="0" indent="-358775" algn="ctr" defTabSz="914400" rtl="0" eaLnBrk="1" fontAlgn="base" latinLnBrk="0" hangingPunct="1">
              <a:lnSpc>
                <a:spcPct val="100000"/>
              </a:lnSpc>
              <a:spcBef>
                <a:spcPct val="0"/>
              </a:spcBef>
              <a:spcAft>
                <a:spcPct val="0"/>
              </a:spcAft>
              <a:buClrTx/>
              <a:buSzTx/>
              <a:buFontTx/>
              <a:buNone/>
              <a:tabLst/>
              <a:defRPr/>
            </a:pPr>
            <a:r>
              <a:rPr kumimoji="0" lang="en-IE" altLang="en-US" sz="2400" b="1" i="0" u="none" strike="noStrike" kern="0" cap="none" spc="0" normalizeH="0" baseline="0" dirty="0">
                <a:ln>
                  <a:noFill/>
                </a:ln>
                <a:solidFill>
                  <a:srgbClr val="0E4194"/>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State of play I</a:t>
            </a:r>
          </a:p>
        </p:txBody>
      </p:sp>
      <p:sp>
        <p:nvSpPr>
          <p:cNvPr id="2" name="TextBox 1"/>
          <p:cNvSpPr txBox="1"/>
          <p:nvPr/>
        </p:nvSpPr>
        <p:spPr>
          <a:xfrm>
            <a:off x="519462" y="1772816"/>
            <a:ext cx="8316416" cy="2862322"/>
          </a:xfrm>
          <a:prstGeom prst="rect">
            <a:avLst/>
          </a:prstGeom>
          <a:noFill/>
        </p:spPr>
        <p:txBody>
          <a:bodyPr wrap="square" rtlCol="0">
            <a:spAutoFit/>
          </a:bodyPr>
          <a:lstStyle/>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IE" sz="2000" b="0" i="0" u="none" strike="noStrike" kern="1200" cap="none" spc="0" normalizeH="0" baseline="0" noProof="0" dirty="0">
                <a:ln>
                  <a:noFill/>
                </a:ln>
                <a:solidFill>
                  <a:schemeClr val="accent3"/>
                </a:solidFill>
                <a:effectLst/>
                <a:uLnTx/>
                <a:uFillTx/>
              </a:rPr>
              <a:t>Five Mission Board meetings in 2019- discussions</a:t>
            </a:r>
            <a:r>
              <a:rPr kumimoji="0" lang="en-IE" sz="2000" b="0" i="0" u="none" strike="noStrike" kern="1200" cap="none" spc="0" normalizeH="0" noProof="0" dirty="0">
                <a:ln>
                  <a:noFill/>
                </a:ln>
                <a:solidFill>
                  <a:schemeClr val="accent3"/>
                </a:solidFill>
                <a:effectLst/>
                <a:uLnTx/>
                <a:uFillTx/>
              </a:rPr>
              <a:t> concentrated on possible mission scoping</a:t>
            </a:r>
          </a:p>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kumimoji="0" lang="en-IE" sz="2000" b="0" i="0" u="none" strike="noStrike" kern="1200" cap="none" spc="0" normalizeH="0" noProof="0" dirty="0">
              <a:ln>
                <a:noFill/>
              </a:ln>
              <a:solidFill>
                <a:schemeClr val="accent3"/>
              </a:solidFill>
              <a:effectLst/>
              <a:uLnTx/>
              <a:uFillTx/>
            </a:endParaRPr>
          </a:p>
          <a:p>
            <a:pPr marR="0" lvl="0" algn="l" defTabSz="914400" rtl="0" eaLnBrk="1" fontAlgn="base" latinLnBrk="0" hangingPunct="1">
              <a:lnSpc>
                <a:spcPct val="150000"/>
              </a:lnSpc>
              <a:spcBef>
                <a:spcPct val="0"/>
              </a:spcBef>
              <a:spcAft>
                <a:spcPct val="0"/>
              </a:spcAft>
              <a:buClrTx/>
              <a:buSzTx/>
              <a:tabLst/>
              <a:defRPr/>
            </a:pPr>
            <a:endParaRPr kumimoji="0" lang="en-IE" sz="2000" b="0" i="0" u="none" strike="noStrike" kern="1200" cap="none" spc="0" normalizeH="0" baseline="0" noProof="0" dirty="0">
              <a:ln>
                <a:noFill/>
              </a:ln>
              <a:solidFill>
                <a:schemeClr val="accent3"/>
              </a:solidFill>
              <a:effectLst/>
              <a:uLnTx/>
              <a:uFillTx/>
            </a:endParaRPr>
          </a:p>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lang="en-IE" sz="2000" b="0" dirty="0">
                <a:solidFill>
                  <a:schemeClr val="accent3"/>
                </a:solidFill>
              </a:rPr>
              <a:t>Support to the Board also</a:t>
            </a:r>
            <a:r>
              <a:rPr kumimoji="0" lang="en-IE" sz="2000" b="0" i="0" u="none" strike="noStrike" kern="1200" cap="none" spc="0" normalizeH="0" noProof="0" dirty="0">
                <a:ln>
                  <a:noFill/>
                </a:ln>
                <a:solidFill>
                  <a:schemeClr val="accent3"/>
                </a:solidFill>
                <a:effectLst/>
                <a:uLnTx/>
                <a:uFillTx/>
              </a:rPr>
              <a:t> by Foresight experts and workshop on scoping in November 2019</a:t>
            </a:r>
            <a:endParaRPr kumimoji="0" lang="en-IE" sz="2000" b="0" i="0" u="none" strike="noStrike" kern="1200" cap="none" spc="0" normalizeH="0" baseline="0" noProof="0" dirty="0">
              <a:ln>
                <a:noFill/>
              </a:ln>
              <a:solidFill>
                <a:schemeClr val="accent3"/>
              </a:solidFill>
              <a:effectLst/>
              <a:uLnTx/>
              <a:uFillTx/>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752600" cy="1314450"/>
          </a:xfrm>
          <a:prstGeom prst="rect">
            <a:avLst/>
          </a:prstGeom>
        </p:spPr>
      </p:pic>
    </p:spTree>
    <p:extLst>
      <p:ext uri="{BB962C8B-B14F-4D97-AF65-F5344CB8AC3E}">
        <p14:creationId xmlns:p14="http://schemas.microsoft.com/office/powerpoint/2010/main" val="12533184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752600" y="333710"/>
            <a:ext cx="7391400" cy="936104"/>
          </a:xfrm>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358775" marR="0" lvl="0" indent="-358775" algn="ctr" defTabSz="914400" rtl="0" eaLnBrk="1" fontAlgn="base" latinLnBrk="0" hangingPunct="1">
              <a:lnSpc>
                <a:spcPct val="100000"/>
              </a:lnSpc>
              <a:spcBef>
                <a:spcPct val="0"/>
              </a:spcBef>
              <a:spcAft>
                <a:spcPct val="0"/>
              </a:spcAft>
              <a:buClrTx/>
              <a:buSzTx/>
              <a:buFontTx/>
              <a:buNone/>
              <a:tabLst/>
              <a:defRPr/>
            </a:pPr>
            <a:r>
              <a:rPr kumimoji="0" lang="en-IE" altLang="en-US" sz="2400" b="1" i="0" u="none" strike="noStrike" kern="0" cap="none" spc="0" normalizeH="0" baseline="0" dirty="0">
                <a:ln>
                  <a:noFill/>
                </a:ln>
                <a:solidFill>
                  <a:srgbClr val="0E4194"/>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Climate Neutral and Smart Cities</a:t>
            </a:r>
          </a:p>
          <a:p>
            <a:pPr marL="358775" marR="0" lvl="0" indent="-358775" algn="ctr" defTabSz="914400" rtl="0" eaLnBrk="1" fontAlgn="base" latinLnBrk="0" hangingPunct="1">
              <a:lnSpc>
                <a:spcPct val="100000"/>
              </a:lnSpc>
              <a:spcBef>
                <a:spcPct val="0"/>
              </a:spcBef>
              <a:spcAft>
                <a:spcPct val="0"/>
              </a:spcAft>
              <a:buClrTx/>
              <a:buSzTx/>
              <a:buFontTx/>
              <a:buNone/>
              <a:tabLst/>
              <a:defRPr/>
            </a:pPr>
            <a:r>
              <a:rPr kumimoji="0" lang="en-IE" altLang="en-US" sz="2400" b="1" i="0" u="none" strike="noStrike" kern="0" cap="none" spc="0" normalizeH="0" baseline="0" dirty="0">
                <a:ln>
                  <a:noFill/>
                </a:ln>
                <a:solidFill>
                  <a:srgbClr val="0E4194"/>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State of play II</a:t>
            </a:r>
          </a:p>
        </p:txBody>
      </p:sp>
      <p:sp>
        <p:nvSpPr>
          <p:cNvPr id="2" name="TextBox 1"/>
          <p:cNvSpPr txBox="1"/>
          <p:nvPr/>
        </p:nvSpPr>
        <p:spPr>
          <a:xfrm>
            <a:off x="519462" y="1772816"/>
            <a:ext cx="8316416" cy="4247317"/>
          </a:xfrm>
          <a:prstGeom prst="rect">
            <a:avLst/>
          </a:prstGeom>
          <a:noFill/>
        </p:spPr>
        <p:txBody>
          <a:bodyPr wrap="square" rtlCol="0">
            <a:spAutoFit/>
          </a:bodyPr>
          <a:lstStyle/>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dirty="0">
                <a:ln>
                  <a:noFill/>
                </a:ln>
                <a:solidFill>
                  <a:schemeClr val="accent3"/>
                </a:solidFill>
                <a:effectLst/>
                <a:uLnTx/>
                <a:uFillTx/>
              </a:rPr>
              <a:t>Holistic approach under discussion</a:t>
            </a:r>
          </a:p>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kumimoji="0" lang="en-GB" sz="2000" b="0" i="0" u="none" strike="noStrike" kern="1200" cap="none" spc="0" normalizeH="0" baseline="0" dirty="0">
              <a:ln>
                <a:noFill/>
              </a:ln>
              <a:solidFill>
                <a:schemeClr val="accent3"/>
              </a:solidFill>
              <a:effectLst/>
              <a:uLnTx/>
              <a:uFillTx/>
            </a:endParaRPr>
          </a:p>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dirty="0">
                <a:ln>
                  <a:noFill/>
                </a:ln>
                <a:solidFill>
                  <a:schemeClr val="accent3"/>
                </a:solidFill>
                <a:effectLst/>
                <a:uLnTx/>
                <a:uFillTx/>
              </a:rPr>
              <a:t>R&amp;I only a component of the Mission; synergies needed with other EU and</a:t>
            </a:r>
            <a:r>
              <a:rPr kumimoji="0" lang="en-GB" sz="2000" b="0" i="0" u="none" strike="noStrike" kern="1200" cap="none" spc="0" normalizeH="0" dirty="0">
                <a:ln>
                  <a:noFill/>
                </a:ln>
                <a:solidFill>
                  <a:schemeClr val="accent3"/>
                </a:solidFill>
                <a:effectLst/>
                <a:uLnTx/>
                <a:uFillTx/>
              </a:rPr>
              <a:t> </a:t>
            </a:r>
            <a:r>
              <a:rPr lang="en-GB" sz="2000" b="0" dirty="0">
                <a:solidFill>
                  <a:schemeClr val="accent3"/>
                </a:solidFill>
              </a:rPr>
              <a:t>SPC members</a:t>
            </a:r>
            <a:r>
              <a:rPr kumimoji="0" lang="en-GB" sz="2000" b="0" i="0" u="none" strike="noStrike" kern="1200" cap="none" spc="0" normalizeH="0" dirty="0">
                <a:ln>
                  <a:noFill/>
                </a:ln>
                <a:solidFill>
                  <a:schemeClr val="accent3"/>
                </a:solidFill>
                <a:effectLst/>
                <a:uLnTx/>
                <a:uFillTx/>
              </a:rPr>
              <a:t> </a:t>
            </a:r>
            <a:r>
              <a:rPr kumimoji="0" lang="en-GB" sz="2000" b="0" i="0" u="none" strike="noStrike" kern="1200" cap="none" spc="0" normalizeH="0" baseline="0" dirty="0">
                <a:ln>
                  <a:noFill/>
                </a:ln>
                <a:solidFill>
                  <a:schemeClr val="accent3"/>
                </a:solidFill>
                <a:effectLst/>
                <a:uLnTx/>
                <a:uFillTx/>
              </a:rPr>
              <a:t>programs and policies and</a:t>
            </a:r>
            <a:r>
              <a:rPr kumimoji="0" lang="en-GB" sz="2000" b="0" i="0" u="none" strike="noStrike" kern="1200" cap="none" spc="0" normalizeH="0" dirty="0">
                <a:ln>
                  <a:noFill/>
                </a:ln>
                <a:solidFill>
                  <a:schemeClr val="accent3"/>
                </a:solidFill>
                <a:effectLst/>
                <a:uLnTx/>
                <a:uFillTx/>
              </a:rPr>
              <a:t> funding sources</a:t>
            </a:r>
          </a:p>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kumimoji="0" lang="en-GB" sz="2000" b="0" i="0" u="none" strike="noStrike" kern="1200" cap="none" spc="0" normalizeH="0" baseline="0" dirty="0">
              <a:ln>
                <a:noFill/>
              </a:ln>
              <a:solidFill>
                <a:schemeClr val="accent3"/>
              </a:solidFill>
              <a:effectLst/>
              <a:uLnTx/>
              <a:uFillTx/>
            </a:endParaRPr>
          </a:p>
          <a:p>
            <a:pPr marL="342900" lvl="0" indent="-342900">
              <a:lnSpc>
                <a:spcPct val="150000"/>
              </a:lnSpc>
              <a:buFont typeface="Arial" panose="020B0604020202020204" pitchFamily="34" charset="0"/>
              <a:buChar char="•"/>
            </a:pPr>
            <a:r>
              <a:rPr kumimoji="0" lang="en-GB" sz="2000" b="0" i="0" u="none" strike="noStrike" kern="1200" cap="none" spc="0" normalizeH="0" baseline="0" dirty="0">
                <a:ln>
                  <a:noFill/>
                </a:ln>
                <a:solidFill>
                  <a:schemeClr val="accent3"/>
                </a:solidFill>
                <a:effectLst/>
                <a:uLnTx/>
                <a:uFillTx/>
              </a:rPr>
              <a:t>Working title of the Mission: « 100 Climate Neutral Cities by 2030 – by and for citizens » but discussion still ongoing on possible</a:t>
            </a:r>
            <a:r>
              <a:rPr kumimoji="0" lang="en-GB" sz="2000" b="0" i="0" u="none" strike="noStrike" kern="1200" cap="none" spc="0" normalizeH="0" dirty="0">
                <a:ln>
                  <a:noFill/>
                </a:ln>
                <a:solidFill>
                  <a:schemeClr val="accent3"/>
                </a:solidFill>
                <a:effectLst/>
                <a:uLnTx/>
                <a:uFillTx/>
              </a:rPr>
              <a:t> sectoral approach and delivery method</a:t>
            </a:r>
            <a:endParaRPr kumimoji="0" lang="en-GB" sz="2400" b="0" i="0" u="none" strike="noStrike" kern="1200" cap="none" spc="0" normalizeH="0" baseline="0" dirty="0">
              <a:ln>
                <a:noFill/>
              </a:ln>
              <a:solidFill>
                <a:srgbClr val="0F5494"/>
              </a:solidFill>
              <a:effectLst/>
              <a:uLnTx/>
              <a:uFillTx/>
              <a:latin typeface="Verdana" pitchFamily="34" charset="0"/>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752600" cy="1314450"/>
          </a:xfrm>
          <a:prstGeom prst="rect">
            <a:avLst/>
          </a:prstGeom>
        </p:spPr>
      </p:pic>
    </p:spTree>
    <p:extLst>
      <p:ext uri="{BB962C8B-B14F-4D97-AF65-F5344CB8AC3E}">
        <p14:creationId xmlns:p14="http://schemas.microsoft.com/office/powerpoint/2010/main" val="16299272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752600" y="333710"/>
            <a:ext cx="7391400" cy="936104"/>
          </a:xfrm>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358775" marR="0" lvl="0" indent="-358775" algn="ctr" defTabSz="914400" rtl="0" eaLnBrk="1" fontAlgn="base" latinLnBrk="0" hangingPunct="1">
              <a:lnSpc>
                <a:spcPct val="100000"/>
              </a:lnSpc>
              <a:spcBef>
                <a:spcPct val="0"/>
              </a:spcBef>
              <a:spcAft>
                <a:spcPct val="0"/>
              </a:spcAft>
              <a:buClrTx/>
              <a:buSzTx/>
              <a:buFontTx/>
              <a:buNone/>
              <a:tabLst/>
              <a:defRPr/>
            </a:pPr>
            <a:r>
              <a:rPr kumimoji="0" lang="en-IE" altLang="en-US" sz="2400" b="1" i="0" u="none" strike="noStrike" kern="0" cap="none" spc="0" normalizeH="0" baseline="0" dirty="0">
                <a:ln>
                  <a:noFill/>
                </a:ln>
                <a:solidFill>
                  <a:srgbClr val="0E4194"/>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Climate Neutral and Smart Cities</a:t>
            </a:r>
          </a:p>
          <a:p>
            <a:pPr marL="358775" marR="0" lvl="0" indent="-358775" algn="ctr" defTabSz="914400" rtl="0" eaLnBrk="1" fontAlgn="base" latinLnBrk="0" hangingPunct="1">
              <a:lnSpc>
                <a:spcPct val="100000"/>
              </a:lnSpc>
              <a:spcBef>
                <a:spcPct val="0"/>
              </a:spcBef>
              <a:spcAft>
                <a:spcPct val="0"/>
              </a:spcAft>
              <a:buClrTx/>
              <a:buSzTx/>
              <a:buFontTx/>
              <a:buNone/>
              <a:tabLst/>
              <a:defRPr/>
            </a:pPr>
            <a:r>
              <a:rPr kumimoji="0" lang="en-IE" altLang="en-US" sz="2400" b="1" i="0" u="none" strike="noStrike" kern="0" cap="none" spc="0" normalizeH="0" baseline="0" dirty="0">
                <a:ln>
                  <a:noFill/>
                </a:ln>
                <a:solidFill>
                  <a:srgbClr val="0E4194"/>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State of play III</a:t>
            </a:r>
          </a:p>
        </p:txBody>
      </p:sp>
      <p:sp>
        <p:nvSpPr>
          <p:cNvPr id="2" name="TextBox 1"/>
          <p:cNvSpPr txBox="1"/>
          <p:nvPr/>
        </p:nvSpPr>
        <p:spPr>
          <a:xfrm>
            <a:off x="0" y="1772816"/>
            <a:ext cx="9144000" cy="4708981"/>
          </a:xfrm>
          <a:prstGeom prst="rect">
            <a:avLst/>
          </a:prstGeom>
          <a:noFill/>
        </p:spPr>
        <p:txBody>
          <a:bodyPr wrap="square" rtlCol="0">
            <a:spAutoFit/>
          </a:bodyPr>
          <a:lstStyle/>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accent3"/>
                </a:solidFill>
                <a:effectLst/>
                <a:uLnTx/>
                <a:uFillTx/>
              </a:rPr>
              <a:t>One possible delivery method that is under</a:t>
            </a:r>
            <a:r>
              <a:rPr kumimoji="0" lang="en-GB" sz="2000" b="0" i="0" u="none" strike="noStrike" kern="1200" cap="none" spc="0" normalizeH="0" noProof="0" dirty="0">
                <a:ln>
                  <a:noFill/>
                </a:ln>
                <a:solidFill>
                  <a:schemeClr val="accent3"/>
                </a:solidFill>
                <a:effectLst/>
                <a:uLnTx/>
                <a:uFillTx/>
              </a:rPr>
              <a:t> discussion is</a:t>
            </a:r>
            <a:r>
              <a:rPr lang="en-GB" sz="2000" b="0" dirty="0">
                <a:solidFill>
                  <a:schemeClr val="accent3"/>
                </a:solidFill>
              </a:rPr>
              <a:t> a</a:t>
            </a:r>
            <a:r>
              <a:rPr kumimoji="0" lang="en-GB" sz="2000" b="0" i="0" u="none" strike="noStrike" kern="1200" cap="none" spc="0" normalizeH="0" baseline="0" noProof="0" dirty="0">
                <a:ln>
                  <a:noFill/>
                </a:ln>
                <a:solidFill>
                  <a:schemeClr val="accent3"/>
                </a:solidFill>
                <a:effectLst/>
                <a:uLnTx/>
                <a:uFillTx/>
              </a:rPr>
              <a:t> « Climate City Contract »</a:t>
            </a:r>
          </a:p>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chemeClr val="accent3"/>
              </a:solidFill>
              <a:effectLst/>
              <a:uLnTx/>
              <a:uFillTx/>
            </a:endParaRPr>
          </a:p>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accent3"/>
                </a:solidFill>
                <a:effectLst/>
                <a:uLnTx/>
                <a:uFillTx/>
              </a:rPr>
              <a:t>Many actors should</a:t>
            </a:r>
            <a:r>
              <a:rPr kumimoji="0" lang="en-GB" sz="2000" b="0" i="0" u="none" strike="noStrike" kern="1200" cap="none" spc="0" normalizeH="0" noProof="0" dirty="0">
                <a:ln>
                  <a:noFill/>
                </a:ln>
                <a:solidFill>
                  <a:schemeClr val="accent3"/>
                </a:solidFill>
                <a:effectLst/>
                <a:uLnTx/>
                <a:uFillTx/>
              </a:rPr>
              <a:t> engage such as </a:t>
            </a:r>
            <a:r>
              <a:rPr kumimoji="0" lang="en-GB" sz="2000" b="0" i="0" u="none" strike="noStrike" kern="1200" cap="none" spc="0" normalizeH="0" baseline="0" noProof="0" dirty="0">
                <a:ln>
                  <a:noFill/>
                </a:ln>
                <a:solidFill>
                  <a:schemeClr val="accent3"/>
                </a:solidFill>
                <a:effectLst/>
                <a:uLnTx/>
                <a:uFillTx/>
              </a:rPr>
              <a:t>local governments (cities), regional</a:t>
            </a:r>
            <a:r>
              <a:rPr kumimoji="0" lang="en-GB" sz="2000" b="0" i="0" u="none" strike="noStrike" kern="1200" cap="none" spc="0" normalizeH="0" noProof="0" dirty="0">
                <a:ln>
                  <a:noFill/>
                </a:ln>
                <a:solidFill>
                  <a:schemeClr val="accent3"/>
                </a:solidFill>
                <a:effectLst/>
                <a:uLnTx/>
                <a:uFillTx/>
              </a:rPr>
              <a:t> and </a:t>
            </a:r>
            <a:r>
              <a:rPr kumimoji="0" lang="en-GB" sz="2000" b="0" i="0" u="none" strike="noStrike" kern="1200" cap="none" spc="0" normalizeH="0" baseline="0" noProof="0" dirty="0">
                <a:ln>
                  <a:noFill/>
                </a:ln>
                <a:solidFill>
                  <a:schemeClr val="accent3"/>
                </a:solidFill>
                <a:effectLst/>
                <a:uLnTx/>
                <a:uFillTx/>
              </a:rPr>
              <a:t>national authorities, civil society representatives and the EC:</a:t>
            </a:r>
          </a:p>
          <a:p>
            <a:pPr marL="800100" marR="0" lvl="1" indent="-342900" algn="l" defTabSz="914400" rtl="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schemeClr val="accent3"/>
                </a:solidFill>
                <a:effectLst/>
                <a:uLnTx/>
                <a:uFillTx/>
                <a:latin typeface="Verdana" pitchFamily="34" charset="0"/>
                <a:ea typeface="+mn-ea"/>
                <a:cs typeface="+mn-cs"/>
              </a:rPr>
              <a:t>Ensure systemic transformation of a city towards climate neutrality;</a:t>
            </a:r>
          </a:p>
          <a:p>
            <a:pPr marL="800100" marR="0" lvl="1" indent="-342900" algn="l" defTabSz="914400" rtl="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schemeClr val="accent3"/>
                </a:solidFill>
                <a:effectLst/>
                <a:uLnTx/>
                <a:uFillTx/>
                <a:latin typeface="Verdana" pitchFamily="34" charset="0"/>
                <a:ea typeface="+mn-ea"/>
                <a:cs typeface="+mn-cs"/>
              </a:rPr>
              <a:t>Involve citizens as co-designers and beneficiaries;</a:t>
            </a:r>
          </a:p>
          <a:p>
            <a:pPr marL="800100" marR="0" lvl="1" indent="-342900" algn="l" defTabSz="914400" rtl="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schemeClr val="accent3"/>
                </a:solidFill>
                <a:effectLst/>
                <a:uLnTx/>
                <a:uFillTx/>
                <a:latin typeface="Verdana" pitchFamily="34" charset="0"/>
                <a:ea typeface="+mn-ea"/>
                <a:cs typeface="+mn-cs"/>
              </a:rPr>
              <a:t>Ensure commitments of all levels of policy makers, stakeholders and citizens;</a:t>
            </a:r>
          </a:p>
          <a:p>
            <a:pPr marL="800100" marR="0" lvl="1" indent="-342900" algn="l" defTabSz="914400" rtl="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schemeClr val="accent3"/>
                </a:solidFill>
                <a:effectLst/>
                <a:uLnTx/>
                <a:uFillTx/>
                <a:latin typeface="Verdana" pitchFamily="34" charset="0"/>
                <a:ea typeface="+mn-ea"/>
                <a:cs typeface="+mn-cs"/>
              </a:rPr>
              <a:t>Promote innovation and better re-use of results of EU funded projects;</a:t>
            </a:r>
          </a:p>
          <a:p>
            <a:pPr marL="800100" marR="0" lvl="1" indent="-342900" algn="l" defTabSz="914400" rtl="0" eaLnBrk="1" fontAlgn="base" latinLnBrk="0" hangingPunct="1">
              <a:lnSpc>
                <a:spcPct val="150000"/>
              </a:lnSpc>
              <a:spcBef>
                <a:spcPct val="0"/>
              </a:spcBef>
              <a:spcAft>
                <a:spcPct val="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schemeClr val="accent3"/>
                </a:solidFill>
                <a:effectLst/>
                <a:uLnTx/>
                <a:uFillTx/>
                <a:latin typeface="Verdana" pitchFamily="34" charset="0"/>
                <a:ea typeface="+mn-ea"/>
                <a:cs typeface="+mn-cs"/>
              </a:rPr>
              <a:t>Ensure financial and regulatory support from EU and national governments.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752600" cy="1314450"/>
          </a:xfrm>
          <a:prstGeom prst="rect">
            <a:avLst/>
          </a:prstGeom>
        </p:spPr>
      </p:pic>
    </p:spTree>
    <p:extLst>
      <p:ext uri="{BB962C8B-B14F-4D97-AF65-F5344CB8AC3E}">
        <p14:creationId xmlns:p14="http://schemas.microsoft.com/office/powerpoint/2010/main" val="100957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752600" y="333710"/>
            <a:ext cx="7391400" cy="936104"/>
          </a:xfrm>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358775" marR="0" lvl="0" indent="-358775" algn="ctr" defTabSz="914400" rtl="0" eaLnBrk="1" fontAlgn="base" latinLnBrk="0" hangingPunct="1">
              <a:lnSpc>
                <a:spcPct val="100000"/>
              </a:lnSpc>
              <a:spcBef>
                <a:spcPct val="0"/>
              </a:spcBef>
              <a:spcAft>
                <a:spcPct val="0"/>
              </a:spcAft>
              <a:buClrTx/>
              <a:buSzTx/>
              <a:buFontTx/>
              <a:buNone/>
              <a:tabLst/>
              <a:defRPr/>
            </a:pPr>
            <a:r>
              <a:rPr kumimoji="0" lang="en-IE" altLang="en-US" sz="2400" b="1" i="0" u="none" strike="noStrike" kern="0" cap="none" spc="0" normalizeH="0" baseline="0" dirty="0">
                <a:ln>
                  <a:noFill/>
                </a:ln>
                <a:solidFill>
                  <a:srgbClr val="0E4194"/>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Climate Neutral and Smart Cities</a:t>
            </a:r>
          </a:p>
          <a:p>
            <a:pPr marL="358775" marR="0" lvl="0" indent="-358775" algn="ctr" defTabSz="914400" rtl="0" eaLnBrk="1" fontAlgn="base" latinLnBrk="0" hangingPunct="1">
              <a:lnSpc>
                <a:spcPct val="100000"/>
              </a:lnSpc>
              <a:spcBef>
                <a:spcPct val="0"/>
              </a:spcBef>
              <a:spcAft>
                <a:spcPct val="0"/>
              </a:spcAft>
              <a:buClrTx/>
              <a:buSzTx/>
              <a:buFontTx/>
              <a:buNone/>
              <a:tabLst/>
              <a:defRPr/>
            </a:pPr>
            <a:r>
              <a:rPr kumimoji="0" lang="en-IE" altLang="en-US" sz="2400" b="1" i="0" u="none" strike="noStrike" kern="0" cap="none" spc="0" normalizeH="0" baseline="0" dirty="0">
                <a:ln>
                  <a:noFill/>
                </a:ln>
                <a:solidFill>
                  <a:srgbClr val="0E4194"/>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State of play IV</a:t>
            </a:r>
          </a:p>
        </p:txBody>
      </p:sp>
      <p:sp>
        <p:nvSpPr>
          <p:cNvPr id="2" name="TextBox 1"/>
          <p:cNvSpPr txBox="1"/>
          <p:nvPr/>
        </p:nvSpPr>
        <p:spPr>
          <a:xfrm>
            <a:off x="0" y="1772816"/>
            <a:ext cx="9144000" cy="3261727"/>
          </a:xfrm>
          <a:prstGeom prst="rect">
            <a:avLst/>
          </a:prstGeom>
          <a:noFill/>
        </p:spPr>
        <p:txBody>
          <a:bodyPr wrap="square" rtlCol="0">
            <a:spAutoFit/>
          </a:bodyPr>
          <a:lstStyle/>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accent3"/>
                </a:solidFill>
                <a:effectLst/>
                <a:uLnTx/>
                <a:uFillTx/>
              </a:rPr>
              <a:t>Initial</a:t>
            </a:r>
            <a:r>
              <a:rPr kumimoji="0" lang="en-GB" sz="2000" b="0" i="0" u="none" strike="noStrike" kern="1200" cap="none" spc="0" normalizeH="0" noProof="0" dirty="0">
                <a:ln>
                  <a:noFill/>
                </a:ln>
                <a:solidFill>
                  <a:schemeClr val="accent3"/>
                </a:solidFill>
                <a:effectLst/>
                <a:uLnTx/>
                <a:uFillTx/>
              </a:rPr>
              <a:t> consultations with stakeholders have started </a:t>
            </a:r>
            <a:r>
              <a:rPr lang="en-GB" sz="2000" b="0" dirty="0">
                <a:solidFill>
                  <a:schemeClr val="accent3"/>
                </a:solidFill>
              </a:rPr>
              <a:t>e.g. </a:t>
            </a:r>
            <a:r>
              <a:rPr kumimoji="0" lang="en-GB" sz="2000" b="0" i="0" u="none" strike="noStrike" kern="1200" cap="none" spc="0" normalizeH="0" noProof="0" dirty="0">
                <a:ln>
                  <a:noFill/>
                </a:ln>
                <a:solidFill>
                  <a:schemeClr val="accent3"/>
                </a:solidFill>
                <a:effectLst/>
                <a:uLnTx/>
                <a:uFillTx/>
              </a:rPr>
              <a:t>R&amp;I days, </a:t>
            </a:r>
            <a:r>
              <a:rPr kumimoji="0" lang="en-GB" sz="2000" b="0" i="0" u="none" strike="noStrike" kern="1200" cap="none" spc="0" normalizeH="0" noProof="0" dirty="0" err="1">
                <a:ln>
                  <a:noFill/>
                </a:ln>
                <a:solidFill>
                  <a:schemeClr val="accent3"/>
                </a:solidFill>
                <a:effectLst/>
                <a:uLnTx/>
                <a:uFillTx/>
              </a:rPr>
              <a:t>EuroCities</a:t>
            </a:r>
            <a:r>
              <a:rPr kumimoji="0" lang="en-GB" sz="2000" b="0" i="0" u="none" strike="noStrike" kern="1200" cap="none" spc="0" normalizeH="0" noProof="0" dirty="0">
                <a:ln>
                  <a:noFill/>
                </a:ln>
                <a:solidFill>
                  <a:schemeClr val="accent3"/>
                </a:solidFill>
                <a:effectLst/>
                <a:uLnTx/>
                <a:uFillTx/>
              </a:rPr>
              <a:t>, C40, Smart Cities Forum pending the finalisation of the scoping of the mission</a:t>
            </a:r>
          </a:p>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kumimoji="0" lang="en-GB" sz="2000" b="0" i="0" u="none" strike="noStrike" kern="1200" cap="none" spc="0" normalizeH="0" noProof="0" dirty="0">
              <a:ln>
                <a:noFill/>
              </a:ln>
              <a:solidFill>
                <a:schemeClr val="accent3"/>
              </a:solidFill>
              <a:effectLst/>
              <a:uLnTx/>
              <a:uFillTx/>
            </a:endParaRPr>
          </a:p>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accent3"/>
                </a:solidFill>
                <a:effectLst/>
                <a:uLnTx/>
                <a:uFillTx/>
              </a:rPr>
              <a:t>Further consultations</a:t>
            </a:r>
            <a:r>
              <a:rPr kumimoji="0" lang="en-GB" sz="2000" b="0" i="0" u="none" strike="noStrike" kern="1200" cap="none" spc="0" normalizeH="0" noProof="0" dirty="0">
                <a:ln>
                  <a:noFill/>
                </a:ln>
                <a:solidFill>
                  <a:schemeClr val="accent3"/>
                </a:solidFill>
                <a:effectLst/>
                <a:uLnTx/>
                <a:uFillTx/>
              </a:rPr>
              <a:t> and citizens engagement activities will be launched beginning next year but are also dependent on the progress on the MFF and Horizon Europe negotiations</a:t>
            </a:r>
            <a:endParaRPr kumimoji="0" lang="en-GB" sz="2000" b="0" i="0" u="none" strike="noStrike" kern="1200" cap="none" spc="0" normalizeH="0" baseline="0" noProof="0" dirty="0">
              <a:ln>
                <a:noFill/>
              </a:ln>
              <a:solidFill>
                <a:schemeClr val="accent3"/>
              </a:solidFill>
              <a:effectLst/>
              <a:uLnTx/>
              <a:uFillTx/>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752600" cy="1314450"/>
          </a:xfrm>
          <a:prstGeom prst="rect">
            <a:avLst/>
          </a:prstGeom>
        </p:spPr>
      </p:pic>
    </p:spTree>
    <p:extLst>
      <p:ext uri="{BB962C8B-B14F-4D97-AF65-F5344CB8AC3E}">
        <p14:creationId xmlns:p14="http://schemas.microsoft.com/office/powerpoint/2010/main" val="1897100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21296" y="566967"/>
            <a:ext cx="7643192" cy="720081"/>
          </a:xfrm>
          <a:prstGeom prst="rect">
            <a:avLst/>
          </a:prstGeom>
        </p:spPr>
        <p:txBody>
          <a:bodyPr/>
          <a:lstStyle/>
          <a:p>
            <a:pPr marL="0" indent="0">
              <a:buClr>
                <a:schemeClr val="accent3"/>
              </a:buClr>
            </a:pPr>
            <a:r>
              <a:rPr lang="en-US" dirty="0">
                <a:solidFill>
                  <a:schemeClr val="accent6"/>
                </a:solidFill>
              </a:rPr>
              <a:t>Mission on Climate Neutral Smart Cities </a:t>
            </a:r>
            <a:endParaRPr lang="en-GB" dirty="0">
              <a:solidFill>
                <a:schemeClr val="accent6"/>
              </a:solidFill>
            </a:endParaRPr>
          </a:p>
        </p:txBody>
      </p:sp>
      <p:sp>
        <p:nvSpPr>
          <p:cNvPr id="17" name="Rectangle 16"/>
          <p:cNvSpPr/>
          <p:nvPr/>
        </p:nvSpPr>
        <p:spPr>
          <a:xfrm>
            <a:off x="611188" y="1441169"/>
            <a:ext cx="8209284" cy="1483776"/>
          </a:xfrm>
          <a:prstGeom prst="rect">
            <a:avLst/>
          </a:prstGeom>
          <a:solidFill>
            <a:schemeClr val="bg1"/>
          </a:solidFill>
          <a:ln w="317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216000" tIns="10800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878685">
                    <a:lumMod val="50000"/>
                  </a:srgbClr>
                </a:solidFill>
                <a:effectLst/>
                <a:uLnTx/>
                <a:uFillTx/>
                <a:latin typeface="Arial"/>
                <a:ea typeface="+mn-ea"/>
                <a:cs typeface="+mn-cs"/>
              </a:rPr>
              <a:t> </a:t>
            </a:r>
          </a:p>
        </p:txBody>
      </p:sp>
      <p:grpSp>
        <p:nvGrpSpPr>
          <p:cNvPr id="11" name="Group 10"/>
          <p:cNvGrpSpPr/>
          <p:nvPr/>
        </p:nvGrpSpPr>
        <p:grpSpPr>
          <a:xfrm>
            <a:off x="857424" y="1628800"/>
            <a:ext cx="7968161" cy="1101029"/>
            <a:chOff x="937214" y="1340768"/>
            <a:chExt cx="7883078" cy="1028384"/>
          </a:xfrm>
        </p:grpSpPr>
        <p:sp>
          <p:nvSpPr>
            <p:cNvPr id="12" name="Pentagon 11"/>
            <p:cNvSpPr/>
            <p:nvPr/>
          </p:nvSpPr>
          <p:spPr bwMode="auto">
            <a:xfrm>
              <a:off x="937214" y="1340768"/>
              <a:ext cx="2608058" cy="1008112"/>
            </a:xfrm>
            <a:prstGeom prst="homePlate">
              <a:avLst/>
            </a:prstGeom>
            <a:solidFill>
              <a:schemeClr val="tx2"/>
            </a:solidFill>
            <a:ln>
              <a:noFill/>
            </a:ln>
            <a:effectLst/>
          </p:spPr>
          <p:txBody>
            <a:bodyPr vert="horz" wrap="square" lIns="180000" tIns="45720" rIns="91440" bIns="45720" numCol="1" rtlCol="0" anchor="ctr" anchorCtr="0" compatLnSpc="1">
              <a:prstTxWarp prst="textNoShape">
                <a:avLst/>
              </a:prstTxWarp>
            </a:bodyPr>
            <a:lstStyle>
              <a:defPPr>
                <a:defRPr lang="en-GB"/>
              </a:defPPr>
              <a:lvl1pPr algn="l" rtl="0" fontAlgn="base">
                <a:spcBef>
                  <a:spcPct val="0"/>
                </a:spcBef>
                <a:spcAft>
                  <a:spcPct val="0"/>
                </a:spcAft>
                <a:defRPr sz="1200" kern="1200">
                  <a:solidFill>
                    <a:srgbClr val="0F5494"/>
                  </a:solidFill>
                  <a:latin typeface="Verdana" pitchFamily="34" charset="0"/>
                  <a:ea typeface="+mn-ea"/>
                  <a:cs typeface="+mn-cs"/>
                </a:defRPr>
              </a:lvl1pPr>
              <a:lvl2pPr marL="457200" algn="l" rtl="0" fontAlgn="base">
                <a:spcBef>
                  <a:spcPct val="0"/>
                </a:spcBef>
                <a:spcAft>
                  <a:spcPct val="0"/>
                </a:spcAft>
                <a:defRPr sz="1200" kern="1200">
                  <a:solidFill>
                    <a:srgbClr val="0F5494"/>
                  </a:solidFill>
                  <a:latin typeface="Verdana" pitchFamily="34" charset="0"/>
                  <a:ea typeface="+mn-ea"/>
                  <a:cs typeface="+mn-cs"/>
                </a:defRPr>
              </a:lvl2pPr>
              <a:lvl3pPr marL="914400" algn="l" rtl="0" fontAlgn="base">
                <a:spcBef>
                  <a:spcPct val="0"/>
                </a:spcBef>
                <a:spcAft>
                  <a:spcPct val="0"/>
                </a:spcAft>
                <a:defRPr sz="1200" kern="1200">
                  <a:solidFill>
                    <a:srgbClr val="0F5494"/>
                  </a:solidFill>
                  <a:latin typeface="Verdana" pitchFamily="34" charset="0"/>
                  <a:ea typeface="+mn-ea"/>
                  <a:cs typeface="+mn-cs"/>
                </a:defRPr>
              </a:lvl3pPr>
              <a:lvl4pPr marL="1371600" algn="l" rtl="0" fontAlgn="base">
                <a:spcBef>
                  <a:spcPct val="0"/>
                </a:spcBef>
                <a:spcAft>
                  <a:spcPct val="0"/>
                </a:spcAft>
                <a:defRPr sz="1200" kern="1200">
                  <a:solidFill>
                    <a:srgbClr val="0F5494"/>
                  </a:solidFill>
                  <a:latin typeface="Verdana" pitchFamily="34" charset="0"/>
                  <a:ea typeface="+mn-ea"/>
                  <a:cs typeface="+mn-cs"/>
                </a:defRPr>
              </a:lvl4pPr>
              <a:lvl5pPr marL="1828800" algn="l" rtl="0" fontAlgn="base">
                <a:spcBef>
                  <a:spcPct val="0"/>
                </a:spcBef>
                <a:spcAft>
                  <a:spcPct val="0"/>
                </a:spcAft>
                <a:defRPr sz="1200" kern="1200">
                  <a:solidFill>
                    <a:srgbClr val="0F5494"/>
                  </a:solidFill>
                  <a:latin typeface="Verdana" pitchFamily="34" charset="0"/>
                  <a:ea typeface="+mn-ea"/>
                  <a:cs typeface="+mn-cs"/>
                </a:defRPr>
              </a:lvl5pPr>
              <a:lvl6pPr marL="2286000" algn="l" defTabSz="914400" rtl="0" eaLnBrk="1" latinLnBrk="0" hangingPunct="1">
                <a:defRPr sz="1200" kern="1200">
                  <a:solidFill>
                    <a:srgbClr val="0F5494"/>
                  </a:solidFill>
                  <a:latin typeface="Verdana" pitchFamily="34" charset="0"/>
                  <a:ea typeface="+mn-ea"/>
                  <a:cs typeface="+mn-cs"/>
                </a:defRPr>
              </a:lvl6pPr>
              <a:lvl7pPr marL="2743200" algn="l" defTabSz="914400" rtl="0" eaLnBrk="1" latinLnBrk="0" hangingPunct="1">
                <a:defRPr sz="1200" kern="1200">
                  <a:solidFill>
                    <a:srgbClr val="0F5494"/>
                  </a:solidFill>
                  <a:latin typeface="Verdana" pitchFamily="34" charset="0"/>
                  <a:ea typeface="+mn-ea"/>
                  <a:cs typeface="+mn-cs"/>
                </a:defRPr>
              </a:lvl7pPr>
              <a:lvl8pPr marL="3200400" algn="l" defTabSz="914400" rtl="0" eaLnBrk="1" latinLnBrk="0" hangingPunct="1">
                <a:defRPr sz="1200" kern="1200">
                  <a:solidFill>
                    <a:srgbClr val="0F5494"/>
                  </a:solidFill>
                  <a:latin typeface="Verdana" pitchFamily="34" charset="0"/>
                  <a:ea typeface="+mn-ea"/>
                  <a:cs typeface="+mn-cs"/>
                </a:defRPr>
              </a:lvl8pPr>
              <a:lvl9pPr marL="3657600" algn="l" defTabSz="914400" rtl="0" eaLnBrk="1" latinLnBrk="0" hangingPunct="1">
                <a:defRPr sz="1200" kern="1200">
                  <a:solidFill>
                    <a:srgbClr val="0F5494"/>
                  </a:solidFill>
                  <a:latin typeface="Verdana" pitchFamily="34" charset="0"/>
                  <a:ea typeface="+mn-ea"/>
                  <a:cs typeface="+mn-cs"/>
                </a:defRPr>
              </a:lvl9pPr>
            </a:lstStyle>
            <a:p>
              <a:pPr marL="3175"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Verdana" panose="020B0604030504040204" pitchFamily="34" charset="0"/>
                  <a:cs typeface="Verdana" panose="020B0604030504040204" pitchFamily="34" charset="0"/>
                </a:rPr>
                <a:t>R&amp;I Missions</a:t>
              </a:r>
            </a:p>
          </p:txBody>
        </p:sp>
        <p:sp>
          <p:nvSpPr>
            <p:cNvPr id="13" name="Title 1"/>
            <p:cNvSpPr txBox="1">
              <a:spLocks/>
            </p:cNvSpPr>
            <p:nvPr/>
          </p:nvSpPr>
          <p:spPr bwMode="auto">
            <a:xfrm>
              <a:off x="3545272" y="1361040"/>
              <a:ext cx="5275020"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0" lvl="0" defTabSz="457200">
                <a:spcAft>
                  <a:spcPts val="0"/>
                </a:spcAft>
              </a:pPr>
              <a:r>
                <a:rPr lang="en-US" sz="1700" dirty="0">
                  <a:solidFill>
                    <a:srgbClr val="878685">
                      <a:lumMod val="50000"/>
                    </a:srgbClr>
                  </a:solidFill>
                  <a:latin typeface="Arial" panose="020B0604020202020204" pitchFamily="34" charset="0"/>
                  <a:cs typeface="Arial" panose="020B0604020202020204" pitchFamily="34" charset="0"/>
                </a:rPr>
                <a:t>Connect Europe closer to its citizens and key role of Cities </a:t>
              </a:r>
              <a:endParaRPr kumimoji="0" lang="en-US" sz="1700" b="1" i="0" u="none" strike="noStrike" kern="1200" cap="none" spc="0" normalizeH="0" baseline="0" noProof="0" dirty="0">
                <a:ln>
                  <a:noFill/>
                </a:ln>
                <a:solidFill>
                  <a:srgbClr val="878685">
                    <a:lumMod val="50000"/>
                  </a:srgbClr>
                </a:solidFill>
                <a:effectLst/>
                <a:uLnTx/>
                <a:uFillTx/>
                <a:latin typeface="Arial" panose="020B0604020202020204" pitchFamily="34" charset="0"/>
                <a:ea typeface="+mj-ea"/>
                <a:cs typeface="Arial" panose="020B0604020202020204" pitchFamily="34" charset="0"/>
              </a:endParaRPr>
            </a:p>
          </p:txBody>
        </p:sp>
      </p:gr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504" y="319956"/>
            <a:ext cx="720000" cy="720000"/>
          </a:xfrm>
          <a:prstGeom prst="rect">
            <a:avLst/>
          </a:prstGeom>
        </p:spPr>
      </p:pic>
      <p:sp>
        <p:nvSpPr>
          <p:cNvPr id="4" name="ZoneTexte 3">
            <a:extLst>
              <a:ext uri="{FF2B5EF4-FFF2-40B4-BE49-F238E27FC236}">
                <a16:creationId xmlns:a16="http://schemas.microsoft.com/office/drawing/2014/main" id="{69455E74-2D0E-461A-A7F6-05519A7E8767}"/>
              </a:ext>
            </a:extLst>
          </p:cNvPr>
          <p:cNvSpPr txBox="1"/>
          <p:nvPr/>
        </p:nvSpPr>
        <p:spPr>
          <a:xfrm>
            <a:off x="251521" y="4077072"/>
            <a:ext cx="8845076" cy="369331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en-GB" sz="1800" b="0" i="0" u="none" strike="noStrike" kern="1200" cap="none" spc="0" normalizeH="0" baseline="0" noProof="0" dirty="0">
              <a:ln>
                <a:noFill/>
              </a:ln>
              <a:solidFill>
                <a:srgbClr val="878685">
                  <a:lumMod val="50000"/>
                </a:srgbClr>
              </a:solidFill>
              <a:effectLst/>
              <a:uLnTx/>
              <a:uFillTx/>
              <a:latin typeface="Arial"/>
              <a:ea typeface="+mn-ea"/>
              <a:cs typeface="+mn-cs"/>
            </a:endParaRPr>
          </a:p>
          <a:p>
            <a:pPr lvl="0">
              <a:spcAft>
                <a:spcPts val="0"/>
              </a:spcAft>
            </a:pPr>
            <a:r>
              <a:rPr lang="en-US" sz="1800" b="0" spc="-60" dirty="0">
                <a:solidFill>
                  <a:srgbClr val="3166CF"/>
                </a:solidFill>
                <a:latin typeface="Arial"/>
              </a:rPr>
              <a:t>The </a:t>
            </a:r>
            <a:r>
              <a:rPr lang="en-US" sz="1800" spc="-60" dirty="0">
                <a:solidFill>
                  <a:srgbClr val="3166CF"/>
                </a:solidFill>
                <a:latin typeface="Arial"/>
              </a:rPr>
              <a:t>Cluster on Climate, Energy and Mobility </a:t>
            </a:r>
            <a:r>
              <a:rPr lang="en-US" sz="1800" b="0" spc="-60" dirty="0">
                <a:solidFill>
                  <a:srgbClr val="3166CF"/>
                </a:solidFill>
                <a:latin typeface="Arial"/>
              </a:rPr>
              <a:t>foresees an Intervention area on ‘</a:t>
            </a:r>
            <a:r>
              <a:rPr lang="en-US" sz="1800" spc="-60" dirty="0">
                <a:solidFill>
                  <a:srgbClr val="3166CF"/>
                </a:solidFill>
                <a:latin typeface="Arial"/>
              </a:rPr>
              <a:t>Cities and Communities</a:t>
            </a:r>
            <a:r>
              <a:rPr lang="en-US" sz="1800" b="0" spc="-60" dirty="0">
                <a:solidFill>
                  <a:srgbClr val="3166CF"/>
                </a:solidFill>
                <a:latin typeface="Arial"/>
              </a:rPr>
              <a:t>’ that aims to significantly increase the overall energy and resource efficiency, improve the climate-resilience and reduce the environmental footprint of the cities, promote safe mobility, improve cities' regenerative capacity, whilst enhancing the quality of life for the citizens. </a:t>
            </a:r>
          </a:p>
          <a:p>
            <a:pPr lvl="0">
              <a:spcAft>
                <a:spcPts val="0"/>
              </a:spcAft>
            </a:pPr>
            <a:endParaRPr lang="en-US" sz="1800" b="0" spc="-60" dirty="0">
              <a:solidFill>
                <a:srgbClr val="878685">
                  <a:lumMod val="50000"/>
                </a:srgbClr>
              </a:solidFill>
              <a:latin typeface="Arial"/>
            </a:endParaRPr>
          </a:p>
          <a:p>
            <a:pPr lvl="0">
              <a:spcAft>
                <a:spcPts val="0"/>
              </a:spcAft>
            </a:pPr>
            <a:endParaRPr lang="en-US" sz="1800" spc="-60" dirty="0">
              <a:solidFill>
                <a:srgbClr val="FF0000"/>
              </a:solidFill>
              <a:latin typeface="Arial"/>
            </a:endParaRPr>
          </a:p>
          <a:p>
            <a:pPr lvl="0">
              <a:spcAft>
                <a:spcPts val="0"/>
              </a:spcAft>
            </a:pPr>
            <a:r>
              <a:rPr lang="en-US" sz="1800" spc="-60" dirty="0">
                <a:solidFill>
                  <a:srgbClr val="FF0000"/>
                </a:solidFill>
                <a:latin typeface="Arial"/>
              </a:rPr>
              <a:t>Cross-disciplinary, cross-actor and cross-sector collaborations</a:t>
            </a:r>
            <a:r>
              <a:rPr lang="en-US" sz="1800" b="0" spc="-60" dirty="0">
                <a:solidFill>
                  <a:srgbClr val="878685">
                    <a:lumMod val="50000"/>
                  </a:srgbClr>
                </a:solidFill>
                <a:latin typeface="Arial"/>
              </a:rPr>
              <a:t>.  </a:t>
            </a:r>
          </a:p>
          <a:p>
            <a:pPr lvl="0">
              <a:spcAft>
                <a:spcPts val="0"/>
              </a:spcAft>
            </a:pPr>
            <a:endParaRPr lang="en-US" sz="1800" b="0" spc="-60" dirty="0">
              <a:solidFill>
                <a:srgbClr val="878685">
                  <a:lumMod val="50000"/>
                </a:srgbClr>
              </a:solidFill>
              <a:latin typeface="Arial"/>
            </a:endParaRPr>
          </a:p>
          <a:p>
            <a:pPr lvl="0">
              <a:spcAft>
                <a:spcPts val="0"/>
              </a:spcAft>
            </a:pPr>
            <a:endParaRPr lang="en-US" sz="1800" b="0" spc="-60" dirty="0">
              <a:solidFill>
                <a:srgbClr val="878685">
                  <a:lumMod val="50000"/>
                </a:srgbClr>
              </a:solidFill>
              <a:latin typeface="Arial"/>
            </a:endParaRPr>
          </a:p>
          <a:p>
            <a:pPr marL="0" marR="0" lvl="0" indent="0" algn="l" defTabSz="914400" rtl="0" eaLnBrk="1" fontAlgn="base" latinLnBrk="0" hangingPunct="1">
              <a:lnSpc>
                <a:spcPct val="100000"/>
              </a:lnSpc>
              <a:spcBef>
                <a:spcPct val="0"/>
              </a:spcBef>
              <a:spcAft>
                <a:spcPts val="0"/>
              </a:spcAft>
              <a:buClrTx/>
              <a:buSzTx/>
              <a:buFontTx/>
              <a:buNone/>
              <a:tabLst/>
              <a:defRPr/>
            </a:pPr>
            <a:br>
              <a:rPr kumimoji="0" lang="en-GB" sz="1800" b="0" i="0" u="none" strike="noStrike" kern="1200" cap="none" spc="0" normalizeH="0" baseline="0" noProof="0" dirty="0">
                <a:ln>
                  <a:noFill/>
                </a:ln>
                <a:solidFill>
                  <a:srgbClr val="878685">
                    <a:lumMod val="50000"/>
                  </a:srgbClr>
                </a:solidFill>
                <a:effectLst/>
                <a:uLnTx/>
                <a:uFillTx/>
                <a:latin typeface="Arial"/>
                <a:ea typeface="+mn-ea"/>
                <a:cs typeface="+mn-cs"/>
              </a:rPr>
            </a:br>
            <a:endParaRPr kumimoji="0" lang="en-GB" sz="1800" b="0" i="0" u="none" strike="noStrike" kern="1200" cap="none" spc="0" normalizeH="0" baseline="0" noProof="0" dirty="0">
              <a:ln>
                <a:noFill/>
              </a:ln>
              <a:solidFill>
                <a:srgbClr val="878685">
                  <a:lumMod val="50000"/>
                </a:srgbClr>
              </a:solidFill>
              <a:effectLst/>
              <a:uLnTx/>
              <a:uFillTx/>
              <a:latin typeface="Arial"/>
              <a:ea typeface="+mn-ea"/>
              <a:cs typeface="+mn-cs"/>
            </a:endParaRPr>
          </a:p>
        </p:txBody>
      </p:sp>
      <p:sp>
        <p:nvSpPr>
          <p:cNvPr id="26" name="Content Placeholder 2">
            <a:extLst>
              <a:ext uri="{FF2B5EF4-FFF2-40B4-BE49-F238E27FC236}">
                <a16:creationId xmlns:a16="http://schemas.microsoft.com/office/drawing/2014/main" id="{11E8D1D9-1406-4366-9D96-5C2F47DE8947}"/>
              </a:ext>
            </a:extLst>
          </p:cNvPr>
          <p:cNvSpPr txBox="1">
            <a:spLocks/>
          </p:cNvSpPr>
          <p:nvPr/>
        </p:nvSpPr>
        <p:spPr bwMode="auto">
          <a:xfrm>
            <a:off x="629001" y="3068960"/>
            <a:ext cx="8209284" cy="1322671"/>
          </a:xfrm>
          <a:prstGeom prst="rect">
            <a:avLst/>
          </a:prstGeom>
          <a:solidFill>
            <a:schemeClr val="accent6"/>
          </a:solidFill>
          <a:ln w="9525">
            <a:noFill/>
            <a:miter lim="800000"/>
            <a:headEnd/>
            <a:tailEnd/>
          </a:ln>
        </p:spPr>
        <p:txBody>
          <a:bodyPr vert="horz" wrap="square" lIns="180000" tIns="72000" rIns="14400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lvl="0" indent="0" defTabSz="457200" fontAlgn="auto">
              <a:spcBef>
                <a:spcPts val="0"/>
              </a:spcBef>
              <a:spcAft>
                <a:spcPts val="0"/>
              </a:spcAft>
              <a:buNone/>
            </a:pPr>
            <a:r>
              <a:rPr lang="en-US" sz="1800" i="0" dirty="0">
                <a:solidFill>
                  <a:srgbClr val="FF0000"/>
                </a:solidFill>
              </a:rPr>
              <a:t>Cities will be central to deliver on Research and Innovation Policy</a:t>
            </a:r>
            <a:r>
              <a:rPr lang="en-US" sz="1800" b="0" i="0" dirty="0">
                <a:solidFill>
                  <a:srgbClr val="FFFFFF"/>
                </a:solidFill>
              </a:rPr>
              <a:t>. Commission’s proposal for Horizon Europe, Urban R&amp;I Actions will be funded under several clusters within the </a:t>
            </a:r>
            <a:r>
              <a:rPr lang="en-US" sz="1800" i="0" dirty="0">
                <a:solidFill>
                  <a:schemeClr val="tx1"/>
                </a:solidFill>
              </a:rPr>
              <a:t>Global Challenges and Industrial Competiveness pillar. </a:t>
            </a:r>
          </a:p>
        </p:txBody>
      </p:sp>
    </p:spTree>
    <p:extLst>
      <p:ext uri="{BB962C8B-B14F-4D97-AF65-F5344CB8AC3E}">
        <p14:creationId xmlns:p14="http://schemas.microsoft.com/office/powerpoint/2010/main" val="4405854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504" y="4636130"/>
            <a:ext cx="2130855" cy="461665"/>
          </a:xfrm>
          <a:prstGeom prst="rect">
            <a:avLst/>
          </a:prstGeom>
          <a:solidFill>
            <a:schemeClr val="bg1"/>
          </a:solidFill>
          <a:ln>
            <a:solidFill>
              <a:schemeClr val="bg2"/>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2400" b="0" i="0" u="none" strike="noStrike" kern="1200" cap="none" spc="0" normalizeH="0" baseline="0" noProof="0" dirty="0">
              <a:ln>
                <a:noFill/>
              </a:ln>
              <a:solidFill>
                <a:srgbClr val="0F5494"/>
              </a:solidFill>
              <a:effectLst/>
              <a:uLnTx/>
              <a:uFillTx/>
              <a:latin typeface="Verdana" pitchFamily="34" charset="0"/>
              <a:ea typeface="+mn-ea"/>
              <a:cs typeface="+mn-cs"/>
            </a:endParaRP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l="52847" t="57307" r="43748" b="34550"/>
          <a:stretch>
            <a:fillRect/>
          </a:stretch>
        </p:blipFill>
        <p:spPr bwMode="auto">
          <a:xfrm>
            <a:off x="1444945" y="512755"/>
            <a:ext cx="550863" cy="71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34819" name="Title 1"/>
          <p:cNvSpPr>
            <a:spLocks noGrp="1"/>
          </p:cNvSpPr>
          <p:nvPr>
            <p:ph type="title"/>
          </p:nvPr>
        </p:nvSpPr>
        <p:spPr>
          <a:xfrm>
            <a:off x="-180528" y="512755"/>
            <a:ext cx="9144000" cy="784225"/>
          </a:xfrm>
        </p:spPr>
        <p:txBody>
          <a:bodyPr/>
          <a:lstStyle/>
          <a:p>
            <a:pPr algn="ctr"/>
            <a:r>
              <a:rPr lang="en-GB" altLang="en-US" sz="2800" dirty="0">
                <a:solidFill>
                  <a:schemeClr val="accent6"/>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Timeline &amp; Deliverables </a:t>
            </a:r>
          </a:p>
        </p:txBody>
      </p:sp>
      <p:sp>
        <p:nvSpPr>
          <p:cNvPr id="4" name="Rectangle 3"/>
          <p:cNvSpPr/>
          <p:nvPr/>
        </p:nvSpPr>
        <p:spPr>
          <a:xfrm>
            <a:off x="1588962" y="1256914"/>
            <a:ext cx="7203223" cy="4647426"/>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IE" sz="1600" b="1" i="0" u="none" strike="noStrike" kern="1200" cap="none" spc="0" normalizeH="0" baseline="0" noProof="0" dirty="0">
              <a:ln>
                <a:noFill/>
              </a:ln>
              <a:solidFill>
                <a:srgbClr val="2963F0">
                  <a:lumMod val="50000"/>
                </a:srgbClr>
              </a:solidFill>
              <a:effectLst/>
              <a:uLnTx/>
              <a:uFillTx/>
              <a:latin typeface="Verdana" pitchFamily="34" charset="0"/>
              <a:ea typeface="+mn-ea"/>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IE" sz="1600" b="1" i="0" u="none" strike="noStrike" kern="1200" cap="none" spc="0" normalizeH="0" baseline="0" noProof="0" dirty="0">
                <a:ln>
                  <a:noFill/>
                </a:ln>
                <a:solidFill>
                  <a:srgbClr val="2963F0">
                    <a:lumMod val="50000"/>
                  </a:srgbClr>
                </a:solidFill>
                <a:effectLst/>
                <a:uLnTx/>
                <a:uFillTx/>
                <a:latin typeface="Verdana" pitchFamily="34" charset="0"/>
                <a:ea typeface="+mn-ea"/>
                <a:cs typeface="+mn-cs"/>
              </a:rPr>
              <a:t>January 2020 – C0onfirmation of proposed Missions</a:t>
            </a:r>
          </a:p>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IE" sz="1600" b="1" i="1" u="none" strike="noStrike" kern="1200" cap="none" spc="0" normalizeH="0" baseline="0" noProof="0" dirty="0">
                <a:ln>
                  <a:noFill/>
                </a:ln>
                <a:solidFill>
                  <a:srgbClr val="0070C0"/>
                </a:solidFill>
                <a:effectLst/>
                <a:uLnTx/>
                <a:uFillTx/>
                <a:latin typeface="Verdana" pitchFamily="34" charset="0"/>
                <a:ea typeface="+mn-ea"/>
                <a:cs typeface="+mn-cs"/>
              </a:rPr>
              <a:t>early 2020 - Meeting with Assembly &amp; Member States </a:t>
            </a:r>
          </a:p>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IE" sz="1600" b="1" i="0" u="none" strike="noStrike" kern="1200" cap="none" spc="0" normalizeH="0" baseline="0" noProof="0" dirty="0">
              <a:ln>
                <a:noFill/>
              </a:ln>
              <a:solidFill>
                <a:srgbClr val="2963F0">
                  <a:lumMod val="50000"/>
                </a:srgbClr>
              </a:solidFill>
              <a:effectLst/>
              <a:uLnTx/>
              <a:uFillTx/>
              <a:latin typeface="Verdana" pitchFamily="34" charset="0"/>
              <a:ea typeface="+mn-ea"/>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IE" sz="1600" b="1" i="0" u="none" strike="noStrike" kern="1200" cap="none" spc="0" normalizeH="0" baseline="0" noProof="0" dirty="0">
                <a:ln>
                  <a:noFill/>
                </a:ln>
                <a:solidFill>
                  <a:srgbClr val="2963F0">
                    <a:lumMod val="50000"/>
                  </a:srgbClr>
                </a:solidFill>
                <a:effectLst/>
                <a:uLnTx/>
                <a:uFillTx/>
                <a:latin typeface="Verdana" pitchFamily="34" charset="0"/>
                <a:ea typeface="+mn-ea"/>
                <a:cs typeface="+mn-cs"/>
              </a:rPr>
              <a:t>From Jan. 2020</a:t>
            </a: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IE" sz="1600" b="0" i="0" u="none" strike="noStrike" kern="1200" cap="none" spc="0" normalizeH="0" baseline="0" noProof="0" dirty="0">
                <a:ln>
                  <a:noFill/>
                </a:ln>
                <a:solidFill>
                  <a:srgbClr val="2963F0">
                    <a:lumMod val="50000"/>
                  </a:srgbClr>
                </a:solidFill>
                <a:effectLst/>
                <a:uLnTx/>
                <a:uFillTx/>
                <a:latin typeface="Verdana" pitchFamily="34" charset="0"/>
                <a:ea typeface="+mn-ea"/>
                <a:cs typeface="+mn-cs"/>
              </a:rPr>
              <a:t>Advisory role to the European Commission on the preparation of the calls on Missions for the first work programme for Horizon Europe; </a:t>
            </a: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IE" sz="1600" b="0" i="0" u="none" strike="noStrike" kern="1200" cap="none" spc="0" normalizeH="0" baseline="0" noProof="0" dirty="0">
                <a:ln>
                  <a:noFill/>
                </a:ln>
                <a:solidFill>
                  <a:srgbClr val="2963F0">
                    <a:lumMod val="50000"/>
                  </a:srgbClr>
                </a:solidFill>
                <a:effectLst/>
                <a:uLnTx/>
                <a:uFillTx/>
                <a:latin typeface="Verdana" pitchFamily="34" charset="0"/>
                <a:ea typeface="+mn-ea"/>
                <a:cs typeface="+mn-cs"/>
              </a:rPr>
              <a:t>Outreach activities to engage Member States and general public </a:t>
            </a:r>
          </a:p>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fr-BE" sz="1600" b="0" i="0" u="none" strike="noStrike" kern="1200" cap="none" spc="0" normalizeH="0" baseline="0" noProof="0" dirty="0">
              <a:ln>
                <a:noFill/>
              </a:ln>
              <a:solidFill>
                <a:srgbClr val="2963F0">
                  <a:lumMod val="50000"/>
                </a:srgbClr>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IE" sz="1600" b="1" i="0" u="none" strike="noStrike" kern="1200" cap="none" spc="0" normalizeH="0" baseline="0" noProof="0" dirty="0">
                <a:ln>
                  <a:noFill/>
                </a:ln>
                <a:solidFill>
                  <a:srgbClr val="2963F0">
                    <a:lumMod val="50000"/>
                  </a:srgbClr>
                </a:solidFill>
                <a:effectLst/>
                <a:uLnTx/>
                <a:uFillTx/>
                <a:latin typeface="Verdana" pitchFamily="34" charset="0"/>
                <a:ea typeface="+mn-ea"/>
                <a:cs typeface="+mn-cs"/>
              </a:rPr>
              <a:t>By end of 2020 - </a:t>
            </a:r>
            <a:r>
              <a:rPr kumimoji="0" lang="en-IE" sz="1600" b="0" i="0" u="none" strike="noStrike" kern="1200" cap="none" spc="0" normalizeH="0" baseline="0" noProof="0" dirty="0">
                <a:ln>
                  <a:noFill/>
                </a:ln>
                <a:solidFill>
                  <a:srgbClr val="2963F0">
                    <a:lumMod val="50000"/>
                  </a:srgbClr>
                </a:solidFill>
                <a:effectLst/>
                <a:uLnTx/>
                <a:uFillTx/>
                <a:latin typeface="Verdana" pitchFamily="34" charset="0"/>
                <a:ea typeface="+mn-ea"/>
                <a:cs typeface="+mn-cs"/>
              </a:rPr>
              <a:t>Report with Mission Board advice, overall recommendations &amp; pending issues to be taken forward</a:t>
            </a:r>
            <a:endParaRPr kumimoji="0" lang="fr-BE" sz="1600" b="0" i="0" u="none" strike="noStrike" kern="1200" cap="none" spc="0" normalizeH="0" baseline="0" noProof="0" dirty="0">
              <a:ln>
                <a:noFill/>
              </a:ln>
              <a:solidFill>
                <a:srgbClr val="2963F0">
                  <a:lumMod val="50000"/>
                </a:srgbClr>
              </a:solidFill>
              <a:effectLst/>
              <a:uLnTx/>
              <a:uFillTx/>
              <a:latin typeface="Verdana" pitchFamily="34" charset="0"/>
              <a:ea typeface="+mn-ea"/>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GB" sz="1600" b="1" i="0" u="none" strike="noStrike" kern="1200" cap="none" spc="0" normalizeH="0" baseline="0" noProof="0" dirty="0">
              <a:ln>
                <a:noFill/>
              </a:ln>
              <a:solidFill>
                <a:srgbClr val="2963F0">
                  <a:lumMod val="50000"/>
                </a:srgbClr>
              </a:solidFill>
              <a:effectLst/>
              <a:uLnTx/>
              <a:uFillTx/>
              <a:latin typeface="Verdana" charset="0"/>
              <a:ea typeface="ＭＳ Ｐゴシック" charset="-128"/>
              <a:cs typeface="+mn-cs"/>
            </a:endParaRPr>
          </a:p>
        </p:txBody>
      </p:sp>
      <p:sp>
        <p:nvSpPr>
          <p:cNvPr id="34821" name="TextBox 1"/>
          <p:cNvSpPr txBox="1">
            <a:spLocks noChangeArrowheads="1"/>
          </p:cNvSpPr>
          <p:nvPr/>
        </p:nvSpPr>
        <p:spPr bwMode="auto">
          <a:xfrm>
            <a:off x="350027" y="1604439"/>
            <a:ext cx="12414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ea typeface="ＭＳ Ｐゴシック"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ＭＳ Ｐゴシック" panose="020B0600070205080204" pitchFamily="34" charset="-128"/>
              </a:defRPr>
            </a:lvl2pPr>
            <a:lvl3pPr marL="1143000" indent="-228600">
              <a:spcBef>
                <a:spcPct val="20000"/>
              </a:spcBef>
              <a:defRPr sz="1400">
                <a:solidFill>
                  <a:srgbClr val="0F5494"/>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0" dirty="0">
                <a:ln>
                  <a:noFill/>
                </a:ln>
                <a:solidFill>
                  <a:srgbClr val="0F5494"/>
                </a:solidFill>
                <a:effectLst/>
                <a:uLnTx/>
                <a:uFillTx/>
                <a:latin typeface="Verdana" panose="020B0604030504040204" pitchFamily="34" charset="0"/>
                <a:ea typeface="ＭＳ Ｐゴシック" panose="020B0600070205080204" pitchFamily="34" charset="-128"/>
                <a:cs typeface="+mn-cs"/>
              </a:rPr>
              <a:t>2020</a:t>
            </a:r>
          </a:p>
        </p:txBody>
      </p:sp>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42084" t="27481" r="43750" b="47328"/>
          <a:stretch>
            <a:fillRect/>
          </a:stretch>
        </p:blipFill>
        <p:spPr bwMode="auto">
          <a:xfrm>
            <a:off x="812568" y="4866962"/>
            <a:ext cx="720725" cy="69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932610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395536" y="1772816"/>
            <a:ext cx="8640960" cy="39692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180975" marR="0" lvl="0" indent="-180975" fontAlgn="base">
              <a:lnSpc>
                <a:spcPct val="100000"/>
              </a:lnSpc>
              <a:spcBef>
                <a:spcPct val="20000"/>
              </a:spcBef>
              <a:spcAft>
                <a:spcPts val="600"/>
              </a:spcAft>
              <a:buClr>
                <a:srgbClr val="CD5A57"/>
              </a:buClr>
              <a:buSzPct val="120000"/>
              <a:buFont typeface="Arial" panose="020B0604020202020204" pitchFamily="34" charset="0"/>
              <a:buChar char="•"/>
              <a:tabLst/>
              <a:defRPr kumimoji="0" b="0" i="0" u="none" strike="noStrike" kern="0" cap="none" spc="0" normalizeH="0" baseline="0">
                <a:ln>
                  <a:noFill/>
                </a:ln>
                <a:solidFill>
                  <a:srgbClr val="000000">
                    <a:lumMod val="85000"/>
                    <a:lumOff val="15000"/>
                  </a:srgbClr>
                </a:solidFill>
                <a:effectLst/>
                <a:uLnTx/>
                <a:uFillTx/>
                <a:latin typeface="Verdana"/>
              </a:defRPr>
            </a:lvl1pPr>
            <a:lvl2pPr marL="266700" indent="-266700" fontAlgn="base">
              <a:spcBef>
                <a:spcPct val="20000"/>
              </a:spcBef>
              <a:spcAft>
                <a:spcPct val="0"/>
              </a:spcAft>
              <a:buClr>
                <a:srgbClr val="C20016"/>
              </a:buClr>
              <a:buChar char="•"/>
              <a:defRPr sz="2000" b="1">
                <a:solidFill>
                  <a:schemeClr val="tx1">
                    <a:lumMod val="65000"/>
                    <a:lumOff val="35000"/>
                  </a:schemeClr>
                </a:solidFill>
              </a:defRPr>
            </a:lvl2pPr>
            <a:lvl3pPr marL="361950" indent="-180975" fontAlgn="base">
              <a:spcBef>
                <a:spcPct val="20000"/>
              </a:spcBef>
              <a:spcAft>
                <a:spcPts val="600"/>
              </a:spcAft>
              <a:buFontTx/>
              <a:buChar char="-"/>
              <a:defRPr sz="1400">
                <a:solidFill>
                  <a:schemeClr val="tx1">
                    <a:lumMod val="85000"/>
                    <a:lumOff val="15000"/>
                  </a:schemeClr>
                </a:solidFill>
              </a:defRPr>
            </a:lvl3pPr>
            <a:lvl4pPr marL="1600200" indent="-228600" fontAlgn="base">
              <a:spcBef>
                <a:spcPct val="20000"/>
              </a:spcBef>
              <a:spcAft>
                <a:spcPct val="0"/>
              </a:spcAft>
              <a:buChar char="–"/>
              <a:defRPr sz="2000">
                <a:latin typeface="Arial" charset="0"/>
              </a:defRPr>
            </a:lvl4pPr>
            <a:lvl5pPr marL="2057400" indent="-228600" fontAlgn="base">
              <a:spcBef>
                <a:spcPct val="20000"/>
              </a:spcBef>
              <a:spcAft>
                <a:spcPct val="0"/>
              </a:spcAft>
              <a:buChar char="»"/>
              <a:defRPr sz="2000">
                <a:latin typeface="Arial" charset="0"/>
              </a:defRPr>
            </a:lvl5pPr>
            <a:lvl6pPr marL="2514600" indent="-228600" fontAlgn="base">
              <a:spcBef>
                <a:spcPct val="20000"/>
              </a:spcBef>
              <a:spcAft>
                <a:spcPct val="0"/>
              </a:spcAft>
              <a:buChar char="»"/>
              <a:defRPr sz="2000">
                <a:latin typeface="Arial" charset="0"/>
              </a:defRPr>
            </a:lvl6pPr>
            <a:lvl7pPr marL="2971800" indent="-228600" fontAlgn="base">
              <a:spcBef>
                <a:spcPct val="20000"/>
              </a:spcBef>
              <a:spcAft>
                <a:spcPct val="0"/>
              </a:spcAft>
              <a:buChar char="»"/>
              <a:defRPr sz="2000">
                <a:latin typeface="Arial" charset="0"/>
              </a:defRPr>
            </a:lvl7pPr>
            <a:lvl8pPr marL="3429000" indent="-228600" fontAlgn="base">
              <a:spcBef>
                <a:spcPct val="20000"/>
              </a:spcBef>
              <a:spcAft>
                <a:spcPct val="0"/>
              </a:spcAft>
              <a:buChar char="»"/>
              <a:defRPr sz="2000">
                <a:latin typeface="Arial" charset="0"/>
              </a:defRPr>
            </a:lvl8pPr>
            <a:lvl9pPr marL="3886200" indent="-228600" fontAlgn="base">
              <a:spcBef>
                <a:spcPct val="20000"/>
              </a:spcBef>
              <a:spcAft>
                <a:spcPct val="0"/>
              </a:spcAft>
              <a:buChar char="»"/>
              <a:defRPr sz="2000">
                <a:latin typeface="Arial" charset="0"/>
              </a:defRPr>
            </a:lvl9pPr>
          </a:lstStyle>
          <a:p>
            <a:pPr>
              <a:lnSpc>
                <a:spcPct val="150000"/>
              </a:lnSpc>
            </a:pPr>
            <a:r>
              <a:rPr lang="en-US" sz="1800" dirty="0">
                <a:latin typeface="EC Square Sans Pro Light" panose="020B0506000000020004" pitchFamily="34" charset="0"/>
              </a:rPr>
              <a:t>Focus area: Building a low-carbon, climate resilience future</a:t>
            </a:r>
          </a:p>
          <a:p>
            <a:pPr>
              <a:lnSpc>
                <a:spcPct val="150000"/>
              </a:lnSpc>
            </a:pPr>
            <a:r>
              <a:rPr lang="en-US" sz="1800" dirty="0">
                <a:latin typeface="EC Square Sans Pro Light" panose="020B0506000000020004" pitchFamily="34" charset="0"/>
              </a:rPr>
              <a:t>Innovation Action (IA)</a:t>
            </a:r>
          </a:p>
          <a:p>
            <a:pPr>
              <a:lnSpc>
                <a:spcPct val="150000"/>
              </a:lnSpc>
            </a:pPr>
            <a:r>
              <a:rPr lang="en-US" sz="1800" dirty="0">
                <a:latin typeface="EC Square Sans Pro Light" panose="020B0506000000020004" pitchFamily="34" charset="0"/>
              </a:rPr>
              <a:t>Evaluation Process: Two-stage </a:t>
            </a:r>
          </a:p>
          <a:p>
            <a:pPr>
              <a:lnSpc>
                <a:spcPct val="150000"/>
              </a:lnSpc>
            </a:pPr>
            <a:r>
              <a:rPr lang="en-US" sz="1800" dirty="0">
                <a:latin typeface="EC Square Sans Pro Light" panose="020B0506000000020004" pitchFamily="34" charset="0"/>
              </a:rPr>
              <a:t>Planned opening date:  </a:t>
            </a:r>
            <a:r>
              <a:rPr lang="en-US" sz="1800" b="1" dirty="0">
                <a:latin typeface="EC Square Sans Pro Light" panose="020B0506000000020004" pitchFamily="34" charset="0"/>
              </a:rPr>
              <a:t>12 November 2019</a:t>
            </a:r>
          </a:p>
          <a:p>
            <a:pPr>
              <a:lnSpc>
                <a:spcPct val="150000"/>
              </a:lnSpc>
            </a:pPr>
            <a:r>
              <a:rPr lang="en-US" sz="1800" dirty="0">
                <a:latin typeface="EC Square Sans Pro Light" panose="020B0506000000020004" pitchFamily="34" charset="0"/>
              </a:rPr>
              <a:t>Deadlines: First Stage:     </a:t>
            </a:r>
            <a:r>
              <a:rPr lang="en-US" sz="1800" b="1" dirty="0">
                <a:latin typeface="EC Square Sans Pro Light" panose="020B0506000000020004" pitchFamily="34" charset="0"/>
              </a:rPr>
              <a:t>13 February 2020 </a:t>
            </a:r>
          </a:p>
          <a:p>
            <a:pPr marL="0" indent="0">
              <a:lnSpc>
                <a:spcPct val="150000"/>
              </a:lnSpc>
              <a:buNone/>
            </a:pPr>
            <a:r>
              <a:rPr lang="en-US" sz="1800" b="1" dirty="0">
                <a:latin typeface="EC Square Sans Pro Light" panose="020B0506000000020004" pitchFamily="34" charset="0"/>
              </a:rPr>
              <a:t>	   </a:t>
            </a:r>
            <a:r>
              <a:rPr lang="en-US" sz="1800" dirty="0">
                <a:latin typeface="EC Square Sans Pro Light" panose="020B0506000000020004" pitchFamily="34" charset="0"/>
              </a:rPr>
              <a:t>Second Stage:  3</a:t>
            </a:r>
            <a:r>
              <a:rPr lang="en-US" sz="1800" b="1" dirty="0">
                <a:latin typeface="EC Square Sans Pro Light" panose="020B0506000000020004" pitchFamily="34" charset="0"/>
              </a:rPr>
              <a:t> September 2020</a:t>
            </a:r>
          </a:p>
          <a:p>
            <a:pPr>
              <a:lnSpc>
                <a:spcPct val="150000"/>
              </a:lnSpc>
            </a:pPr>
            <a:r>
              <a:rPr lang="en-US" sz="1800" dirty="0">
                <a:latin typeface="EC Square Sans Pro Light" panose="020B0506000000020004" pitchFamily="34" charset="0"/>
              </a:rPr>
              <a:t>EU contribution in the range of EUR </a:t>
            </a:r>
            <a:r>
              <a:rPr lang="en-US" sz="1800" b="1" dirty="0">
                <a:latin typeface="EC Square Sans Pro Light" panose="020B0506000000020004" pitchFamily="34" charset="0"/>
              </a:rPr>
              <a:t>30 million</a:t>
            </a:r>
            <a:r>
              <a:rPr lang="en-US" sz="1800" b="1" dirty="0">
                <a:latin typeface="Calibri"/>
              </a:rPr>
              <a:t>  (~10 million per project)</a:t>
            </a:r>
          </a:p>
          <a:p>
            <a:endParaRPr lang="en-GB" sz="1800" dirty="0">
              <a:latin typeface="Calibri"/>
            </a:endParaRPr>
          </a:p>
        </p:txBody>
      </p:sp>
      <p:sp>
        <p:nvSpPr>
          <p:cNvPr id="4" name="Title 1"/>
          <p:cNvSpPr txBox="1">
            <a:spLocks/>
          </p:cNvSpPr>
          <p:nvPr/>
        </p:nvSpPr>
        <p:spPr bwMode="auto">
          <a:xfrm>
            <a:off x="1331640" y="44624"/>
            <a:ext cx="5794535" cy="707886"/>
          </a:xfrm>
          <a:prstGeom prst="rect">
            <a:avLst/>
          </a:prstGeom>
        </p:spPr>
        <p:txBody>
          <a:bodyPr wrap="none">
            <a:spAutoFit/>
          </a:bodyPr>
          <a:lstStyle>
            <a:defPPr>
              <a:defRPr lang="en-US"/>
            </a:defPPr>
            <a:lvl1pPr>
              <a:defRPr>
                <a:solidFill>
                  <a:schemeClr val="bg1"/>
                </a:solidFill>
              </a:defRPr>
            </a:lvl1pPr>
          </a:lstStyle>
          <a:p>
            <a:pPr algn="ctr" fontAlgn="auto">
              <a:spcBef>
                <a:spcPts val="0"/>
              </a:spcBef>
              <a:spcAft>
                <a:spcPts val="0"/>
              </a:spcAft>
            </a:pPr>
            <a:r>
              <a:rPr lang="en-US" sz="2000" dirty="0">
                <a:latin typeface="EC Square Sans Pro Light" panose="020B0506000000020004" pitchFamily="34" charset="0"/>
              </a:rPr>
              <a:t>LC-CLA-11-2020: Innovative nature-based solutions for</a:t>
            </a:r>
          </a:p>
          <a:p>
            <a:pPr algn="ctr" fontAlgn="auto">
              <a:spcBef>
                <a:spcPts val="0"/>
              </a:spcBef>
              <a:spcAft>
                <a:spcPts val="0"/>
              </a:spcAft>
            </a:pPr>
            <a:r>
              <a:rPr lang="en-US" sz="2000" dirty="0">
                <a:latin typeface="EC Square Sans Pro Light" panose="020B0506000000020004" pitchFamily="34" charset="0"/>
              </a:rPr>
              <a:t>carbon neutral cities and improved air quality</a:t>
            </a:r>
            <a:endParaRPr lang="en-GB" sz="2000" dirty="0">
              <a:latin typeface="EC Square Sans Pro Light" panose="020B0506000000020004" pitchFamily="34" charset="0"/>
            </a:endParaRPr>
          </a:p>
        </p:txBody>
      </p:sp>
      <p:sp>
        <p:nvSpPr>
          <p:cNvPr id="10" name="TextBox 9"/>
          <p:cNvSpPr txBox="1"/>
          <p:nvPr/>
        </p:nvSpPr>
        <p:spPr>
          <a:xfrm>
            <a:off x="449398" y="1473510"/>
            <a:ext cx="2116285" cy="369332"/>
          </a:xfrm>
          <a:prstGeom prst="rect">
            <a:avLst/>
          </a:prstGeom>
          <a:noFill/>
        </p:spPr>
        <p:txBody>
          <a:bodyPr wrap="none" rtlCol="0">
            <a:spAutoFit/>
          </a:bodyPr>
          <a:lstStyle/>
          <a:p>
            <a:pPr fontAlgn="auto">
              <a:spcBef>
                <a:spcPts val="0"/>
              </a:spcBef>
              <a:spcAft>
                <a:spcPts val="0"/>
              </a:spcAft>
            </a:pPr>
            <a:r>
              <a:rPr lang="en-GB" sz="1800" kern="0" dirty="0">
                <a:solidFill>
                  <a:srgbClr val="C0504D">
                    <a:lumMod val="75000"/>
                  </a:srgbClr>
                </a:solidFill>
                <a:latin typeface="EC Square Sans Pro Light" panose="020B0506000000020004" pitchFamily="34" charset="0"/>
              </a:rPr>
              <a:t>Practical Information:</a:t>
            </a:r>
          </a:p>
        </p:txBody>
      </p:sp>
    </p:spTree>
    <p:extLst>
      <p:ext uri="{BB962C8B-B14F-4D97-AF65-F5344CB8AC3E}">
        <p14:creationId xmlns:p14="http://schemas.microsoft.com/office/powerpoint/2010/main" val="40716347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2919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4127" y="548679"/>
            <a:ext cx="8147248" cy="720081"/>
          </a:xfrm>
          <a:prstGeom prst="rect">
            <a:avLst/>
          </a:prstGeom>
        </p:spPr>
        <p:txBody>
          <a:bodyPr/>
          <a:lstStyle/>
          <a:p>
            <a:pPr marL="0" indent="0">
              <a:buClr>
                <a:schemeClr val="tx2"/>
              </a:buClr>
            </a:pPr>
            <a:r>
              <a:rPr lang="en-GB" dirty="0">
                <a:solidFill>
                  <a:schemeClr val="accent6"/>
                </a:solidFill>
                <a:latin typeface="Arial" panose="020B0604020202020204" pitchFamily="34" charset="0"/>
                <a:cs typeface="Arial" panose="020B0604020202020204" pitchFamily="34" charset="0"/>
              </a:rPr>
              <a:t>Lessons Learned		     Key Novelties</a:t>
            </a:r>
            <a:br>
              <a:rPr lang="en-GB" dirty="0">
                <a:solidFill>
                  <a:schemeClr val="accent6"/>
                </a:solidFill>
                <a:latin typeface="Arial" panose="020B0604020202020204" pitchFamily="34" charset="0"/>
                <a:cs typeface="Arial" panose="020B0604020202020204" pitchFamily="34" charset="0"/>
              </a:rPr>
            </a:br>
            <a:r>
              <a:rPr lang="en-GB" sz="2000" dirty="0">
                <a:solidFill>
                  <a:schemeClr val="accent6"/>
                </a:solidFill>
                <a:latin typeface="Arial" panose="020B0604020202020204" pitchFamily="34" charset="0"/>
                <a:cs typeface="Arial" panose="020B0604020202020204" pitchFamily="34" charset="0"/>
              </a:rPr>
              <a:t>from Horizon 2020 Interim Evaluation	        in Horizon Europe</a:t>
            </a:r>
            <a:endParaRPr lang="en-GB" dirty="0">
              <a:solidFill>
                <a:schemeClr val="accent6"/>
              </a:solidFill>
              <a:latin typeface="Arial" panose="020B0604020202020204" pitchFamily="34" charset="0"/>
              <a:cs typeface="Arial" panose="020B0604020202020204" pitchFamily="34" charset="0"/>
            </a:endParaRPr>
          </a:p>
        </p:txBody>
      </p:sp>
      <p:sp>
        <p:nvSpPr>
          <p:cNvPr id="15" name="Rectangle 14"/>
          <p:cNvSpPr/>
          <p:nvPr/>
        </p:nvSpPr>
        <p:spPr>
          <a:xfrm>
            <a:off x="5484819" y="3162806"/>
            <a:ext cx="2975613" cy="2642458"/>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p:cNvSpPr/>
          <p:nvPr/>
        </p:nvSpPr>
        <p:spPr>
          <a:xfrm>
            <a:off x="5473530" y="1422497"/>
            <a:ext cx="2986902" cy="16464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8" name="Curved Connector 17"/>
          <p:cNvCxnSpPr/>
          <p:nvPr/>
        </p:nvCxnSpPr>
        <p:spPr bwMode="auto">
          <a:xfrm>
            <a:off x="1547664" y="4155019"/>
            <a:ext cx="1037025" cy="684360"/>
          </a:xfrm>
          <a:prstGeom prst="curvedConnector3">
            <a:avLst/>
          </a:prstGeom>
          <a:noFill/>
          <a:ln w="9525" cap="flat" cmpd="sng" algn="ctr">
            <a:noFill/>
            <a:prstDash val="solid"/>
            <a:round/>
            <a:headEnd type="none" w="med" len="med"/>
            <a:tailEnd type="arrow"/>
          </a:ln>
          <a:effectLst/>
        </p:spPr>
      </p:cxnSp>
      <p:sp>
        <p:nvSpPr>
          <p:cNvPr id="20" name="Rectangle 19"/>
          <p:cNvSpPr/>
          <p:nvPr/>
        </p:nvSpPr>
        <p:spPr>
          <a:xfrm>
            <a:off x="5636557" y="3247192"/>
            <a:ext cx="2664296" cy="852900"/>
          </a:xfrm>
          <a:prstGeom prst="rect">
            <a:avLst/>
          </a:prstGeom>
          <a:solidFill>
            <a:schemeClr val="bg1"/>
          </a:solidFill>
          <a:ln w="317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404A52"/>
                </a:solidFill>
                <a:effectLst/>
                <a:uLnTx/>
                <a:uFillTx/>
                <a:latin typeface="Arial"/>
                <a:ea typeface="+mn-ea"/>
                <a:cs typeface="+mn-cs"/>
              </a:rPr>
              <a:t>Extended association possibilities</a:t>
            </a:r>
          </a:p>
        </p:txBody>
      </p:sp>
      <p:sp>
        <p:nvSpPr>
          <p:cNvPr id="21" name="Rounded Rectangle 20"/>
          <p:cNvSpPr/>
          <p:nvPr/>
        </p:nvSpPr>
        <p:spPr>
          <a:xfrm>
            <a:off x="1196105" y="2393153"/>
            <a:ext cx="3447904" cy="630057"/>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878685">
                    <a:lumMod val="50000"/>
                  </a:srgbClr>
                </a:solidFill>
                <a:effectLst/>
                <a:uLnTx/>
                <a:uFillTx/>
                <a:latin typeface="Arial"/>
                <a:ea typeface="+mn-ea"/>
                <a:cs typeface="+mn-cs"/>
              </a:rPr>
              <a:t>Create more impact through mission-orientation and citizens' involvement</a:t>
            </a:r>
          </a:p>
        </p:txBody>
      </p:sp>
      <p:sp>
        <p:nvSpPr>
          <p:cNvPr id="22" name="Rounded Rectangle 21"/>
          <p:cNvSpPr/>
          <p:nvPr/>
        </p:nvSpPr>
        <p:spPr>
          <a:xfrm>
            <a:off x="1196104" y="1590659"/>
            <a:ext cx="3447905" cy="630057"/>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878685">
                    <a:lumMod val="50000"/>
                  </a:srgbClr>
                </a:solidFill>
                <a:effectLst/>
                <a:uLnTx/>
                <a:uFillTx/>
                <a:latin typeface="Arial"/>
                <a:ea typeface="+mn-ea"/>
                <a:cs typeface="+mn-cs"/>
              </a:rPr>
              <a:t>Support breakthrough innovation</a:t>
            </a:r>
          </a:p>
        </p:txBody>
      </p:sp>
      <p:sp>
        <p:nvSpPr>
          <p:cNvPr id="23" name="Rounded Rectangle 22"/>
          <p:cNvSpPr/>
          <p:nvPr/>
        </p:nvSpPr>
        <p:spPr>
          <a:xfrm>
            <a:off x="1196105" y="3491323"/>
            <a:ext cx="3303888" cy="630057"/>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878685">
                    <a:lumMod val="50000"/>
                  </a:srgbClr>
                </a:solidFill>
                <a:effectLst/>
                <a:uLnTx/>
                <a:uFillTx/>
                <a:latin typeface="Arial"/>
                <a:ea typeface="+mn-ea"/>
                <a:cs typeface="+mn-cs"/>
              </a:rPr>
              <a:t>Strengthen international cooperation</a:t>
            </a:r>
          </a:p>
        </p:txBody>
      </p:sp>
      <p:sp>
        <p:nvSpPr>
          <p:cNvPr id="24" name="Rounded Rectangle 23"/>
          <p:cNvSpPr/>
          <p:nvPr/>
        </p:nvSpPr>
        <p:spPr>
          <a:xfrm>
            <a:off x="1196105" y="4293523"/>
            <a:ext cx="3159872" cy="630057"/>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878685">
                    <a:lumMod val="50000"/>
                  </a:srgbClr>
                </a:solidFill>
                <a:effectLst/>
                <a:uLnTx/>
                <a:uFillTx/>
                <a:latin typeface="Arial"/>
                <a:ea typeface="+mn-ea"/>
                <a:cs typeface="+mn-cs"/>
              </a:rPr>
              <a:t>Reinforce openness</a:t>
            </a:r>
          </a:p>
        </p:txBody>
      </p:sp>
      <p:sp>
        <p:nvSpPr>
          <p:cNvPr id="25" name="Rounded Rectangle 24"/>
          <p:cNvSpPr/>
          <p:nvPr/>
        </p:nvSpPr>
        <p:spPr>
          <a:xfrm>
            <a:off x="1196104" y="5119264"/>
            <a:ext cx="3303889" cy="630057"/>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878685">
                    <a:lumMod val="50000"/>
                  </a:srgbClr>
                </a:solidFill>
                <a:effectLst/>
                <a:uLnTx/>
                <a:uFillTx/>
                <a:latin typeface="Arial"/>
                <a:ea typeface="+mn-ea"/>
                <a:cs typeface="+mn-cs"/>
              </a:rPr>
              <a:t>Rationalise the funding landscape</a:t>
            </a:r>
          </a:p>
        </p:txBody>
      </p:sp>
      <p:sp>
        <p:nvSpPr>
          <p:cNvPr id="26" name="Rectangle 25"/>
          <p:cNvSpPr/>
          <p:nvPr/>
        </p:nvSpPr>
        <p:spPr>
          <a:xfrm>
            <a:off x="5636557" y="1521679"/>
            <a:ext cx="2664296" cy="630825"/>
          </a:xfrm>
          <a:prstGeom prst="rect">
            <a:avLst/>
          </a:prstGeom>
          <a:solidFill>
            <a:schemeClr val="bg1"/>
          </a:solidFill>
          <a:ln w="317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04A52"/>
                </a:solidFill>
                <a:effectLst/>
                <a:uLnTx/>
                <a:uFillTx/>
                <a:latin typeface="Arial"/>
                <a:ea typeface="+mn-ea"/>
                <a:cs typeface="+mn-cs"/>
              </a:rPr>
              <a:t>European Innovation Council</a:t>
            </a:r>
          </a:p>
        </p:txBody>
      </p:sp>
      <p:sp>
        <p:nvSpPr>
          <p:cNvPr id="27" name="Rectangle 26"/>
          <p:cNvSpPr/>
          <p:nvPr/>
        </p:nvSpPr>
        <p:spPr>
          <a:xfrm>
            <a:off x="5646854" y="2301747"/>
            <a:ext cx="2653999" cy="630825"/>
          </a:xfrm>
          <a:prstGeom prst="rect">
            <a:avLst/>
          </a:prstGeom>
          <a:solidFill>
            <a:schemeClr val="bg1"/>
          </a:solidFill>
          <a:ln w="317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04A52"/>
                </a:solidFill>
                <a:effectLst/>
                <a:uLnTx/>
                <a:uFillTx/>
                <a:latin typeface="Arial"/>
                <a:ea typeface="+mn-ea"/>
                <a:cs typeface="+mn-cs"/>
              </a:rPr>
              <a:t>R&amp;I Missions</a:t>
            </a:r>
          </a:p>
        </p:txBody>
      </p:sp>
      <p:sp>
        <p:nvSpPr>
          <p:cNvPr id="28" name="Rectangle 27"/>
          <p:cNvSpPr/>
          <p:nvPr/>
        </p:nvSpPr>
        <p:spPr>
          <a:xfrm>
            <a:off x="5636557" y="5027760"/>
            <a:ext cx="2664296" cy="667396"/>
          </a:xfrm>
          <a:prstGeom prst="rect">
            <a:avLst/>
          </a:prstGeom>
          <a:solidFill>
            <a:schemeClr val="bg1"/>
          </a:solidFill>
          <a:ln w="317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04A52"/>
                </a:solidFill>
                <a:effectLst/>
                <a:uLnTx/>
                <a:uFillTx/>
                <a:latin typeface="Arial"/>
                <a:ea typeface="+mn-ea"/>
                <a:cs typeface="+mn-cs"/>
              </a:rPr>
              <a:t>New approach to Partnerships</a:t>
            </a:r>
          </a:p>
        </p:txBody>
      </p:sp>
      <p:sp>
        <p:nvSpPr>
          <p:cNvPr id="32" name="Rectangle 31"/>
          <p:cNvSpPr/>
          <p:nvPr/>
        </p:nvSpPr>
        <p:spPr>
          <a:xfrm>
            <a:off x="5636557" y="4203461"/>
            <a:ext cx="2664296" cy="729643"/>
          </a:xfrm>
          <a:prstGeom prst="rect">
            <a:avLst/>
          </a:prstGeom>
          <a:solidFill>
            <a:schemeClr val="bg1"/>
          </a:solidFill>
          <a:ln w="317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04A52"/>
                </a:solidFill>
                <a:effectLst/>
                <a:uLnTx/>
                <a:uFillTx/>
                <a:latin typeface="Arial"/>
                <a:ea typeface="+mn-ea"/>
                <a:cs typeface="+mn-cs"/>
              </a:rPr>
              <a:t>Open science policy</a:t>
            </a:r>
          </a:p>
        </p:txBody>
      </p:sp>
      <p:sp>
        <p:nvSpPr>
          <p:cNvPr id="43" name="Right Arrow 42"/>
          <p:cNvSpPr/>
          <p:nvPr/>
        </p:nvSpPr>
        <p:spPr>
          <a:xfrm>
            <a:off x="4716016" y="3689660"/>
            <a:ext cx="432047" cy="224718"/>
          </a:xfrm>
          <a:prstGeom prst="rightArrow">
            <a:avLst/>
          </a:prstGeom>
          <a:solidFill>
            <a:schemeClr val="accent1"/>
          </a:solidFill>
          <a:ln w="317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7" name="Right Arrow 46"/>
          <p:cNvSpPr/>
          <p:nvPr/>
        </p:nvSpPr>
        <p:spPr>
          <a:xfrm>
            <a:off x="4716016" y="4477207"/>
            <a:ext cx="432047" cy="224718"/>
          </a:xfrm>
          <a:prstGeom prst="rightArrow">
            <a:avLst/>
          </a:prstGeom>
          <a:solidFill>
            <a:schemeClr val="accent1"/>
          </a:solidFill>
          <a:ln w="317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8" name="Right Arrow 47"/>
          <p:cNvSpPr/>
          <p:nvPr/>
        </p:nvSpPr>
        <p:spPr>
          <a:xfrm>
            <a:off x="4716016" y="5244402"/>
            <a:ext cx="432047" cy="224718"/>
          </a:xfrm>
          <a:prstGeom prst="rightArrow">
            <a:avLst/>
          </a:prstGeom>
          <a:solidFill>
            <a:schemeClr val="accent1"/>
          </a:solidFill>
          <a:ln w="317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Right Arrow 53"/>
          <p:cNvSpPr/>
          <p:nvPr/>
        </p:nvSpPr>
        <p:spPr>
          <a:xfrm>
            <a:off x="4716016" y="2595822"/>
            <a:ext cx="432047" cy="224718"/>
          </a:xfrm>
          <a:prstGeom prst="rightArrow">
            <a:avLst/>
          </a:prstGeom>
          <a:solidFill>
            <a:schemeClr val="tx2"/>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 name="Right Arrow 54"/>
          <p:cNvSpPr/>
          <p:nvPr/>
        </p:nvSpPr>
        <p:spPr>
          <a:xfrm>
            <a:off x="4716016" y="1772816"/>
            <a:ext cx="432047" cy="224718"/>
          </a:xfrm>
          <a:prstGeom prst="rightArrow">
            <a:avLst/>
          </a:prstGeom>
          <a:solidFill>
            <a:schemeClr val="tx2"/>
          </a:solidFill>
          <a:ln w="317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Rounded Rectangle 28"/>
          <p:cNvSpPr/>
          <p:nvPr/>
        </p:nvSpPr>
        <p:spPr>
          <a:xfrm rot="5400000">
            <a:off x="7890817" y="1984921"/>
            <a:ext cx="1465283" cy="491317"/>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0E4194"/>
              </a:solidFill>
              <a:effectLst/>
              <a:uLnTx/>
              <a:uFillTx/>
              <a:latin typeface="Arial"/>
              <a:ea typeface="+mn-ea"/>
              <a:cs typeface="+mn-cs"/>
            </a:endParaRPr>
          </a:p>
        </p:txBody>
      </p:sp>
      <p:sp>
        <p:nvSpPr>
          <p:cNvPr id="30" name="Rounded Rectangle 29"/>
          <p:cNvSpPr/>
          <p:nvPr/>
        </p:nvSpPr>
        <p:spPr>
          <a:xfrm rot="5400000">
            <a:off x="7714439" y="4314442"/>
            <a:ext cx="1818038" cy="491317"/>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0E4194"/>
              </a:solidFill>
              <a:effectLst/>
              <a:uLnTx/>
              <a:uFillTx/>
              <a:latin typeface="Arial"/>
              <a:ea typeface="+mn-ea"/>
              <a:cs typeface="+mn-cs"/>
            </a:endParaRPr>
          </a:p>
        </p:txBody>
      </p:sp>
      <p:pic>
        <p:nvPicPr>
          <p:cNvPr id="31" name="Picture 37" descr="C:\Users\ravetju\AppData\Local\Temp\flash-2.png"/>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33335" y="1725165"/>
            <a:ext cx="414927" cy="414927"/>
          </a:xfrm>
          <a:prstGeom prst="rect">
            <a:avLst/>
          </a:prstGeom>
          <a:noFill/>
          <a:ln>
            <a:noFill/>
          </a:ln>
        </p:spPr>
      </p:pic>
      <p:pic>
        <p:nvPicPr>
          <p:cNvPr id="33" name="Picture 31" descr="target-1"/>
          <p:cNvPicPr>
            <a:picLocks noChangeAspect="1" noChangeArrowheads="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75064" y="2489925"/>
            <a:ext cx="487618" cy="48761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9" descr="hand-shake-1"/>
          <p:cNvPicPr>
            <a:picLocks noChangeAspect="1" noChangeArrowheads="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39967" y="3537272"/>
            <a:ext cx="567600" cy="5676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C:\Users\ravetju\AppData\Local\Temp\padlock-unlock-1.png"/>
          <p:cNvPicPr/>
          <p:nvPr/>
        </p:nvPicPr>
        <p:blipFill>
          <a:blip r:embed="rId9">
            <a:duotone>
              <a:schemeClr val="accent6">
                <a:shade val="45000"/>
                <a:satMod val="135000"/>
              </a:schemeClr>
              <a:prstClr val="white"/>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75064" y="4375236"/>
            <a:ext cx="428660" cy="428660"/>
          </a:xfrm>
          <a:prstGeom prst="rect">
            <a:avLst/>
          </a:prstGeom>
          <a:noFill/>
          <a:ln>
            <a:noFill/>
          </a:ln>
        </p:spPr>
      </p:pic>
      <p:pic>
        <p:nvPicPr>
          <p:cNvPr id="40" name="Picture 52" descr="C:\Users\ravetju\AppData\Local\Temp\tick-inside-circle-1.png"/>
          <p:cNvPicPr/>
          <p:nvPr/>
        </p:nvPicPr>
        <p:blipFill>
          <a:blip r:embed="rId11">
            <a:duotone>
              <a:schemeClr val="accent6">
                <a:shade val="45000"/>
                <a:satMod val="135000"/>
              </a:schemeClr>
              <a:prstClr val="white"/>
            </a:duotone>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75064" y="5198196"/>
            <a:ext cx="472192" cy="472192"/>
          </a:xfrm>
          <a:prstGeom prst="rect">
            <a:avLst/>
          </a:prstGeom>
          <a:noFill/>
          <a:ln>
            <a:noFill/>
          </a:ln>
        </p:spPr>
      </p:pic>
      <p:sp>
        <p:nvSpPr>
          <p:cNvPr id="3" name="Oval 2"/>
          <p:cNvSpPr/>
          <p:nvPr/>
        </p:nvSpPr>
        <p:spPr>
          <a:xfrm>
            <a:off x="179512" y="4839379"/>
            <a:ext cx="8823166" cy="1157997"/>
          </a:xfrm>
          <a:prstGeom prst="ellipse">
            <a:avLst/>
          </a:prstGeom>
          <a:noFill/>
          <a:ln w="22225">
            <a:solidFill>
              <a:srgbClr val="FF0000"/>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006926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15616" y="548679"/>
            <a:ext cx="8280920" cy="720081"/>
          </a:xfrm>
          <a:prstGeom prst="rect">
            <a:avLst/>
          </a:prstGeom>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276225" marR="0" lvl="0" indent="-3175"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0" cap="none" spc="0" normalizeH="0" baseline="0" noProof="0">
                <a:ln>
                  <a:noFill/>
                </a:ln>
                <a:solidFill>
                  <a:srgbClr val="0E4194"/>
                </a:solidFill>
                <a:effectLst/>
                <a:uLnTx/>
                <a:uFillTx/>
                <a:latin typeface="Verdana" panose="020B0604030504040204" pitchFamily="34" charset="0"/>
                <a:ea typeface="Verdana" panose="020B0604030504040204" pitchFamily="34" charset="0"/>
                <a:cs typeface="Verdana" panose="020B0604030504040204" pitchFamily="34" charset="0"/>
              </a:rPr>
              <a:t>New approach to partnerships: why?</a:t>
            </a:r>
            <a:endParaRPr kumimoji="0" lang="en-GB" sz="2800" b="1" i="0" u="none" strike="noStrike" kern="0" cap="none" spc="0" normalizeH="0" baseline="0" noProof="0" dirty="0">
              <a:ln>
                <a:noFill/>
              </a:ln>
              <a:solidFill>
                <a:srgbClr val="0E4194"/>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359" y="269792"/>
            <a:ext cx="71913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2"/>
          <p:cNvSpPr txBox="1">
            <a:spLocks/>
          </p:cNvSpPr>
          <p:nvPr/>
        </p:nvSpPr>
        <p:spPr>
          <a:xfrm>
            <a:off x="603359" y="2276872"/>
            <a:ext cx="7992888" cy="3024336"/>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265113" marR="0" lvl="0" indent="-265113" algn="l" defTabSz="914400" rtl="0" eaLnBrk="1" fontAlgn="base" latinLnBrk="0" hangingPunct="1">
              <a:lnSpc>
                <a:spcPct val="100000"/>
              </a:lnSpc>
              <a:spcBef>
                <a:spcPts val="1200"/>
              </a:spcBef>
              <a:spcAft>
                <a:spcPts val="1200"/>
              </a:spcAft>
              <a:buClr>
                <a:srgbClr val="0F5494"/>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878685">
                    <a:lumMod val="50000"/>
                  </a:srgbClr>
                </a:solidFill>
                <a:effectLst/>
                <a:uLnTx/>
                <a:uFillTx/>
                <a:latin typeface="Arial"/>
                <a:ea typeface="+mn-ea"/>
                <a:cs typeface="+mn-cs"/>
              </a:rPr>
              <a:t>Need to </a:t>
            </a:r>
            <a:r>
              <a:rPr kumimoji="0" lang="en-GB" sz="2400" b="1" i="0" u="none" strike="noStrike" kern="1200" cap="none" spc="0" normalizeH="0" baseline="0" noProof="0" dirty="0">
                <a:ln>
                  <a:noFill/>
                </a:ln>
                <a:solidFill>
                  <a:srgbClr val="0E4194"/>
                </a:solidFill>
                <a:effectLst/>
                <a:uLnTx/>
                <a:uFillTx/>
                <a:latin typeface="Arial"/>
                <a:ea typeface="+mn-ea"/>
                <a:cs typeface="+mn-cs"/>
              </a:rPr>
              <a:t>rationalise</a:t>
            </a:r>
            <a:r>
              <a:rPr kumimoji="0" lang="en-GB" sz="2400" b="0" i="0" u="none" strike="noStrike" kern="1200" cap="none" spc="0" normalizeH="0" baseline="0" noProof="0" dirty="0">
                <a:ln>
                  <a:noFill/>
                </a:ln>
                <a:solidFill>
                  <a:srgbClr val="878685">
                    <a:lumMod val="50000"/>
                  </a:srgbClr>
                </a:solidFill>
                <a:effectLst/>
                <a:uLnTx/>
                <a:uFillTx/>
                <a:latin typeface="Arial"/>
                <a:ea typeface="+mn-ea"/>
                <a:cs typeface="+mn-cs"/>
              </a:rPr>
              <a:t> the European R&amp;I partnerships landscape</a:t>
            </a:r>
          </a:p>
          <a:p>
            <a:pPr marL="265113" marR="0" lvl="0" indent="-265113" algn="l" defTabSz="914400" rtl="0" eaLnBrk="1" fontAlgn="base" latinLnBrk="0" hangingPunct="1">
              <a:lnSpc>
                <a:spcPct val="100000"/>
              </a:lnSpc>
              <a:spcBef>
                <a:spcPts val="1200"/>
              </a:spcBef>
              <a:spcAft>
                <a:spcPts val="1200"/>
              </a:spcAft>
              <a:buClr>
                <a:srgbClr val="0F5494"/>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878685">
                    <a:lumMod val="50000"/>
                  </a:srgbClr>
                </a:solidFill>
                <a:effectLst/>
                <a:uLnTx/>
                <a:uFillTx/>
                <a:latin typeface="Arial"/>
                <a:ea typeface="+mn-ea"/>
                <a:cs typeface="+mn-cs"/>
              </a:rPr>
              <a:t>Need to improve the </a:t>
            </a:r>
            <a:r>
              <a:rPr kumimoji="0" lang="en-GB" sz="2400" b="1" i="0" u="none" strike="noStrike" kern="1200" cap="none" spc="0" normalizeH="0" baseline="0" noProof="0" dirty="0">
                <a:ln>
                  <a:noFill/>
                </a:ln>
                <a:solidFill>
                  <a:srgbClr val="0E4194"/>
                </a:solidFill>
                <a:effectLst/>
                <a:uLnTx/>
                <a:uFillTx/>
                <a:latin typeface="Arial"/>
                <a:ea typeface="+mn-ea"/>
                <a:cs typeface="+mn-cs"/>
              </a:rPr>
              <a:t>openness</a:t>
            </a:r>
            <a:r>
              <a:rPr kumimoji="0" lang="en-GB" sz="2400" b="0" i="0" u="none" strike="noStrike" kern="1200" cap="none" spc="0" normalizeH="0" baseline="0" noProof="0" dirty="0">
                <a:ln>
                  <a:noFill/>
                </a:ln>
                <a:solidFill>
                  <a:srgbClr val="878685">
                    <a:lumMod val="50000"/>
                  </a:srgbClr>
                </a:solidFill>
                <a:effectLst/>
                <a:uLnTx/>
                <a:uFillTx/>
                <a:latin typeface="Arial"/>
                <a:ea typeface="+mn-ea"/>
                <a:cs typeface="+mn-cs"/>
              </a:rPr>
              <a:t> and transparency of R&amp;I partnerships</a:t>
            </a:r>
            <a:endParaRPr kumimoji="0" lang="en-GB" sz="2400" b="0" i="0" u="none" strike="noStrike" kern="0" cap="none" spc="0" normalizeH="0" baseline="0" noProof="0" dirty="0">
              <a:ln>
                <a:noFill/>
              </a:ln>
              <a:solidFill>
                <a:srgbClr val="0F5494"/>
              </a:solidFill>
              <a:effectLst/>
              <a:uLnTx/>
              <a:uFillTx/>
              <a:latin typeface="Arial"/>
              <a:ea typeface="+mn-ea"/>
              <a:cs typeface="+mn-cs"/>
            </a:endParaRPr>
          </a:p>
          <a:p>
            <a:pPr marL="265113" marR="0" lvl="0" indent="-265113" algn="l" defTabSz="914400" rtl="0" eaLnBrk="1" fontAlgn="base" latinLnBrk="0" hangingPunct="1">
              <a:lnSpc>
                <a:spcPct val="100000"/>
              </a:lnSpc>
              <a:spcBef>
                <a:spcPts val="1200"/>
              </a:spcBef>
              <a:spcAft>
                <a:spcPts val="1200"/>
              </a:spcAft>
              <a:buClr>
                <a:srgbClr val="0F5494"/>
              </a:buClr>
              <a:buSzTx/>
              <a:buFont typeface="Wingdings" panose="05000000000000000000" pitchFamily="2" charset="2"/>
              <a:buChar char="§"/>
              <a:tabLst/>
              <a:defRPr/>
            </a:pPr>
            <a:r>
              <a:rPr kumimoji="0" lang="en-GB" sz="2400" b="0" i="0" u="none" strike="noStrike" kern="1200" cap="none" spc="0" normalizeH="0" baseline="0" noProof="0" dirty="0">
                <a:ln>
                  <a:noFill/>
                </a:ln>
                <a:solidFill>
                  <a:srgbClr val="878685">
                    <a:lumMod val="50000"/>
                  </a:srgbClr>
                </a:solidFill>
                <a:effectLst/>
                <a:uLnTx/>
                <a:uFillTx/>
                <a:latin typeface="Arial"/>
                <a:ea typeface="+mn-ea"/>
                <a:cs typeface="+mn-cs"/>
              </a:rPr>
              <a:t>Need to </a:t>
            </a:r>
            <a:r>
              <a:rPr kumimoji="0" lang="en-GB" sz="2400" b="1" i="0" u="none" strike="noStrike" kern="1200" cap="none" spc="0" normalizeH="0" baseline="0" noProof="0" dirty="0">
                <a:ln>
                  <a:noFill/>
                </a:ln>
                <a:solidFill>
                  <a:srgbClr val="0E4194"/>
                </a:solidFill>
                <a:effectLst/>
                <a:uLnTx/>
                <a:uFillTx/>
                <a:latin typeface="Arial"/>
                <a:ea typeface="+mn-ea"/>
                <a:cs typeface="+mn-cs"/>
              </a:rPr>
              <a:t>link</a:t>
            </a:r>
            <a:r>
              <a:rPr kumimoji="0" lang="en-GB" sz="2400" b="0" i="0" u="none" strike="noStrike" kern="1200" cap="none" spc="0" normalizeH="0" baseline="0" noProof="0" dirty="0">
                <a:ln>
                  <a:noFill/>
                </a:ln>
                <a:solidFill>
                  <a:srgbClr val="878685">
                    <a:lumMod val="50000"/>
                  </a:srgbClr>
                </a:solidFill>
                <a:effectLst/>
                <a:uLnTx/>
                <a:uFillTx/>
                <a:latin typeface="Arial"/>
                <a:ea typeface="+mn-ea"/>
                <a:cs typeface="+mn-cs"/>
              </a:rPr>
              <a:t> the R&amp;I partnerships to future EU R&amp;I </a:t>
            </a:r>
            <a:r>
              <a:rPr kumimoji="0" lang="en-GB" sz="2400" b="0" i="0" u="none" strike="noStrike" kern="1200" cap="none" spc="0" normalizeH="0" baseline="0" noProof="0">
                <a:ln>
                  <a:noFill/>
                </a:ln>
                <a:solidFill>
                  <a:srgbClr val="878685">
                    <a:lumMod val="50000"/>
                  </a:srgbClr>
                </a:solidFill>
                <a:effectLst/>
                <a:uLnTx/>
                <a:uFillTx/>
                <a:latin typeface="Arial"/>
                <a:ea typeface="+mn-ea"/>
                <a:cs typeface="+mn-cs"/>
              </a:rPr>
              <a:t>missions and/or </a:t>
            </a:r>
            <a:r>
              <a:rPr kumimoji="0" lang="en-GB" sz="2400" b="0" i="0" u="none" strike="noStrike" kern="1200" cap="none" spc="0" normalizeH="0" baseline="0" noProof="0" dirty="0">
                <a:ln>
                  <a:noFill/>
                </a:ln>
                <a:solidFill>
                  <a:srgbClr val="878685">
                    <a:lumMod val="50000"/>
                  </a:srgbClr>
                </a:solidFill>
                <a:effectLst/>
                <a:uLnTx/>
                <a:uFillTx/>
                <a:latin typeface="Arial"/>
                <a:ea typeface="+mn-ea"/>
                <a:cs typeface="+mn-cs"/>
              </a:rPr>
              <a:t>strategic priorities</a:t>
            </a:r>
            <a:endParaRPr kumimoji="0" lang="en-GB" sz="2400" b="0" i="0" u="none" strike="noStrike" kern="0" cap="none" spc="0" normalizeH="0" baseline="0" noProof="0" dirty="0">
              <a:ln>
                <a:noFill/>
              </a:ln>
              <a:solidFill>
                <a:srgbClr val="0F5494"/>
              </a:solidFill>
              <a:effectLst/>
              <a:uLnTx/>
              <a:uFillTx/>
              <a:latin typeface="Arial"/>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0F5494"/>
              </a:buClr>
              <a:buSzTx/>
              <a:buFontTx/>
              <a:buChar char="•"/>
              <a:tabLst/>
              <a:defRPr/>
            </a:pPr>
            <a:endParaRPr kumimoji="0" lang="en-GB" sz="2800" b="0" i="0" u="none" strike="noStrike" kern="0" cap="none" spc="0" normalizeH="0" baseline="0" noProof="0" dirty="0">
              <a:ln>
                <a:noFill/>
              </a:ln>
              <a:solidFill>
                <a:srgbClr val="0F5494"/>
              </a:solidFill>
              <a:effectLst/>
              <a:uLnTx/>
              <a:uFillTx/>
              <a:latin typeface="Arial"/>
              <a:ea typeface="+mn-ea"/>
              <a:cs typeface="Arial" panose="020B0604020202020204" pitchFamily="34" charset="0"/>
            </a:endParaRPr>
          </a:p>
        </p:txBody>
      </p:sp>
      <p:sp>
        <p:nvSpPr>
          <p:cNvPr id="5" name="TextBox 4"/>
          <p:cNvSpPr txBox="1"/>
          <p:nvPr/>
        </p:nvSpPr>
        <p:spPr>
          <a:xfrm>
            <a:off x="603359" y="1672243"/>
            <a:ext cx="828092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E4194"/>
                </a:solidFill>
                <a:effectLst/>
                <a:uLnTx/>
                <a:uFillTx/>
                <a:latin typeface="Arial" charset="0"/>
                <a:ea typeface="+mn-ea"/>
                <a:cs typeface="+mn-cs"/>
              </a:rPr>
              <a:t>Impact Assessment annex 8-5</a:t>
            </a:r>
            <a:endParaRPr kumimoji="0" lang="en-GB" sz="1800" b="1" i="1" u="none" strike="noStrike" kern="1200" cap="none" spc="0" normalizeH="0" baseline="0" noProof="0" dirty="0">
              <a:ln>
                <a:noFill/>
              </a:ln>
              <a:solidFill>
                <a:srgbClr val="0E4194"/>
              </a:solidFill>
              <a:effectLst/>
              <a:uLnTx/>
              <a:uFillTx/>
              <a:latin typeface="Arial" charset="0"/>
              <a:ea typeface="+mn-ea"/>
              <a:cs typeface="+mn-cs"/>
            </a:endParaRPr>
          </a:p>
        </p:txBody>
      </p:sp>
    </p:spTree>
    <p:extLst>
      <p:ext uri="{BB962C8B-B14F-4D97-AF65-F5344CB8AC3E}">
        <p14:creationId xmlns:p14="http://schemas.microsoft.com/office/powerpoint/2010/main" val="35891152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339752" y="3861048"/>
            <a:ext cx="1296144" cy="432048"/>
          </a:xfrm>
          <a:prstGeom prst="ellipse">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txBox="1">
            <a:spLocks/>
          </p:cNvSpPr>
          <p:nvPr/>
        </p:nvSpPr>
        <p:spPr>
          <a:xfrm>
            <a:off x="1115616" y="332656"/>
            <a:ext cx="8280920" cy="720081"/>
          </a:xfrm>
          <a:prstGeom prst="rect">
            <a:avLst/>
          </a:prstGeom>
        </p:spPr>
        <p:txBody>
          <a:bodyPr/>
          <a:lstStyle>
            <a:lvl1pPr marL="358775" indent="-358775" algn="l" rtl="0" eaLnBrk="1" fontAlgn="base" hangingPunct="1">
              <a:spcBef>
                <a:spcPct val="0"/>
              </a:spcBef>
              <a:spcAft>
                <a:spcPct val="0"/>
              </a:spcAft>
              <a:defRPr sz="3000" b="1">
                <a:solidFill>
                  <a:schemeClr val="tx1"/>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marL="276225" marR="0" lvl="0" indent="-3175" algn="l" defTabSz="914400" rtl="0" eaLnBrk="1" fontAlgn="base" latinLnBrk="0" hangingPunct="1">
              <a:lnSpc>
                <a:spcPct val="100000"/>
              </a:lnSpc>
              <a:spcBef>
                <a:spcPct val="0"/>
              </a:spcBef>
              <a:spcAft>
                <a:spcPct val="0"/>
              </a:spcAft>
              <a:buClrTx/>
              <a:buSzTx/>
              <a:buFontTx/>
              <a:buNone/>
              <a:tabLst/>
              <a:defRPr/>
            </a:pPr>
            <a:r>
              <a:rPr kumimoji="0" lang="en-GB" sz="2800" b="1" i="0" u="none" strike="noStrike" kern="0" cap="none" spc="0" normalizeH="0" baseline="0" noProof="0" dirty="0">
                <a:ln>
                  <a:noFill/>
                </a:ln>
                <a:solidFill>
                  <a:srgbClr val="0E4194"/>
                </a:solidFill>
                <a:effectLst/>
                <a:uLnTx/>
                <a:uFillTx/>
                <a:latin typeface="Verdana" panose="020B0604030504040204" pitchFamily="34" charset="0"/>
                <a:ea typeface="Verdana" panose="020B0604030504040204" pitchFamily="34" charset="0"/>
                <a:cs typeface="Verdana" panose="020B0604030504040204" pitchFamily="34" charset="0"/>
              </a:rPr>
              <a:t>New approach to partnerships: why?</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359" y="269792"/>
            <a:ext cx="719137"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556792"/>
            <a:ext cx="8730434" cy="4382417"/>
          </a:xfrm>
          <a:prstGeom prst="rect">
            <a:avLst/>
          </a:prstGeom>
          <a:noFill/>
          <a:ln w="9525">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03648" y="908720"/>
            <a:ext cx="7416824"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E4194"/>
                </a:solidFill>
                <a:effectLst/>
                <a:uLnTx/>
                <a:uFillTx/>
                <a:latin typeface="Arial" charset="0"/>
                <a:ea typeface="+mn-ea"/>
                <a:cs typeface="+mn-cs"/>
              </a:rPr>
              <a:t>Impact Assessment annex 8-5 – current partnership landscape</a:t>
            </a:r>
            <a:endParaRPr kumimoji="0" lang="en-GB" sz="1800" b="1" i="1" u="none" strike="noStrike" kern="1200" cap="none" spc="0" normalizeH="0" baseline="0" noProof="0" dirty="0">
              <a:ln>
                <a:noFill/>
              </a:ln>
              <a:solidFill>
                <a:srgbClr val="0E4194"/>
              </a:solidFill>
              <a:effectLst/>
              <a:uLnTx/>
              <a:uFillTx/>
              <a:latin typeface="Arial" charset="0"/>
              <a:ea typeface="+mn-ea"/>
              <a:cs typeface="+mn-cs"/>
            </a:endParaRPr>
          </a:p>
        </p:txBody>
      </p:sp>
    </p:spTree>
    <p:extLst>
      <p:ext uri="{BB962C8B-B14F-4D97-AF65-F5344CB8AC3E}">
        <p14:creationId xmlns:p14="http://schemas.microsoft.com/office/powerpoint/2010/main" val="11273230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539552" y="1124744"/>
            <a:ext cx="7992888" cy="5112568"/>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265113" marR="0" lvl="0" indent="-265113" algn="l" defTabSz="914400" rtl="0" eaLnBrk="1" fontAlgn="base" latinLnBrk="0" hangingPunct="1">
              <a:lnSpc>
                <a:spcPct val="100000"/>
              </a:lnSpc>
              <a:spcBef>
                <a:spcPts val="600"/>
              </a:spcBef>
              <a:spcAft>
                <a:spcPts val="600"/>
              </a:spcAft>
              <a:buClr>
                <a:srgbClr val="0F5494"/>
              </a:buClr>
              <a:buSzTx/>
              <a:buFont typeface="Wingdings" panose="05000000000000000000" pitchFamily="2" charset="2"/>
              <a:buChar char="§"/>
              <a:tabLst/>
              <a:defRPr/>
            </a:pPr>
            <a:r>
              <a:rPr kumimoji="0" lang="en-GB" sz="2000" b="0" i="0" u="none" strike="noStrike" kern="0" cap="none" spc="0" normalizeH="0" baseline="0" noProof="0" dirty="0">
                <a:ln>
                  <a:noFill/>
                </a:ln>
                <a:solidFill>
                  <a:srgbClr val="404A52">
                    <a:lumMod val="50000"/>
                  </a:srgbClr>
                </a:solidFill>
                <a:effectLst/>
                <a:uLnTx/>
                <a:uFillTx/>
                <a:latin typeface="Arial"/>
                <a:ea typeface="+mn-ea"/>
                <a:cs typeface="+mn-cs"/>
              </a:rPr>
              <a:t>Only support partnerships if there is evidence that they are </a:t>
            </a:r>
            <a:r>
              <a:rPr kumimoji="0" lang="en-GB" sz="2000" b="1" i="0" u="none" strike="noStrike" kern="0" cap="none" spc="0" normalizeH="0" baseline="0" noProof="0" dirty="0">
                <a:ln>
                  <a:noFill/>
                </a:ln>
                <a:solidFill>
                  <a:srgbClr val="0E4194"/>
                </a:solidFill>
                <a:effectLst/>
                <a:uLnTx/>
                <a:uFillTx/>
                <a:latin typeface="Arial"/>
                <a:ea typeface="+mn-ea"/>
                <a:cs typeface="+mn-cs"/>
              </a:rPr>
              <a:t>more effectively </a:t>
            </a:r>
            <a:r>
              <a:rPr kumimoji="0" lang="en-GB" sz="2000" b="0" i="0" u="none" strike="noStrike" kern="0" cap="none" spc="0" normalizeH="0" baseline="0" noProof="0" dirty="0">
                <a:ln>
                  <a:noFill/>
                </a:ln>
                <a:solidFill>
                  <a:srgbClr val="404A52">
                    <a:lumMod val="50000"/>
                  </a:srgbClr>
                </a:solidFill>
                <a:effectLst/>
                <a:uLnTx/>
                <a:uFillTx/>
                <a:latin typeface="Arial"/>
                <a:ea typeface="+mn-ea"/>
                <a:cs typeface="+mn-cs"/>
              </a:rPr>
              <a:t>achieving policy objectives than Horizon Europe alone</a:t>
            </a:r>
          </a:p>
          <a:p>
            <a:pPr marL="265113" marR="0" lvl="0" indent="-265113" algn="l" defTabSz="914400" rtl="0" eaLnBrk="1" fontAlgn="base" latinLnBrk="0" hangingPunct="1">
              <a:lnSpc>
                <a:spcPct val="100000"/>
              </a:lnSpc>
              <a:spcBef>
                <a:spcPts val="600"/>
              </a:spcBef>
              <a:spcAft>
                <a:spcPts val="600"/>
              </a:spcAft>
              <a:buClr>
                <a:srgbClr val="0F5494"/>
              </a:buClr>
              <a:buSzTx/>
              <a:buFont typeface="Wingdings" panose="05000000000000000000" pitchFamily="2" charset="2"/>
              <a:buChar char="§"/>
              <a:tabLst/>
              <a:defRPr/>
            </a:pPr>
            <a:r>
              <a:rPr kumimoji="0" lang="en-GB" sz="2000" b="1" i="0" u="none" strike="noStrike" kern="0" cap="none" spc="0" normalizeH="0" baseline="0" noProof="0" dirty="0">
                <a:ln>
                  <a:noFill/>
                </a:ln>
                <a:solidFill>
                  <a:srgbClr val="0E4194"/>
                </a:solidFill>
                <a:effectLst/>
                <a:uLnTx/>
                <a:uFillTx/>
                <a:latin typeface="Arial"/>
                <a:ea typeface="+mn-ea"/>
                <a:cs typeface="+mn-cs"/>
              </a:rPr>
              <a:t>Fewer</a:t>
            </a:r>
            <a:r>
              <a:rPr kumimoji="0" lang="en-GB" sz="2000" b="0" i="0" u="none" strike="noStrike" kern="0" cap="none" spc="0" normalizeH="0" baseline="0" noProof="0" dirty="0">
                <a:ln>
                  <a:noFill/>
                </a:ln>
                <a:solidFill>
                  <a:srgbClr val="0E4194"/>
                </a:solidFill>
                <a:effectLst/>
                <a:uLnTx/>
                <a:uFillTx/>
                <a:latin typeface="Arial"/>
                <a:ea typeface="+mn-ea"/>
                <a:cs typeface="+mn-cs"/>
              </a:rPr>
              <a:t> </a:t>
            </a:r>
            <a:r>
              <a:rPr kumimoji="0" lang="en-GB" sz="2000" b="0" i="0" u="none" strike="noStrike" kern="0" cap="none" spc="0" normalizeH="0" baseline="0" noProof="0" dirty="0">
                <a:ln>
                  <a:noFill/>
                </a:ln>
                <a:solidFill>
                  <a:srgbClr val="404A52">
                    <a:lumMod val="50000"/>
                  </a:srgbClr>
                </a:solidFill>
                <a:effectLst/>
                <a:uLnTx/>
                <a:uFillTx/>
                <a:latin typeface="Arial"/>
                <a:ea typeface="+mn-ea"/>
                <a:cs typeface="+mn-cs"/>
              </a:rPr>
              <a:t>partnerships with </a:t>
            </a:r>
            <a:r>
              <a:rPr kumimoji="0" lang="en-GB" sz="2000" b="1" i="0" u="none" strike="noStrike" kern="0" cap="none" spc="0" normalizeH="0" baseline="0" noProof="0" dirty="0">
                <a:ln>
                  <a:noFill/>
                </a:ln>
                <a:solidFill>
                  <a:srgbClr val="0E4194"/>
                </a:solidFill>
                <a:effectLst/>
                <a:uLnTx/>
                <a:uFillTx/>
                <a:latin typeface="Arial"/>
                <a:ea typeface="+mn-ea"/>
                <a:cs typeface="+mn-cs"/>
              </a:rPr>
              <a:t>higher</a:t>
            </a:r>
            <a:r>
              <a:rPr kumimoji="0" lang="en-GB" sz="2000" b="0" i="0" u="none" strike="noStrike" kern="0" cap="none" spc="0" normalizeH="0" baseline="0" noProof="0" dirty="0">
                <a:ln>
                  <a:noFill/>
                </a:ln>
                <a:solidFill>
                  <a:srgbClr val="404A52">
                    <a:lumMod val="50000"/>
                  </a:srgbClr>
                </a:solidFill>
                <a:effectLst/>
                <a:uLnTx/>
                <a:uFillTx/>
                <a:latin typeface="Arial"/>
                <a:ea typeface="+mn-ea"/>
                <a:cs typeface="+mn-cs"/>
              </a:rPr>
              <a:t> impacts</a:t>
            </a:r>
          </a:p>
          <a:p>
            <a:pPr marL="265113" marR="0" lvl="0" indent="-265113" algn="l" defTabSz="914400" rtl="0" eaLnBrk="1" fontAlgn="base" latinLnBrk="0" hangingPunct="1">
              <a:lnSpc>
                <a:spcPct val="100000"/>
              </a:lnSpc>
              <a:spcBef>
                <a:spcPts val="600"/>
              </a:spcBef>
              <a:spcAft>
                <a:spcPts val="600"/>
              </a:spcAft>
              <a:buClr>
                <a:srgbClr val="0F5494"/>
              </a:buClr>
              <a:buSzTx/>
              <a:buFont typeface="Wingdings" panose="05000000000000000000" pitchFamily="2" charset="2"/>
              <a:buChar char="§"/>
              <a:tabLst/>
              <a:defRPr/>
            </a:pPr>
            <a:r>
              <a:rPr kumimoji="0" lang="en-GB" sz="2000" b="0" i="0" u="none" strike="noStrike" kern="0" cap="none" spc="0" normalizeH="0" baseline="0" noProof="0" dirty="0">
                <a:ln>
                  <a:noFill/>
                </a:ln>
                <a:solidFill>
                  <a:srgbClr val="404A52">
                    <a:lumMod val="50000"/>
                  </a:srgbClr>
                </a:solidFill>
                <a:effectLst/>
                <a:uLnTx/>
                <a:uFillTx/>
                <a:latin typeface="Arial"/>
                <a:ea typeface="+mn-ea"/>
                <a:cs typeface="+mn-cs"/>
              </a:rPr>
              <a:t>Common and coherent </a:t>
            </a:r>
            <a:r>
              <a:rPr kumimoji="0" lang="en-GB" sz="2000" b="1" i="0" u="none" strike="noStrike" kern="0" cap="none" spc="0" normalizeH="0" baseline="0" noProof="0" dirty="0">
                <a:ln>
                  <a:noFill/>
                </a:ln>
                <a:solidFill>
                  <a:srgbClr val="0E4194"/>
                </a:solidFill>
                <a:effectLst/>
                <a:uLnTx/>
                <a:uFillTx/>
                <a:latin typeface="Arial"/>
                <a:ea typeface="+mn-ea"/>
                <a:cs typeface="+mn-cs"/>
              </a:rPr>
              <a:t>framework</a:t>
            </a:r>
            <a:r>
              <a:rPr kumimoji="0" lang="en-GB" sz="2000" b="0" i="0" u="none" strike="noStrike" kern="0" cap="none" spc="0" normalizeH="0" baseline="0" noProof="0" dirty="0">
                <a:ln>
                  <a:noFill/>
                </a:ln>
                <a:solidFill>
                  <a:srgbClr val="404A52">
                    <a:lumMod val="50000"/>
                  </a:srgbClr>
                </a:solidFill>
                <a:effectLst/>
                <a:uLnTx/>
                <a:uFillTx/>
                <a:latin typeface="Arial"/>
                <a:ea typeface="+mn-ea"/>
                <a:cs typeface="+mn-cs"/>
              </a:rPr>
              <a:t> of criteria along the life cycle of partnerships, across all pillars, even across programmes and other regulations (e.g. EIT, DEP, space)</a:t>
            </a:r>
          </a:p>
          <a:p>
            <a:pPr marL="265113" marR="0" lvl="0" indent="-265113" algn="l" defTabSz="914400" rtl="0" eaLnBrk="1" fontAlgn="base" latinLnBrk="0" hangingPunct="1">
              <a:lnSpc>
                <a:spcPct val="100000"/>
              </a:lnSpc>
              <a:spcBef>
                <a:spcPts val="600"/>
              </a:spcBef>
              <a:spcAft>
                <a:spcPts val="600"/>
              </a:spcAft>
              <a:buClr>
                <a:srgbClr val="0F5494"/>
              </a:buClr>
              <a:buSzTx/>
              <a:buFont typeface="Wingdings" panose="05000000000000000000" pitchFamily="2" charset="2"/>
              <a:buChar char="§"/>
              <a:tabLst/>
              <a:defRPr/>
            </a:pPr>
            <a:r>
              <a:rPr kumimoji="0" lang="en-GB" sz="2000" b="0" i="0" u="none" strike="noStrike" kern="0" cap="none" spc="0" normalizeH="0" baseline="0" noProof="0" dirty="0">
                <a:ln>
                  <a:noFill/>
                </a:ln>
                <a:solidFill>
                  <a:srgbClr val="404A52">
                    <a:lumMod val="50000"/>
                  </a:srgbClr>
                </a:solidFill>
                <a:effectLst/>
                <a:uLnTx/>
                <a:uFillTx/>
                <a:latin typeface="Arial"/>
                <a:ea typeface="+mn-ea"/>
                <a:cs typeface="Arial" panose="020B0604020202020204" pitchFamily="34" charset="0"/>
              </a:rPr>
              <a:t>Unified </a:t>
            </a:r>
            <a:r>
              <a:rPr kumimoji="0" lang="en-GB" sz="2000" b="1" i="0" u="none" strike="noStrike" kern="0" cap="none" spc="0" normalizeH="0" baseline="0" noProof="0" dirty="0">
                <a:ln>
                  <a:noFill/>
                </a:ln>
                <a:solidFill>
                  <a:srgbClr val="0E4194"/>
                </a:solidFill>
                <a:effectLst/>
                <a:uLnTx/>
                <a:uFillTx/>
                <a:latin typeface="Arial"/>
                <a:ea typeface="+mn-ea"/>
                <a:cs typeface="Arial" panose="020B0604020202020204" pitchFamily="34" charset="0"/>
              </a:rPr>
              <a:t>umbrella</a:t>
            </a:r>
            <a:r>
              <a:rPr kumimoji="0" lang="en-GB" sz="2000" b="0" i="0" u="none" strike="noStrike" kern="0" cap="none" spc="0" normalizeH="0" baseline="0" noProof="0" dirty="0">
                <a:ln>
                  <a:noFill/>
                </a:ln>
                <a:solidFill>
                  <a:srgbClr val="0E4194"/>
                </a:solidFill>
                <a:effectLst/>
                <a:uLnTx/>
                <a:uFillTx/>
                <a:latin typeface="Arial"/>
                <a:ea typeface="+mn-ea"/>
                <a:cs typeface="Arial" panose="020B0604020202020204" pitchFamily="34" charset="0"/>
              </a:rPr>
              <a:t> </a:t>
            </a:r>
            <a:r>
              <a:rPr kumimoji="0" lang="en-GB" sz="2000" b="0" i="0" u="none" strike="noStrike" kern="0" cap="none" spc="0" normalizeH="0" baseline="0" noProof="0" dirty="0">
                <a:ln>
                  <a:noFill/>
                </a:ln>
                <a:solidFill>
                  <a:srgbClr val="404A52">
                    <a:lumMod val="50000"/>
                  </a:srgbClr>
                </a:solidFill>
                <a:effectLst/>
                <a:uLnTx/>
                <a:uFillTx/>
                <a:latin typeface="Arial"/>
                <a:ea typeface="+mn-ea"/>
                <a:cs typeface="Arial" panose="020B0604020202020204" pitchFamily="34" charset="0"/>
              </a:rPr>
              <a:t>branding to improve visibility</a:t>
            </a:r>
          </a:p>
          <a:p>
            <a:pPr marL="265113" marR="0" lvl="0" indent="-265113" algn="l" defTabSz="914400" rtl="0" eaLnBrk="1" fontAlgn="base" latinLnBrk="0" hangingPunct="1">
              <a:lnSpc>
                <a:spcPct val="100000"/>
              </a:lnSpc>
              <a:spcBef>
                <a:spcPts val="600"/>
              </a:spcBef>
              <a:spcAft>
                <a:spcPts val="600"/>
              </a:spcAft>
              <a:buClr>
                <a:srgbClr val="0F5494"/>
              </a:buClr>
              <a:buSzTx/>
              <a:buFont typeface="Wingdings" panose="05000000000000000000" pitchFamily="2" charset="2"/>
              <a:buChar char="§"/>
              <a:tabLst/>
              <a:defRPr/>
            </a:pPr>
            <a:r>
              <a:rPr kumimoji="0" lang="en-GB" sz="2000" b="0" i="0" u="none" strike="noStrike" kern="0" cap="none" spc="0" normalizeH="0" baseline="0" noProof="0" dirty="0">
                <a:ln>
                  <a:noFill/>
                </a:ln>
                <a:solidFill>
                  <a:srgbClr val="404A52">
                    <a:lumMod val="50000"/>
                  </a:srgbClr>
                </a:solidFill>
                <a:effectLst/>
                <a:uLnTx/>
                <a:uFillTx/>
                <a:latin typeface="Arial" panose="020B0604020202020204" pitchFamily="34" charset="0"/>
                <a:ea typeface="+mn-ea"/>
                <a:cs typeface="Arial" panose="020B0604020202020204" pitchFamily="34" charset="0"/>
              </a:rPr>
              <a:t>Increase </a:t>
            </a:r>
            <a:r>
              <a:rPr kumimoji="0" lang="en-GB" sz="2000" b="1" i="0" u="none" strike="noStrike" kern="0" cap="none" spc="0" normalizeH="0" baseline="0" noProof="0" dirty="0">
                <a:ln>
                  <a:noFill/>
                </a:ln>
                <a:solidFill>
                  <a:srgbClr val="0E4194"/>
                </a:solidFill>
                <a:effectLst/>
                <a:uLnTx/>
                <a:uFillTx/>
                <a:latin typeface="Arial" panose="020B0604020202020204" pitchFamily="34" charset="0"/>
                <a:ea typeface="+mn-ea"/>
                <a:cs typeface="Arial" panose="020B0604020202020204" pitchFamily="34" charset="0"/>
              </a:rPr>
              <a:t>openness</a:t>
            </a:r>
            <a:r>
              <a:rPr kumimoji="0" lang="en-GB" sz="2000" b="0" i="0" u="none" strike="noStrike" kern="0" cap="none" spc="0" normalizeH="0" baseline="0" noProof="0" dirty="0">
                <a:ln>
                  <a:noFill/>
                </a:ln>
                <a:solidFill>
                  <a:srgbClr val="404A52">
                    <a:lumMod val="50000"/>
                  </a:srgbClr>
                </a:solidFill>
                <a:effectLst/>
                <a:uLnTx/>
                <a:uFillTx/>
                <a:latin typeface="Arial" panose="020B0604020202020204" pitchFamily="34" charset="0"/>
                <a:ea typeface="+mn-ea"/>
                <a:cs typeface="Arial" panose="020B0604020202020204" pitchFamily="34" charset="0"/>
              </a:rPr>
              <a:t> and </a:t>
            </a:r>
            <a:r>
              <a:rPr kumimoji="0" lang="en-GB" sz="2000" b="0" i="0" u="none" strike="noStrike" kern="0" cap="none" spc="0" normalizeH="0" baseline="0" noProof="0" dirty="0">
                <a:ln>
                  <a:noFill/>
                </a:ln>
                <a:solidFill>
                  <a:srgbClr val="404A52">
                    <a:lumMod val="50000"/>
                  </a:srgbClr>
                </a:solidFill>
                <a:effectLst/>
                <a:uLnTx/>
                <a:uFillTx/>
                <a:latin typeface="Arial"/>
                <a:ea typeface="+mn-ea"/>
                <a:cs typeface="+mn-cs"/>
              </a:rPr>
              <a:t>encourage a </a:t>
            </a:r>
            <a:r>
              <a:rPr kumimoji="0" lang="en-GB" sz="2000" b="1" i="0" u="none" strike="noStrike" kern="0" cap="none" spc="0" normalizeH="0" baseline="0" noProof="0" dirty="0">
                <a:ln>
                  <a:noFill/>
                </a:ln>
                <a:solidFill>
                  <a:srgbClr val="0E4194"/>
                </a:solidFill>
                <a:effectLst/>
                <a:uLnTx/>
                <a:uFillTx/>
                <a:latin typeface="Arial"/>
                <a:ea typeface="+mn-ea"/>
                <a:cs typeface="+mn-cs"/>
              </a:rPr>
              <a:t>broader set of actors </a:t>
            </a:r>
            <a:r>
              <a:rPr kumimoji="0" lang="en-GB" sz="2000" b="0" i="0" u="none" strike="noStrike" kern="0" cap="none" spc="0" normalizeH="0" baseline="0" noProof="0" dirty="0">
                <a:ln>
                  <a:noFill/>
                </a:ln>
                <a:solidFill>
                  <a:srgbClr val="404A52">
                    <a:lumMod val="50000"/>
                  </a:srgbClr>
                </a:solidFill>
                <a:effectLst/>
                <a:uLnTx/>
                <a:uFillTx/>
                <a:latin typeface="Arial"/>
                <a:ea typeface="+mn-ea"/>
                <a:cs typeface="+mn-cs"/>
              </a:rPr>
              <a:t>to participate</a:t>
            </a:r>
          </a:p>
          <a:p>
            <a:pPr marL="265113" marR="0" lvl="0" indent="-265113" algn="l" defTabSz="914400" rtl="0" eaLnBrk="1" fontAlgn="base" latinLnBrk="0" hangingPunct="1">
              <a:lnSpc>
                <a:spcPct val="100000"/>
              </a:lnSpc>
              <a:spcBef>
                <a:spcPts val="600"/>
              </a:spcBef>
              <a:spcAft>
                <a:spcPts val="600"/>
              </a:spcAft>
              <a:buClr>
                <a:srgbClr val="0F5494"/>
              </a:buClr>
              <a:buSzTx/>
              <a:buFont typeface="Wingdings" panose="05000000000000000000" pitchFamily="2" charset="2"/>
              <a:buChar char="§"/>
              <a:tabLst/>
              <a:defRPr/>
            </a:pPr>
            <a:r>
              <a:rPr kumimoji="0" lang="en-GB" sz="2000" b="0" i="0" u="none" strike="noStrike" kern="0" cap="none" spc="0" normalizeH="0" baseline="0" noProof="0" dirty="0">
                <a:ln>
                  <a:noFill/>
                </a:ln>
                <a:solidFill>
                  <a:srgbClr val="404A52">
                    <a:lumMod val="50000"/>
                  </a:srgbClr>
                </a:solidFill>
                <a:effectLst/>
                <a:uLnTx/>
                <a:uFillTx/>
                <a:latin typeface="Arial"/>
                <a:ea typeface="+mn-ea"/>
                <a:cs typeface="+mn-cs"/>
              </a:rPr>
              <a:t>Improve </a:t>
            </a:r>
            <a:r>
              <a:rPr kumimoji="0" lang="en-GB" sz="2000" b="1" i="0" u="none" strike="noStrike" kern="0" cap="none" spc="0" normalizeH="0" baseline="0" noProof="0" dirty="0">
                <a:ln>
                  <a:noFill/>
                </a:ln>
                <a:solidFill>
                  <a:srgbClr val="0E4194"/>
                </a:solidFill>
                <a:effectLst/>
                <a:uLnTx/>
                <a:uFillTx/>
                <a:latin typeface="Arial"/>
                <a:ea typeface="+mn-ea"/>
                <a:cs typeface="+mn-cs"/>
              </a:rPr>
              <a:t>coherence</a:t>
            </a:r>
            <a:r>
              <a:rPr kumimoji="0" lang="en-GB" sz="2000" b="0" i="0" u="none" strike="noStrike" kern="0" cap="none" spc="0" normalizeH="0" baseline="0" noProof="0" dirty="0">
                <a:ln>
                  <a:noFill/>
                </a:ln>
                <a:solidFill>
                  <a:srgbClr val="404A52">
                    <a:lumMod val="50000"/>
                  </a:srgbClr>
                </a:solidFill>
                <a:effectLst/>
                <a:uLnTx/>
                <a:uFillTx/>
                <a:latin typeface="Arial"/>
                <a:ea typeface="+mn-ea"/>
                <a:cs typeface="+mn-cs"/>
              </a:rPr>
              <a:t> between partnerships and Horizon Europe, also the missions</a:t>
            </a:r>
          </a:p>
          <a:p>
            <a:pPr marL="265113" marR="0" lvl="0" indent="-265113" algn="l" defTabSz="914400" rtl="0" eaLnBrk="1" fontAlgn="base" latinLnBrk="0" hangingPunct="1">
              <a:lnSpc>
                <a:spcPct val="100000"/>
              </a:lnSpc>
              <a:spcBef>
                <a:spcPts val="600"/>
              </a:spcBef>
              <a:spcAft>
                <a:spcPts val="600"/>
              </a:spcAft>
              <a:buClr>
                <a:srgbClr val="0F5494"/>
              </a:buClr>
              <a:buSzTx/>
              <a:buFont typeface="Wingdings" panose="05000000000000000000" pitchFamily="2" charset="2"/>
              <a:buChar char="§"/>
              <a:tabLst/>
              <a:defRPr/>
            </a:pPr>
            <a:r>
              <a:rPr kumimoji="0" lang="de-DE" sz="2000" b="1" i="0" u="none" strike="noStrike" kern="0" cap="none" spc="0" normalizeH="0" baseline="0" noProof="0" dirty="0">
                <a:ln>
                  <a:noFill/>
                </a:ln>
                <a:solidFill>
                  <a:srgbClr val="0E4194"/>
                </a:solidFill>
                <a:effectLst/>
                <a:uLnTx/>
                <a:uFillTx/>
                <a:latin typeface="Arial" panose="020B0604020202020204" pitchFamily="34" charset="0"/>
                <a:ea typeface="+mn-ea"/>
                <a:cs typeface="Arial" panose="020B0604020202020204" pitchFamily="34" charset="0"/>
              </a:rPr>
              <a:t>Time limited </a:t>
            </a:r>
            <a:r>
              <a:rPr kumimoji="0" lang="de-DE" sz="2000" b="0" i="0" u="none" strike="noStrike" kern="0" cap="none" spc="0" normalizeH="0" baseline="0" noProof="0" dirty="0" err="1">
                <a:ln>
                  <a:noFill/>
                </a:ln>
                <a:solidFill>
                  <a:srgbClr val="404A52">
                    <a:lumMod val="50000"/>
                  </a:srgbClr>
                </a:solidFill>
                <a:effectLst/>
                <a:uLnTx/>
                <a:uFillTx/>
                <a:latin typeface="Arial" panose="020B0604020202020204" pitchFamily="34" charset="0"/>
                <a:ea typeface="+mn-ea"/>
                <a:cs typeface="Arial" panose="020B0604020202020204" pitchFamily="34" charset="0"/>
              </a:rPr>
              <a:t>with</a:t>
            </a:r>
            <a:r>
              <a:rPr kumimoji="0" lang="de-DE" sz="2000" b="0" i="0" u="none" strike="noStrike" kern="0" cap="none" spc="0" normalizeH="0" baseline="0" noProof="0" dirty="0">
                <a:ln>
                  <a:noFill/>
                </a:ln>
                <a:solidFill>
                  <a:srgbClr val="404A52">
                    <a:lumMod val="50000"/>
                  </a:srgbClr>
                </a:solidFill>
                <a:effectLst/>
                <a:uLnTx/>
                <a:uFillTx/>
                <a:latin typeface="Arial" panose="020B0604020202020204" pitchFamily="34" charset="0"/>
                <a:ea typeface="+mn-ea"/>
                <a:cs typeface="Arial" panose="020B0604020202020204" pitchFamily="34" charset="0"/>
              </a:rPr>
              <a:t> </a:t>
            </a:r>
            <a:r>
              <a:rPr kumimoji="0" lang="de-DE" sz="2000" b="0" i="0" u="none" strike="noStrike" kern="0" cap="none" spc="0" normalizeH="0" baseline="0" noProof="0" dirty="0" err="1">
                <a:ln>
                  <a:noFill/>
                </a:ln>
                <a:solidFill>
                  <a:srgbClr val="404A52">
                    <a:lumMod val="50000"/>
                  </a:srgbClr>
                </a:solidFill>
                <a:effectLst/>
                <a:uLnTx/>
                <a:uFillTx/>
                <a:latin typeface="Arial" panose="020B0604020202020204" pitchFamily="34" charset="0"/>
                <a:ea typeface="+mn-ea"/>
                <a:cs typeface="Arial" panose="020B0604020202020204" pitchFamily="34" charset="0"/>
              </a:rPr>
              <a:t>conditions</a:t>
            </a:r>
            <a:r>
              <a:rPr kumimoji="0" lang="de-DE" sz="2000" b="0" i="0" u="none" strike="noStrike" kern="0" cap="none" spc="0" normalizeH="0" baseline="0" noProof="0" dirty="0">
                <a:ln>
                  <a:noFill/>
                </a:ln>
                <a:solidFill>
                  <a:srgbClr val="404A52">
                    <a:lumMod val="50000"/>
                  </a:srgbClr>
                </a:solidFill>
                <a:effectLst/>
                <a:uLnTx/>
                <a:uFillTx/>
                <a:latin typeface="Arial" panose="020B0604020202020204" pitchFamily="34" charset="0"/>
                <a:ea typeface="+mn-ea"/>
                <a:cs typeface="Arial" panose="020B0604020202020204" pitchFamily="34" charset="0"/>
              </a:rPr>
              <a:t> </a:t>
            </a:r>
            <a:r>
              <a:rPr kumimoji="0" lang="de-DE" sz="2000" b="0" i="0" u="none" strike="noStrike" kern="0" cap="none" spc="0" normalizeH="0" baseline="0" noProof="0" dirty="0" err="1">
                <a:ln>
                  <a:noFill/>
                </a:ln>
                <a:solidFill>
                  <a:srgbClr val="404A52">
                    <a:lumMod val="50000"/>
                  </a:srgbClr>
                </a:solidFill>
                <a:effectLst/>
                <a:uLnTx/>
                <a:uFillTx/>
                <a:latin typeface="Arial" panose="020B0604020202020204" pitchFamily="34" charset="0"/>
                <a:ea typeface="+mn-ea"/>
                <a:cs typeface="Arial" panose="020B0604020202020204" pitchFamily="34" charset="0"/>
              </a:rPr>
              <a:t>for</a:t>
            </a:r>
            <a:r>
              <a:rPr kumimoji="0" lang="de-DE" sz="2000" b="0" i="0" u="none" strike="noStrike" kern="0" cap="none" spc="0" normalizeH="0" baseline="0" noProof="0" dirty="0">
                <a:ln>
                  <a:noFill/>
                </a:ln>
                <a:solidFill>
                  <a:srgbClr val="404A52">
                    <a:lumMod val="50000"/>
                  </a:srgbClr>
                </a:solidFill>
                <a:effectLst/>
                <a:uLnTx/>
                <a:uFillTx/>
                <a:latin typeface="Arial" panose="020B0604020202020204" pitchFamily="34" charset="0"/>
                <a:ea typeface="+mn-ea"/>
                <a:cs typeface="Arial" panose="020B0604020202020204" pitchFamily="34" charset="0"/>
              </a:rPr>
              <a:t> </a:t>
            </a:r>
            <a:r>
              <a:rPr kumimoji="0" lang="de-DE" sz="2000" b="0" i="0" u="none" strike="noStrike" kern="0" cap="none" spc="0" normalizeH="0" baseline="0" noProof="0" dirty="0" err="1">
                <a:ln>
                  <a:noFill/>
                </a:ln>
                <a:solidFill>
                  <a:srgbClr val="404A52">
                    <a:lumMod val="50000"/>
                  </a:srgbClr>
                </a:solidFill>
                <a:effectLst/>
                <a:uLnTx/>
                <a:uFillTx/>
                <a:latin typeface="Arial" panose="020B0604020202020204" pitchFamily="34" charset="0"/>
                <a:ea typeface="+mn-ea"/>
                <a:cs typeface="Arial" panose="020B0604020202020204" pitchFamily="34" charset="0"/>
              </a:rPr>
              <a:t>phasing</a:t>
            </a:r>
            <a:r>
              <a:rPr kumimoji="0" lang="de-DE" sz="2000" b="0" i="0" u="none" strike="noStrike" kern="0" cap="none" spc="0" normalizeH="0" baseline="0" noProof="0" dirty="0">
                <a:ln>
                  <a:noFill/>
                </a:ln>
                <a:solidFill>
                  <a:srgbClr val="404A52">
                    <a:lumMod val="50000"/>
                  </a:srgbClr>
                </a:solidFill>
                <a:effectLst/>
                <a:uLnTx/>
                <a:uFillTx/>
                <a:latin typeface="Arial" panose="020B0604020202020204" pitchFamily="34" charset="0"/>
                <a:ea typeface="+mn-ea"/>
                <a:cs typeface="Arial" panose="020B0604020202020204" pitchFamily="34" charset="0"/>
              </a:rPr>
              <a:t>-out </a:t>
            </a:r>
            <a:r>
              <a:rPr kumimoji="0" lang="de-DE" sz="2000" b="0" i="0" u="none" strike="noStrike" kern="0" cap="none" spc="0" normalizeH="0" baseline="0" noProof="0" dirty="0" err="1">
                <a:ln>
                  <a:noFill/>
                </a:ln>
                <a:solidFill>
                  <a:srgbClr val="404A52">
                    <a:lumMod val="50000"/>
                  </a:srgbClr>
                </a:solidFill>
                <a:effectLst/>
                <a:uLnTx/>
                <a:uFillTx/>
                <a:latin typeface="Arial" panose="020B0604020202020204" pitchFamily="34" charset="0"/>
                <a:ea typeface="+mn-ea"/>
                <a:cs typeface="Arial" panose="020B0604020202020204" pitchFamily="34" charset="0"/>
              </a:rPr>
              <a:t>the</a:t>
            </a:r>
            <a:r>
              <a:rPr kumimoji="0" lang="de-DE" sz="2000" b="0" i="0" u="none" strike="noStrike" kern="0" cap="none" spc="0" normalizeH="0" baseline="0" noProof="0" dirty="0">
                <a:ln>
                  <a:noFill/>
                </a:ln>
                <a:solidFill>
                  <a:srgbClr val="404A52">
                    <a:lumMod val="50000"/>
                  </a:srgbClr>
                </a:solidFill>
                <a:effectLst/>
                <a:uLnTx/>
                <a:uFillTx/>
                <a:latin typeface="Arial" panose="020B0604020202020204" pitchFamily="34" charset="0"/>
                <a:ea typeface="+mn-ea"/>
                <a:cs typeface="Arial" panose="020B0604020202020204" pitchFamily="34" charset="0"/>
              </a:rPr>
              <a:t> Programme </a:t>
            </a:r>
            <a:r>
              <a:rPr kumimoji="0" lang="de-DE" sz="2000" b="0" i="0" u="none" strike="noStrike" kern="0" cap="none" spc="0" normalizeH="0" baseline="0" noProof="0" dirty="0" err="1">
                <a:ln>
                  <a:noFill/>
                </a:ln>
                <a:solidFill>
                  <a:srgbClr val="404A52">
                    <a:lumMod val="50000"/>
                  </a:srgbClr>
                </a:solidFill>
                <a:effectLst/>
                <a:uLnTx/>
                <a:uFillTx/>
                <a:latin typeface="Arial" panose="020B0604020202020204" pitchFamily="34" charset="0"/>
                <a:ea typeface="+mn-ea"/>
                <a:cs typeface="Arial" panose="020B0604020202020204" pitchFamily="34" charset="0"/>
              </a:rPr>
              <a:t>funding</a:t>
            </a:r>
            <a:endParaRPr kumimoji="0" lang="en-GB" sz="2000" b="0" i="1"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265113" marR="0" lvl="0" indent="-265113" algn="l" defTabSz="914400" rtl="0" eaLnBrk="1" fontAlgn="base" latinLnBrk="0" hangingPunct="1">
              <a:lnSpc>
                <a:spcPct val="100000"/>
              </a:lnSpc>
              <a:spcBef>
                <a:spcPts val="600"/>
              </a:spcBef>
              <a:spcAft>
                <a:spcPts val="600"/>
              </a:spcAft>
              <a:buClr>
                <a:srgbClr val="0F5494"/>
              </a:buClr>
              <a:buSzTx/>
              <a:buFont typeface="Wingdings" panose="05000000000000000000" pitchFamily="2" charset="2"/>
              <a:buChar char="§"/>
              <a:tabLst/>
              <a:defRPr/>
            </a:pPr>
            <a:endParaRPr kumimoji="0" lang="en-GB" sz="2400" b="0" i="0" u="none" strike="noStrike" kern="0" cap="none" spc="0" normalizeH="0" baseline="0" noProof="0" dirty="0">
              <a:ln>
                <a:noFill/>
              </a:ln>
              <a:solidFill>
                <a:srgbClr val="404A52">
                  <a:lumMod val="50000"/>
                </a:srgb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0F5494"/>
              </a:buClr>
              <a:buSzTx/>
              <a:buFontTx/>
              <a:buChar char="•"/>
              <a:tabLst/>
              <a:defRPr/>
            </a:pPr>
            <a:endParaRPr kumimoji="0" lang="en-GB" sz="2400" b="0" i="0" u="none" strike="noStrike" kern="0" cap="none" spc="0" normalizeH="0" baseline="0" noProof="0" dirty="0">
              <a:ln>
                <a:noFill/>
              </a:ln>
              <a:solidFill>
                <a:srgbClr val="0F5494"/>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611560" y="404664"/>
            <a:ext cx="8136904"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1200" cap="none" spc="0" normalizeH="0" baseline="0" noProof="0" dirty="0">
                <a:ln>
                  <a:noFill/>
                </a:ln>
                <a:solidFill>
                  <a:srgbClr val="0E4194"/>
                </a:solidFill>
                <a:effectLst/>
                <a:uLnTx/>
                <a:uFillTx/>
                <a:latin typeface="Verdana" pitchFamily="34" charset="0"/>
                <a:ea typeface="+mn-ea"/>
                <a:cs typeface="+mn-cs"/>
              </a:rPr>
              <a:t>European </a:t>
            </a:r>
            <a:r>
              <a:rPr kumimoji="0" lang="de-DE" sz="2800" b="1" i="0" u="none" strike="noStrike" kern="1200" cap="none" spc="0" normalizeH="0" baseline="0" noProof="0" dirty="0" err="1">
                <a:ln>
                  <a:noFill/>
                </a:ln>
                <a:solidFill>
                  <a:srgbClr val="0E4194"/>
                </a:solidFill>
                <a:effectLst/>
                <a:uLnTx/>
                <a:uFillTx/>
                <a:latin typeface="Verdana" pitchFamily="34" charset="0"/>
                <a:ea typeface="+mn-ea"/>
                <a:cs typeface="+mn-cs"/>
              </a:rPr>
              <a:t>Partnerships</a:t>
            </a:r>
            <a:r>
              <a:rPr kumimoji="0" lang="de-DE" sz="2800" b="1" i="0" u="none" strike="noStrike" kern="1200" cap="none" spc="0" normalizeH="0" baseline="0" noProof="0" dirty="0">
                <a:ln>
                  <a:noFill/>
                </a:ln>
                <a:solidFill>
                  <a:srgbClr val="0E4194"/>
                </a:solidFill>
                <a:effectLst/>
                <a:uLnTx/>
                <a:uFillTx/>
                <a:latin typeface="Verdana" pitchFamily="34" charset="0"/>
                <a:ea typeface="+mn-ea"/>
                <a:cs typeface="+mn-cs"/>
              </a:rPr>
              <a:t>: </a:t>
            </a:r>
            <a:r>
              <a:rPr kumimoji="0" lang="de-DE" sz="2800" b="1" i="0" u="none" strike="noStrike" kern="1200" cap="none" spc="0" normalizeH="0" baseline="0" noProof="0" dirty="0" err="1">
                <a:ln>
                  <a:noFill/>
                </a:ln>
                <a:solidFill>
                  <a:srgbClr val="0E4194"/>
                </a:solidFill>
                <a:effectLst/>
                <a:uLnTx/>
                <a:uFillTx/>
                <a:latin typeface="Verdana" pitchFamily="34" charset="0"/>
                <a:ea typeface="+mn-ea"/>
                <a:cs typeface="+mn-cs"/>
              </a:rPr>
              <a:t>what</a:t>
            </a:r>
            <a:r>
              <a:rPr kumimoji="0" lang="de-DE" sz="2800" b="1" i="0" u="none" strike="noStrike" kern="1200" cap="none" spc="0" normalizeH="0" baseline="0" noProof="0" dirty="0">
                <a:ln>
                  <a:noFill/>
                </a:ln>
                <a:solidFill>
                  <a:srgbClr val="0E4194"/>
                </a:solidFill>
                <a:effectLst/>
                <a:uLnTx/>
                <a:uFillTx/>
                <a:latin typeface="Verdana" pitchFamily="34" charset="0"/>
                <a:ea typeface="+mn-ea"/>
                <a:cs typeface="+mn-cs"/>
              </a:rPr>
              <a:t> </a:t>
            </a:r>
            <a:r>
              <a:rPr kumimoji="0" lang="de-DE" sz="2800" b="1" i="0" u="none" strike="noStrike" kern="1200" cap="none" spc="0" normalizeH="0" baseline="0" noProof="0" dirty="0" err="1">
                <a:ln>
                  <a:noFill/>
                </a:ln>
                <a:solidFill>
                  <a:srgbClr val="0E4194"/>
                </a:solidFill>
                <a:effectLst/>
                <a:uLnTx/>
                <a:uFillTx/>
                <a:latin typeface="Verdana" pitchFamily="34" charset="0"/>
                <a:ea typeface="+mn-ea"/>
                <a:cs typeface="+mn-cs"/>
              </a:rPr>
              <a:t>is</a:t>
            </a:r>
            <a:r>
              <a:rPr kumimoji="0" lang="de-DE" sz="2800" b="1" i="0" u="none" strike="noStrike" kern="1200" cap="none" spc="0" normalizeH="0" baseline="0" noProof="0" dirty="0">
                <a:ln>
                  <a:noFill/>
                </a:ln>
                <a:solidFill>
                  <a:srgbClr val="0E4194"/>
                </a:solidFill>
                <a:effectLst/>
                <a:uLnTx/>
                <a:uFillTx/>
                <a:latin typeface="Verdana" pitchFamily="34" charset="0"/>
                <a:ea typeface="+mn-ea"/>
                <a:cs typeface="+mn-cs"/>
              </a:rPr>
              <a:t> </a:t>
            </a:r>
            <a:r>
              <a:rPr kumimoji="0" lang="de-DE" sz="2800" b="1" i="0" u="none" strike="noStrike" kern="1200" cap="none" spc="0" normalizeH="0" baseline="0" noProof="0" dirty="0" err="1">
                <a:ln>
                  <a:noFill/>
                </a:ln>
                <a:solidFill>
                  <a:srgbClr val="0E4194"/>
                </a:solidFill>
                <a:effectLst/>
                <a:uLnTx/>
                <a:uFillTx/>
                <a:latin typeface="Verdana" pitchFamily="34" charset="0"/>
                <a:ea typeface="+mn-ea"/>
                <a:cs typeface="+mn-cs"/>
              </a:rPr>
              <a:t>new</a:t>
            </a:r>
            <a:r>
              <a:rPr kumimoji="0" lang="de-DE" sz="2800" b="1" i="0" u="none" strike="noStrike" kern="1200" cap="none" spc="0" normalizeH="0" baseline="0" noProof="0" dirty="0">
                <a:ln>
                  <a:noFill/>
                </a:ln>
                <a:solidFill>
                  <a:srgbClr val="0E4194"/>
                </a:solidFill>
                <a:effectLst/>
                <a:uLnTx/>
                <a:uFillTx/>
                <a:latin typeface="Verdana" pitchFamily="34" charset="0"/>
                <a:ea typeface="+mn-ea"/>
                <a:cs typeface="+mn-cs"/>
              </a:rPr>
              <a:t>?</a:t>
            </a:r>
            <a:endParaRPr kumimoji="0" lang="en-GB" sz="2800" b="1" i="0" u="none" strike="noStrike" kern="1200" cap="none" spc="0" normalizeH="0" baseline="0" noProof="0" dirty="0">
              <a:ln>
                <a:noFill/>
              </a:ln>
              <a:solidFill>
                <a:srgbClr val="0E4194"/>
              </a:solidFill>
              <a:effectLst/>
              <a:uLnTx/>
              <a:uFillTx/>
              <a:latin typeface="Verdana" pitchFamily="34" charset="0"/>
              <a:ea typeface="+mn-ea"/>
              <a:cs typeface="+mn-cs"/>
            </a:endParaRPr>
          </a:p>
        </p:txBody>
      </p:sp>
    </p:spTree>
    <p:extLst>
      <p:ext uri="{BB962C8B-B14F-4D97-AF65-F5344CB8AC3E}">
        <p14:creationId xmlns:p14="http://schemas.microsoft.com/office/powerpoint/2010/main" val="25315621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3286362" y="692838"/>
            <a:ext cx="3639315" cy="2736161"/>
          </a:xfrm>
          <a:prstGeom prst="roundRect">
            <a:avLst/>
          </a:prstGeom>
          <a:solidFill>
            <a:srgbClr val="0033CC"/>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20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Verdana"/>
              <a:ea typeface="+mn-ea"/>
              <a:cs typeface="+mn-cs"/>
            </a:endParaRPr>
          </a:p>
        </p:txBody>
      </p:sp>
      <p:sp>
        <p:nvSpPr>
          <p:cNvPr id="13" name="Rounded Rectangle 12"/>
          <p:cNvSpPr/>
          <p:nvPr/>
        </p:nvSpPr>
        <p:spPr>
          <a:xfrm>
            <a:off x="37188" y="3861048"/>
            <a:ext cx="3109013" cy="2772451"/>
          </a:xfrm>
          <a:prstGeom prst="roundRect">
            <a:avLst/>
          </a:prstGeom>
          <a:solidFill>
            <a:schemeClr val="accent2">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20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Verdana"/>
              <a:ea typeface="+mn-ea"/>
              <a:cs typeface="+mn-cs"/>
            </a:endParaRPr>
          </a:p>
        </p:txBody>
      </p:sp>
      <p:sp>
        <p:nvSpPr>
          <p:cNvPr id="12" name="Rounded Rectangle 11"/>
          <p:cNvSpPr/>
          <p:nvPr/>
        </p:nvSpPr>
        <p:spPr>
          <a:xfrm>
            <a:off x="51500" y="692839"/>
            <a:ext cx="3165808" cy="2520137"/>
          </a:xfrm>
          <a:prstGeom prst="roundRect">
            <a:avLst/>
          </a:prstGeom>
          <a:solidFill>
            <a:schemeClr val="accent1">
              <a:lumMod val="75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20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Verdana"/>
              <a:ea typeface="+mn-ea"/>
              <a:cs typeface="+mn-cs"/>
            </a:endParaRPr>
          </a:p>
        </p:txBody>
      </p:sp>
      <p:sp>
        <p:nvSpPr>
          <p:cNvPr id="4" name="Title 3"/>
          <p:cNvSpPr>
            <a:spLocks noGrp="1"/>
          </p:cNvSpPr>
          <p:nvPr>
            <p:ph type="title"/>
          </p:nvPr>
        </p:nvSpPr>
        <p:spPr>
          <a:xfrm>
            <a:off x="1259632" y="-27384"/>
            <a:ext cx="7560840" cy="359755"/>
          </a:xfrm>
        </p:spPr>
        <p:txBody>
          <a:bodyPr anchor="t"/>
          <a:lstStyle/>
          <a:p>
            <a:pPr algn="ctr">
              <a:spcAft>
                <a:spcPts val="200"/>
              </a:spcAft>
            </a:pPr>
            <a:r>
              <a:rPr lang="en-IE" sz="2000" dirty="0"/>
              <a:t>Portfolio of candidates for </a:t>
            </a:r>
            <a:br>
              <a:rPr lang="en-IE" sz="2000" dirty="0"/>
            </a:br>
            <a:r>
              <a:rPr lang="en-IE" sz="2000" dirty="0"/>
              <a:t>European Partnerships</a:t>
            </a:r>
            <a:endParaRPr lang="en-GB" sz="2000" cap="all" dirty="0">
              <a:solidFill>
                <a:srgbClr val="7030A0"/>
              </a:solidFill>
            </a:endParaRPr>
          </a:p>
        </p:txBody>
      </p:sp>
      <p:sp>
        <p:nvSpPr>
          <p:cNvPr id="7" name="Content Placeholder 6"/>
          <p:cNvSpPr>
            <a:spLocks noGrp="1"/>
          </p:cNvSpPr>
          <p:nvPr>
            <p:ph idx="10"/>
          </p:nvPr>
        </p:nvSpPr>
        <p:spPr>
          <a:xfrm>
            <a:off x="34297" y="664145"/>
            <a:ext cx="3187650" cy="2016224"/>
          </a:xfrm>
        </p:spPr>
        <p:txBody>
          <a:bodyPr/>
          <a:lstStyle/>
          <a:p>
            <a:pPr algn="ctr">
              <a:lnSpc>
                <a:spcPts val="1440"/>
              </a:lnSpc>
              <a:spcAft>
                <a:spcPts val="200"/>
              </a:spcAft>
            </a:pPr>
            <a:r>
              <a:rPr lang="en-GB" sz="1100" b="1" i="1" dirty="0">
                <a:solidFill>
                  <a:schemeClr val="tx1"/>
                </a:solidFill>
              </a:rPr>
              <a:t>HEALTH</a:t>
            </a:r>
          </a:p>
          <a:p>
            <a:pPr algn="ctr">
              <a:lnSpc>
                <a:spcPts val="1440"/>
              </a:lnSpc>
              <a:spcAft>
                <a:spcPts val="200"/>
              </a:spcAft>
            </a:pPr>
            <a:r>
              <a:rPr lang="en-GB" sz="1100" b="1" dirty="0">
                <a:solidFill>
                  <a:schemeClr val="bg1"/>
                </a:solidFill>
              </a:rPr>
              <a:t>EU-Africa Global Health </a:t>
            </a:r>
          </a:p>
          <a:p>
            <a:pPr algn="ctr">
              <a:lnSpc>
                <a:spcPts val="1440"/>
              </a:lnSpc>
              <a:spcAft>
                <a:spcPts val="200"/>
              </a:spcAft>
            </a:pPr>
            <a:r>
              <a:rPr lang="en-GB" sz="1100" b="1" dirty="0">
                <a:solidFill>
                  <a:schemeClr val="bg1"/>
                </a:solidFill>
              </a:rPr>
              <a:t>Innovative Health Initiative</a:t>
            </a:r>
          </a:p>
          <a:p>
            <a:pPr algn="ctr">
              <a:lnSpc>
                <a:spcPts val="1440"/>
              </a:lnSpc>
              <a:spcAft>
                <a:spcPts val="200"/>
              </a:spcAft>
            </a:pPr>
            <a:r>
              <a:rPr lang="en-US" sz="1100" b="1" dirty="0">
                <a:solidFill>
                  <a:schemeClr val="bg1"/>
                </a:solidFill>
              </a:rPr>
              <a:t>Chemicals Risk Assessment</a:t>
            </a:r>
          </a:p>
          <a:p>
            <a:pPr algn="ctr">
              <a:lnSpc>
                <a:spcPts val="1440"/>
              </a:lnSpc>
              <a:spcAft>
                <a:spcPts val="200"/>
              </a:spcAft>
            </a:pPr>
            <a:r>
              <a:rPr lang="en-US" sz="1100" b="1" dirty="0">
                <a:solidFill>
                  <a:schemeClr val="bg1"/>
                </a:solidFill>
              </a:rPr>
              <a:t>Fostering an ERA for Health research</a:t>
            </a:r>
          </a:p>
          <a:p>
            <a:pPr algn="ctr">
              <a:lnSpc>
                <a:spcPts val="1440"/>
              </a:lnSpc>
              <a:spcAft>
                <a:spcPts val="200"/>
              </a:spcAft>
            </a:pPr>
            <a:r>
              <a:rPr lang="en-US" sz="1100" b="1" dirty="0">
                <a:solidFill>
                  <a:schemeClr val="bg1"/>
                </a:solidFill>
              </a:rPr>
              <a:t>Large-scale innovation and transformation of health systems in a digital and ageing society</a:t>
            </a:r>
          </a:p>
          <a:p>
            <a:pPr algn="ctr">
              <a:lnSpc>
                <a:spcPts val="1440"/>
              </a:lnSpc>
              <a:spcAft>
                <a:spcPts val="200"/>
              </a:spcAft>
            </a:pPr>
            <a:r>
              <a:rPr lang="en-US" sz="1100" b="1" dirty="0">
                <a:solidFill>
                  <a:schemeClr val="bg1"/>
                </a:solidFill>
              </a:rPr>
              <a:t>Pre-clinical / clinical health research</a:t>
            </a:r>
          </a:p>
          <a:p>
            <a:pPr algn="ctr">
              <a:lnSpc>
                <a:spcPts val="1440"/>
              </a:lnSpc>
              <a:spcAft>
                <a:spcPts val="200"/>
              </a:spcAft>
            </a:pPr>
            <a:r>
              <a:rPr lang="en-US" sz="1100" b="1" dirty="0" err="1">
                <a:solidFill>
                  <a:schemeClr val="bg1"/>
                </a:solidFill>
              </a:rPr>
              <a:t>Personalised</a:t>
            </a:r>
            <a:r>
              <a:rPr lang="en-US" sz="1100" b="1" dirty="0">
                <a:solidFill>
                  <a:schemeClr val="bg1"/>
                </a:solidFill>
              </a:rPr>
              <a:t> Medicine</a:t>
            </a:r>
          </a:p>
          <a:p>
            <a:pPr algn="ctr">
              <a:lnSpc>
                <a:spcPts val="1440"/>
              </a:lnSpc>
              <a:spcAft>
                <a:spcPts val="200"/>
              </a:spcAft>
            </a:pPr>
            <a:r>
              <a:rPr lang="en-US" sz="1100" b="1" dirty="0">
                <a:solidFill>
                  <a:schemeClr val="bg1"/>
                </a:solidFill>
              </a:rPr>
              <a:t>Rare Diseases</a:t>
            </a:r>
          </a:p>
        </p:txBody>
      </p:sp>
      <p:sp>
        <p:nvSpPr>
          <p:cNvPr id="9" name="Content Placeholder 6"/>
          <p:cNvSpPr>
            <a:spLocks noGrp="1"/>
          </p:cNvSpPr>
          <p:nvPr>
            <p:ph idx="10"/>
          </p:nvPr>
        </p:nvSpPr>
        <p:spPr>
          <a:xfrm>
            <a:off x="3241767" y="692839"/>
            <a:ext cx="3683909" cy="2742892"/>
          </a:xfrm>
        </p:spPr>
        <p:txBody>
          <a:bodyPr/>
          <a:lstStyle/>
          <a:p>
            <a:pPr algn="ctr">
              <a:spcAft>
                <a:spcPts val="200"/>
              </a:spcAft>
            </a:pPr>
            <a:r>
              <a:rPr lang="en-GB" sz="1100" b="1" i="1" dirty="0">
                <a:solidFill>
                  <a:schemeClr val="tx1"/>
                </a:solidFill>
              </a:rPr>
              <a:t>DIGITAL, INDUSTRY AND SPACE</a:t>
            </a:r>
          </a:p>
          <a:p>
            <a:pPr algn="ctr">
              <a:spcAft>
                <a:spcPts val="200"/>
              </a:spcAft>
            </a:pPr>
            <a:r>
              <a:rPr lang="en-GB" sz="1100" b="1" dirty="0">
                <a:solidFill>
                  <a:schemeClr val="bg1"/>
                </a:solidFill>
              </a:rPr>
              <a:t>High Performance Computing</a:t>
            </a:r>
          </a:p>
          <a:p>
            <a:pPr algn="ctr">
              <a:spcAft>
                <a:spcPts val="200"/>
              </a:spcAft>
            </a:pPr>
            <a:r>
              <a:rPr lang="en-GB" sz="1100" b="1" dirty="0">
                <a:solidFill>
                  <a:schemeClr val="bg1"/>
                </a:solidFill>
              </a:rPr>
              <a:t>Key Digital Technologies</a:t>
            </a:r>
          </a:p>
          <a:p>
            <a:pPr algn="ctr">
              <a:spcAft>
                <a:spcPts val="200"/>
              </a:spcAft>
            </a:pPr>
            <a:r>
              <a:rPr lang="en-GB" sz="1100" b="1" dirty="0">
                <a:solidFill>
                  <a:schemeClr val="bg1"/>
                </a:solidFill>
              </a:rPr>
              <a:t>Smart Networks and Services</a:t>
            </a:r>
          </a:p>
          <a:p>
            <a:pPr algn="ctr">
              <a:spcAft>
                <a:spcPts val="200"/>
              </a:spcAft>
            </a:pPr>
            <a:r>
              <a:rPr lang="en-GB" sz="1100" b="1" dirty="0">
                <a:solidFill>
                  <a:schemeClr val="bg1"/>
                </a:solidFill>
              </a:rPr>
              <a:t>AI, data and robotics </a:t>
            </a:r>
          </a:p>
          <a:p>
            <a:pPr algn="ctr">
              <a:spcAft>
                <a:spcPts val="200"/>
              </a:spcAft>
            </a:pPr>
            <a:r>
              <a:rPr lang="en-GB" sz="1100" b="1" dirty="0">
                <a:solidFill>
                  <a:schemeClr val="bg1"/>
                </a:solidFill>
              </a:rPr>
              <a:t>Photonics Europe</a:t>
            </a:r>
          </a:p>
          <a:p>
            <a:pPr algn="ctr">
              <a:spcAft>
                <a:spcPts val="200"/>
              </a:spcAft>
            </a:pPr>
            <a:r>
              <a:rPr lang="en-US" sz="1100" b="1" dirty="0">
                <a:solidFill>
                  <a:schemeClr val="bg1"/>
                </a:solidFill>
              </a:rPr>
              <a:t>Clean Steel - Low Carbon Steelmaking</a:t>
            </a:r>
          </a:p>
          <a:p>
            <a:pPr algn="ctr">
              <a:spcAft>
                <a:spcPts val="200"/>
              </a:spcAft>
            </a:pPr>
            <a:r>
              <a:rPr lang="en-US" sz="1100" b="1" dirty="0">
                <a:solidFill>
                  <a:schemeClr val="bg1"/>
                </a:solidFill>
              </a:rPr>
              <a:t>European Metrology </a:t>
            </a:r>
          </a:p>
          <a:p>
            <a:pPr algn="ctr">
              <a:spcAft>
                <a:spcPts val="200"/>
              </a:spcAft>
            </a:pPr>
            <a:r>
              <a:rPr lang="en-US" sz="1100" b="1" dirty="0">
                <a:solidFill>
                  <a:schemeClr val="bg1"/>
                </a:solidFill>
              </a:rPr>
              <a:t>Made in Europe </a:t>
            </a:r>
          </a:p>
          <a:p>
            <a:pPr algn="ctr">
              <a:spcAft>
                <a:spcPts val="200"/>
              </a:spcAft>
            </a:pPr>
            <a:r>
              <a:rPr lang="en-US" sz="1100" b="1" dirty="0">
                <a:solidFill>
                  <a:schemeClr val="bg1"/>
                </a:solidFill>
              </a:rPr>
              <a:t>Carbon Neutral and Circular Industry</a:t>
            </a:r>
          </a:p>
          <a:p>
            <a:pPr algn="ctr">
              <a:spcAft>
                <a:spcPts val="200"/>
              </a:spcAft>
            </a:pPr>
            <a:r>
              <a:rPr lang="en-US" sz="1100" b="1" dirty="0">
                <a:solidFill>
                  <a:schemeClr val="bg1"/>
                </a:solidFill>
              </a:rPr>
              <a:t>Global competitive space systems</a:t>
            </a:r>
          </a:p>
        </p:txBody>
      </p:sp>
      <p:sp>
        <p:nvSpPr>
          <p:cNvPr id="11" name="Content Placeholder 6"/>
          <p:cNvSpPr>
            <a:spLocks noGrp="1"/>
          </p:cNvSpPr>
          <p:nvPr>
            <p:ph idx="10"/>
          </p:nvPr>
        </p:nvSpPr>
        <p:spPr>
          <a:xfrm>
            <a:off x="-36830" y="3933056"/>
            <a:ext cx="3303476" cy="1944217"/>
          </a:xfrm>
        </p:spPr>
        <p:txBody>
          <a:bodyPr/>
          <a:lstStyle/>
          <a:p>
            <a:pPr algn="ctr">
              <a:spcAft>
                <a:spcPts val="200"/>
              </a:spcAft>
            </a:pPr>
            <a:r>
              <a:rPr lang="en-GB" sz="1100" b="1" i="1" dirty="0">
                <a:solidFill>
                  <a:schemeClr val="tx1"/>
                </a:solidFill>
              </a:rPr>
              <a:t>CLIMATE, ENERGY AND MOBILITY</a:t>
            </a:r>
          </a:p>
          <a:p>
            <a:pPr algn="ctr">
              <a:spcAft>
                <a:spcPts val="200"/>
              </a:spcAft>
            </a:pPr>
            <a:r>
              <a:rPr lang="en-GB" sz="1100" b="1" dirty="0">
                <a:solidFill>
                  <a:schemeClr val="bg1"/>
                </a:solidFill>
              </a:rPr>
              <a:t>Transforming Europe's rail system</a:t>
            </a:r>
          </a:p>
          <a:p>
            <a:pPr algn="ctr">
              <a:spcAft>
                <a:spcPts val="200"/>
              </a:spcAft>
            </a:pPr>
            <a:r>
              <a:rPr lang="en-GB" sz="1100" b="1" dirty="0">
                <a:solidFill>
                  <a:schemeClr val="bg1"/>
                </a:solidFill>
              </a:rPr>
              <a:t>Integrated Air Traffic Management </a:t>
            </a:r>
          </a:p>
          <a:p>
            <a:pPr algn="ctr">
              <a:spcAft>
                <a:spcPts val="200"/>
              </a:spcAft>
            </a:pPr>
            <a:r>
              <a:rPr lang="en-GB" sz="1100" b="1" dirty="0">
                <a:solidFill>
                  <a:schemeClr val="bg1"/>
                </a:solidFill>
              </a:rPr>
              <a:t>Clean Aviation</a:t>
            </a:r>
          </a:p>
          <a:p>
            <a:pPr algn="ctr">
              <a:spcAft>
                <a:spcPts val="200"/>
              </a:spcAft>
            </a:pPr>
            <a:r>
              <a:rPr lang="en-GB" sz="1100" b="1" dirty="0">
                <a:solidFill>
                  <a:schemeClr val="bg1"/>
                </a:solidFill>
              </a:rPr>
              <a:t>Clean Hydrogen </a:t>
            </a:r>
          </a:p>
          <a:p>
            <a:pPr algn="ctr">
              <a:spcAft>
                <a:spcPts val="200"/>
              </a:spcAft>
            </a:pPr>
            <a:r>
              <a:rPr lang="en-GB" sz="1100" b="1" dirty="0">
                <a:solidFill>
                  <a:schemeClr val="bg1"/>
                </a:solidFill>
              </a:rPr>
              <a:t>Built environment and construction </a:t>
            </a:r>
          </a:p>
          <a:p>
            <a:pPr algn="ctr">
              <a:spcAft>
                <a:spcPts val="200"/>
              </a:spcAft>
            </a:pPr>
            <a:r>
              <a:rPr lang="en-GB" sz="1100" b="1" dirty="0">
                <a:solidFill>
                  <a:schemeClr val="bg1"/>
                </a:solidFill>
              </a:rPr>
              <a:t>Towards zero-emission road transport</a:t>
            </a:r>
          </a:p>
          <a:p>
            <a:pPr algn="ctr">
              <a:spcAft>
                <a:spcPts val="200"/>
              </a:spcAft>
            </a:pPr>
            <a:r>
              <a:rPr lang="en-US" sz="1100" b="1" dirty="0">
                <a:solidFill>
                  <a:schemeClr val="bg1"/>
                </a:solidFill>
              </a:rPr>
              <a:t>Mobility and Safety for Automated Road Transport </a:t>
            </a:r>
          </a:p>
          <a:p>
            <a:pPr algn="ctr">
              <a:spcAft>
                <a:spcPts val="200"/>
              </a:spcAft>
            </a:pPr>
            <a:r>
              <a:rPr lang="en-US" sz="1100" b="1" dirty="0">
                <a:solidFill>
                  <a:schemeClr val="bg1"/>
                </a:solidFill>
              </a:rPr>
              <a:t>Batteries</a:t>
            </a:r>
          </a:p>
          <a:p>
            <a:pPr algn="ctr">
              <a:spcAft>
                <a:spcPts val="200"/>
              </a:spcAft>
            </a:pPr>
            <a:r>
              <a:rPr lang="en-GB" sz="1100" b="1" dirty="0">
                <a:solidFill>
                  <a:schemeClr val="bg1"/>
                </a:solidFill>
              </a:rPr>
              <a:t>Clean Energy Transition</a:t>
            </a:r>
            <a:endParaRPr lang="en-GB" sz="1100" dirty="0"/>
          </a:p>
        </p:txBody>
      </p:sp>
      <p:sp>
        <p:nvSpPr>
          <p:cNvPr id="15" name="Rounded Rectangle 14"/>
          <p:cNvSpPr/>
          <p:nvPr/>
        </p:nvSpPr>
        <p:spPr>
          <a:xfrm>
            <a:off x="3275856" y="3501010"/>
            <a:ext cx="3681420" cy="3132490"/>
          </a:xfrm>
          <a:prstGeom prst="roundRect">
            <a:avLst/>
          </a:prstGeom>
          <a:solidFill>
            <a:srgbClr val="92D050"/>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20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Verdana"/>
              <a:ea typeface="+mn-ea"/>
              <a:cs typeface="+mn-cs"/>
            </a:endParaRPr>
          </a:p>
        </p:txBody>
      </p:sp>
      <p:sp>
        <p:nvSpPr>
          <p:cNvPr id="16" name="Content Placeholder 6"/>
          <p:cNvSpPr>
            <a:spLocks noGrp="1"/>
          </p:cNvSpPr>
          <p:nvPr>
            <p:ph idx="10"/>
          </p:nvPr>
        </p:nvSpPr>
        <p:spPr>
          <a:xfrm>
            <a:off x="3260875" y="3501008"/>
            <a:ext cx="3579377" cy="3816424"/>
          </a:xfrm>
        </p:spPr>
        <p:txBody>
          <a:bodyPr/>
          <a:lstStyle/>
          <a:p>
            <a:pPr algn="ctr">
              <a:spcAft>
                <a:spcPts val="200"/>
              </a:spcAft>
            </a:pPr>
            <a:r>
              <a:rPr lang="en-US" sz="1100" b="1" i="1" dirty="0">
                <a:solidFill>
                  <a:schemeClr val="tx1"/>
                </a:solidFill>
              </a:rPr>
              <a:t>FOOD, BIOECONOMY, NATURAL RESOURCES, AGRICULTURE AND ENVIRONMENT </a:t>
            </a:r>
          </a:p>
          <a:p>
            <a:pPr algn="ctr">
              <a:spcAft>
                <a:spcPts val="200"/>
              </a:spcAft>
            </a:pPr>
            <a:r>
              <a:rPr lang="en-US" sz="1100" b="1" dirty="0">
                <a:solidFill>
                  <a:schemeClr val="bg1"/>
                </a:solidFill>
              </a:rPr>
              <a:t>Accelerating farming systems transition</a:t>
            </a:r>
          </a:p>
          <a:p>
            <a:pPr algn="ctr">
              <a:spcAft>
                <a:spcPts val="200"/>
              </a:spcAft>
            </a:pPr>
            <a:r>
              <a:rPr lang="en-US" sz="1100" b="1" dirty="0">
                <a:solidFill>
                  <a:schemeClr val="bg1"/>
                </a:solidFill>
              </a:rPr>
              <a:t>Animal health: Fighting infectious diseases</a:t>
            </a:r>
          </a:p>
          <a:p>
            <a:pPr algn="ctr">
              <a:spcAft>
                <a:spcPts val="200"/>
              </a:spcAft>
            </a:pPr>
            <a:r>
              <a:rPr lang="en-US" sz="1100" b="1" dirty="0">
                <a:solidFill>
                  <a:schemeClr val="bg1"/>
                </a:solidFill>
              </a:rPr>
              <a:t>Environmental Observations for a sustainable EU agriculture</a:t>
            </a:r>
          </a:p>
          <a:p>
            <a:pPr algn="ctr">
              <a:spcAft>
                <a:spcPts val="200"/>
              </a:spcAft>
            </a:pPr>
            <a:r>
              <a:rPr lang="en-US" sz="1100" b="1" dirty="0">
                <a:solidFill>
                  <a:schemeClr val="bg1"/>
                </a:solidFill>
              </a:rPr>
              <a:t>Rescuing biodiversity to safeguard life on Earth </a:t>
            </a:r>
          </a:p>
          <a:p>
            <a:pPr algn="ctr">
              <a:spcAft>
                <a:spcPts val="200"/>
              </a:spcAft>
            </a:pPr>
            <a:r>
              <a:rPr lang="en-US" sz="1100" b="1" dirty="0">
                <a:solidFill>
                  <a:schemeClr val="bg1"/>
                </a:solidFill>
              </a:rPr>
              <a:t>A climate neutral, sustainable and productive Blue Economy</a:t>
            </a:r>
          </a:p>
          <a:p>
            <a:pPr algn="ctr">
              <a:spcAft>
                <a:spcPts val="200"/>
              </a:spcAft>
            </a:pPr>
            <a:r>
              <a:rPr lang="en-US" sz="1100" b="1" dirty="0">
                <a:solidFill>
                  <a:schemeClr val="bg1"/>
                </a:solidFill>
              </a:rPr>
              <a:t>Safe and Sustainable Food System for </a:t>
            </a:r>
            <a:br>
              <a:rPr lang="en-US" sz="1100" b="1" dirty="0">
                <a:solidFill>
                  <a:schemeClr val="bg1"/>
                </a:solidFill>
              </a:rPr>
            </a:br>
            <a:r>
              <a:rPr lang="en-US" sz="1100" b="1" dirty="0">
                <a:solidFill>
                  <a:schemeClr val="bg1"/>
                </a:solidFill>
              </a:rPr>
              <a:t>People, Planet &amp; Climate</a:t>
            </a:r>
          </a:p>
          <a:p>
            <a:pPr algn="ctr">
              <a:spcAft>
                <a:spcPts val="200"/>
              </a:spcAft>
            </a:pPr>
            <a:r>
              <a:rPr lang="en-US" sz="1100" b="1" dirty="0">
                <a:solidFill>
                  <a:schemeClr val="bg1"/>
                </a:solidFill>
              </a:rPr>
              <a:t>Circular bio-based  Europe</a:t>
            </a:r>
          </a:p>
          <a:p>
            <a:pPr algn="ctr">
              <a:spcAft>
                <a:spcPts val="200"/>
              </a:spcAft>
            </a:pPr>
            <a:r>
              <a:rPr lang="en-US" sz="1100" b="1" dirty="0">
                <a:solidFill>
                  <a:schemeClr val="bg1"/>
                </a:solidFill>
              </a:rPr>
              <a:t>Water4All: Water security for the planet</a:t>
            </a:r>
          </a:p>
          <a:p>
            <a:pPr algn="ctr">
              <a:spcAft>
                <a:spcPts val="200"/>
              </a:spcAft>
            </a:pPr>
            <a:endParaRPr lang="en-US" sz="1100" b="1" dirty="0">
              <a:solidFill>
                <a:schemeClr val="bg1"/>
              </a:solidFill>
            </a:endParaRPr>
          </a:p>
          <a:p>
            <a:pPr algn="ctr">
              <a:spcAft>
                <a:spcPts val="200"/>
              </a:spcAft>
            </a:pPr>
            <a:r>
              <a:rPr lang="en-US" sz="1100" b="1" dirty="0">
                <a:solidFill>
                  <a:schemeClr val="bg1"/>
                </a:solidFill>
              </a:rPr>
              <a:t> </a:t>
            </a:r>
          </a:p>
          <a:p>
            <a:pPr algn="ctr">
              <a:spcAft>
                <a:spcPts val="200"/>
              </a:spcAft>
            </a:pPr>
            <a:endParaRPr lang="en-US" sz="1100" b="1" dirty="0">
              <a:solidFill>
                <a:schemeClr val="bg1"/>
              </a:solidFill>
            </a:endParaRPr>
          </a:p>
        </p:txBody>
      </p:sp>
      <p:sp>
        <p:nvSpPr>
          <p:cNvPr id="17" name="Rounded Rectangle 16"/>
          <p:cNvSpPr/>
          <p:nvPr/>
        </p:nvSpPr>
        <p:spPr>
          <a:xfrm>
            <a:off x="7104614" y="674170"/>
            <a:ext cx="1799313" cy="4393086"/>
          </a:xfrm>
          <a:prstGeom prst="roundRect">
            <a:avLst/>
          </a:prstGeom>
          <a:solidFill>
            <a:schemeClr val="accent5">
              <a:lumMod val="50000"/>
            </a:schemeClr>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200"/>
              </a:spcAft>
              <a:buClrTx/>
              <a:buSzTx/>
              <a:buFontTx/>
              <a:buNone/>
              <a:tabLst/>
              <a:defRPr/>
            </a:pPr>
            <a:endParaRPr kumimoji="0" lang="fr-BE" sz="1800" b="0" i="0" u="none" strike="noStrike" kern="1200" cap="none" spc="0" normalizeH="0" baseline="0" noProof="0">
              <a:ln>
                <a:noFill/>
              </a:ln>
              <a:solidFill>
                <a:srgbClr val="FFFFFF"/>
              </a:solidFill>
              <a:effectLst/>
              <a:uLnTx/>
              <a:uFillTx/>
              <a:latin typeface="Verdana"/>
              <a:ea typeface="+mn-ea"/>
              <a:cs typeface="+mn-cs"/>
            </a:endParaRPr>
          </a:p>
        </p:txBody>
      </p:sp>
      <p:sp>
        <p:nvSpPr>
          <p:cNvPr id="18" name="Content Placeholder 6"/>
          <p:cNvSpPr>
            <a:spLocks noGrp="1"/>
          </p:cNvSpPr>
          <p:nvPr>
            <p:ph idx="10"/>
          </p:nvPr>
        </p:nvSpPr>
        <p:spPr>
          <a:xfrm>
            <a:off x="7079704" y="764705"/>
            <a:ext cx="1758770" cy="4104456"/>
          </a:xfrm>
        </p:spPr>
        <p:txBody>
          <a:bodyPr/>
          <a:lstStyle/>
          <a:p>
            <a:pPr algn="ctr">
              <a:lnSpc>
                <a:spcPts val="1440"/>
              </a:lnSpc>
              <a:spcAft>
                <a:spcPts val="200"/>
              </a:spcAft>
            </a:pPr>
            <a:r>
              <a:rPr lang="en-GB" sz="1100" b="1" i="1" dirty="0">
                <a:solidFill>
                  <a:schemeClr val="tx1"/>
                </a:solidFill>
              </a:rPr>
              <a:t>PILLAR III AND CROSS-PILLAR </a:t>
            </a:r>
          </a:p>
          <a:p>
            <a:pPr algn="ctr">
              <a:lnSpc>
                <a:spcPts val="1440"/>
              </a:lnSpc>
              <a:spcAft>
                <a:spcPts val="200"/>
              </a:spcAft>
            </a:pPr>
            <a:r>
              <a:rPr lang="en-GB" sz="1100" b="1" dirty="0">
                <a:solidFill>
                  <a:schemeClr val="bg1"/>
                </a:solidFill>
              </a:rPr>
              <a:t>EIT Climate KIC</a:t>
            </a:r>
          </a:p>
          <a:p>
            <a:pPr algn="ctr">
              <a:lnSpc>
                <a:spcPts val="1440"/>
              </a:lnSpc>
              <a:spcAft>
                <a:spcPts val="200"/>
              </a:spcAft>
            </a:pPr>
            <a:r>
              <a:rPr lang="en-GB" sz="1100" b="1" dirty="0">
                <a:solidFill>
                  <a:schemeClr val="bg1"/>
                </a:solidFill>
              </a:rPr>
              <a:t>EIT Health</a:t>
            </a:r>
          </a:p>
          <a:p>
            <a:pPr algn="ctr">
              <a:lnSpc>
                <a:spcPts val="1440"/>
              </a:lnSpc>
              <a:spcAft>
                <a:spcPts val="200"/>
              </a:spcAft>
            </a:pPr>
            <a:r>
              <a:rPr lang="en-GB" sz="1100" b="1" dirty="0">
                <a:solidFill>
                  <a:schemeClr val="bg1"/>
                </a:solidFill>
              </a:rPr>
              <a:t>EIT Manufacturing</a:t>
            </a:r>
          </a:p>
          <a:p>
            <a:pPr algn="ctr">
              <a:lnSpc>
                <a:spcPts val="1440"/>
              </a:lnSpc>
              <a:spcAft>
                <a:spcPts val="200"/>
              </a:spcAft>
            </a:pPr>
            <a:r>
              <a:rPr lang="en-GB" sz="1100" b="1" dirty="0">
                <a:solidFill>
                  <a:schemeClr val="bg1"/>
                </a:solidFill>
              </a:rPr>
              <a:t>EIT Food</a:t>
            </a:r>
          </a:p>
          <a:p>
            <a:pPr algn="ctr">
              <a:lnSpc>
                <a:spcPts val="1440"/>
              </a:lnSpc>
              <a:spcAft>
                <a:spcPts val="200"/>
              </a:spcAft>
            </a:pPr>
            <a:r>
              <a:rPr lang="en-GB" sz="1100" b="1" dirty="0">
                <a:solidFill>
                  <a:schemeClr val="bg1"/>
                </a:solidFill>
              </a:rPr>
              <a:t>EIT InnoEnergy</a:t>
            </a:r>
          </a:p>
          <a:p>
            <a:pPr algn="ctr">
              <a:lnSpc>
                <a:spcPts val="1440"/>
              </a:lnSpc>
              <a:spcAft>
                <a:spcPts val="200"/>
              </a:spcAft>
            </a:pPr>
            <a:r>
              <a:rPr lang="en-GB" sz="1100" b="1" dirty="0">
                <a:solidFill>
                  <a:schemeClr val="bg1"/>
                </a:solidFill>
              </a:rPr>
              <a:t>EIT Manufacturing</a:t>
            </a:r>
          </a:p>
          <a:p>
            <a:pPr algn="ctr">
              <a:lnSpc>
                <a:spcPts val="1440"/>
              </a:lnSpc>
              <a:spcAft>
                <a:spcPts val="200"/>
              </a:spcAft>
            </a:pPr>
            <a:r>
              <a:rPr lang="en-GB" sz="1100" b="1" dirty="0">
                <a:solidFill>
                  <a:schemeClr val="bg1"/>
                </a:solidFill>
              </a:rPr>
              <a:t>EIT Raw Materials</a:t>
            </a:r>
          </a:p>
          <a:p>
            <a:pPr algn="ctr">
              <a:lnSpc>
                <a:spcPts val="1440"/>
              </a:lnSpc>
              <a:spcAft>
                <a:spcPts val="200"/>
              </a:spcAft>
            </a:pPr>
            <a:r>
              <a:rPr lang="en-GB" sz="1100" b="1" dirty="0">
                <a:solidFill>
                  <a:schemeClr val="bg1"/>
                </a:solidFill>
              </a:rPr>
              <a:t>EIT Digital</a:t>
            </a:r>
          </a:p>
          <a:p>
            <a:pPr algn="ctr">
              <a:lnSpc>
                <a:spcPts val="1440"/>
              </a:lnSpc>
              <a:spcAft>
                <a:spcPts val="200"/>
              </a:spcAft>
            </a:pPr>
            <a:r>
              <a:rPr lang="en-GB" sz="1100" b="1" dirty="0">
                <a:solidFill>
                  <a:schemeClr val="bg1"/>
                </a:solidFill>
              </a:rPr>
              <a:t>EIT Urban Mobility</a:t>
            </a:r>
          </a:p>
          <a:p>
            <a:pPr algn="ctr">
              <a:lnSpc>
                <a:spcPts val="1440"/>
              </a:lnSpc>
              <a:spcAft>
                <a:spcPts val="200"/>
              </a:spcAft>
            </a:pPr>
            <a:endParaRPr lang="en-GB" sz="1100" b="1" dirty="0">
              <a:solidFill>
                <a:schemeClr val="bg1"/>
              </a:solidFill>
            </a:endParaRPr>
          </a:p>
          <a:p>
            <a:pPr algn="ctr">
              <a:lnSpc>
                <a:spcPts val="1440"/>
              </a:lnSpc>
              <a:spcAft>
                <a:spcPts val="200"/>
              </a:spcAft>
            </a:pPr>
            <a:endParaRPr lang="en-GB" sz="1100" b="1" dirty="0">
              <a:solidFill>
                <a:schemeClr val="bg1"/>
              </a:solidFill>
            </a:endParaRPr>
          </a:p>
          <a:p>
            <a:pPr algn="ctr">
              <a:lnSpc>
                <a:spcPts val="1440"/>
              </a:lnSpc>
              <a:spcAft>
                <a:spcPts val="200"/>
              </a:spcAft>
            </a:pPr>
            <a:r>
              <a:rPr lang="en-GB" sz="1100" b="1" dirty="0">
                <a:solidFill>
                  <a:schemeClr val="bg1"/>
                </a:solidFill>
              </a:rPr>
              <a:t>Innovative SMEs</a:t>
            </a:r>
          </a:p>
          <a:p>
            <a:pPr algn="ctr">
              <a:lnSpc>
                <a:spcPts val="1440"/>
              </a:lnSpc>
              <a:spcAft>
                <a:spcPts val="200"/>
              </a:spcAft>
            </a:pPr>
            <a:endParaRPr lang="en-GB" sz="1100" b="1" dirty="0">
              <a:solidFill>
                <a:schemeClr val="bg1"/>
              </a:solidFill>
            </a:endParaRPr>
          </a:p>
          <a:p>
            <a:pPr algn="ctr">
              <a:lnSpc>
                <a:spcPts val="1440"/>
              </a:lnSpc>
              <a:spcAft>
                <a:spcPts val="200"/>
              </a:spcAft>
            </a:pPr>
            <a:r>
              <a:rPr lang="en-GB" sz="1100" b="1" dirty="0">
                <a:solidFill>
                  <a:schemeClr val="bg1"/>
                </a:solidFill>
              </a:rPr>
              <a:t>European Open Science Could (EOSC)</a:t>
            </a:r>
            <a:endParaRPr lang="en-US" sz="1100" b="1" dirty="0">
              <a:solidFill>
                <a:schemeClr val="bg1"/>
              </a:solidFill>
            </a:endParaRPr>
          </a:p>
        </p:txBody>
      </p:sp>
    </p:spTree>
    <p:extLst>
      <p:ext uri="{BB962C8B-B14F-4D97-AF65-F5344CB8AC3E}">
        <p14:creationId xmlns:p14="http://schemas.microsoft.com/office/powerpoint/2010/main" val="30034872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7544" y="476672"/>
            <a:ext cx="8568952" cy="720081"/>
          </a:xfrm>
          <a:prstGeom prst="rect">
            <a:avLst/>
          </a:prstGeom>
        </p:spPr>
        <p:txBody>
          <a:bodyPr/>
          <a:lstStyle/>
          <a:p>
            <a:pPr marL="3175"/>
            <a:r>
              <a:rPr lang="en-GB" sz="2800" dirty="0">
                <a:solidFill>
                  <a:schemeClr val="accent6"/>
                </a:solidFill>
                <a:latin typeface="Verdana" panose="020B0604030504040204" pitchFamily="34" charset="0"/>
                <a:ea typeface="Verdana" panose="020B0604030504040204" pitchFamily="34" charset="0"/>
                <a:cs typeface="Verdana" panose="020B0604030504040204" pitchFamily="34" charset="0"/>
              </a:rPr>
              <a:t>Programme co-fund action</a:t>
            </a:r>
          </a:p>
        </p:txBody>
      </p:sp>
      <p:sp>
        <p:nvSpPr>
          <p:cNvPr id="3" name="Content Placeholder 2"/>
          <p:cNvSpPr>
            <a:spLocks noGrp="1"/>
          </p:cNvSpPr>
          <p:nvPr>
            <p:ph idx="4294967295"/>
          </p:nvPr>
        </p:nvSpPr>
        <p:spPr>
          <a:xfrm>
            <a:off x="467544" y="1196752"/>
            <a:ext cx="8352928" cy="5184575"/>
          </a:xfrm>
          <a:prstGeom prst="rect">
            <a:avLst/>
          </a:prstGeom>
        </p:spPr>
        <p:txBody>
          <a:bodyPr/>
          <a:lstStyle/>
          <a:p>
            <a:pPr marL="307975" lvl="1">
              <a:lnSpc>
                <a:spcPct val="150000"/>
              </a:lnSpc>
              <a:spcBef>
                <a:spcPts val="600"/>
              </a:spcBef>
              <a:spcAft>
                <a:spcPts val="600"/>
              </a:spcAft>
              <a:buClr>
                <a:srgbClr val="0F5494"/>
              </a:buClr>
            </a:pPr>
            <a:r>
              <a:rPr lang="en-US" sz="1800" b="0" dirty="0">
                <a:solidFill>
                  <a:srgbClr val="0F5494"/>
                </a:solidFill>
              </a:rPr>
              <a:t>“</a:t>
            </a:r>
            <a:r>
              <a:rPr lang="en-US" sz="1800" dirty="0">
                <a:solidFill>
                  <a:srgbClr val="0F5494"/>
                </a:solidFill>
                <a:sym typeface="Wingdings" panose="05000000000000000000" pitchFamily="2" charset="2"/>
              </a:rPr>
              <a:t>Based on a joint </a:t>
            </a:r>
            <a:r>
              <a:rPr lang="en-US" sz="1800" dirty="0" err="1">
                <a:solidFill>
                  <a:srgbClr val="0F5494"/>
                </a:solidFill>
                <a:sym typeface="Wingdings" panose="05000000000000000000" pitchFamily="2" charset="2"/>
              </a:rPr>
              <a:t>programme</a:t>
            </a:r>
            <a:r>
              <a:rPr lang="en-US" sz="1800" dirty="0">
                <a:solidFill>
                  <a:srgbClr val="0F5494"/>
                </a:solidFill>
                <a:sym typeface="Wingdings" panose="05000000000000000000" pitchFamily="2" charset="2"/>
              </a:rPr>
              <a:t> agreed by partners, </a:t>
            </a:r>
            <a:r>
              <a:rPr lang="en-US" sz="1800" b="0" dirty="0">
                <a:solidFill>
                  <a:srgbClr val="0F5494"/>
                </a:solidFill>
              </a:rPr>
              <a:t>an action to provide </a:t>
            </a:r>
            <a:r>
              <a:rPr lang="en-US" sz="1800" dirty="0">
                <a:solidFill>
                  <a:srgbClr val="00B050"/>
                </a:solidFill>
              </a:rPr>
              <a:t>multi-annual co-funding</a:t>
            </a:r>
            <a:r>
              <a:rPr lang="en-US" sz="1800" dirty="0">
                <a:solidFill>
                  <a:srgbClr val="0F5494"/>
                </a:solidFill>
              </a:rPr>
              <a:t> </a:t>
            </a:r>
            <a:r>
              <a:rPr lang="en-US" sz="1800" b="0" dirty="0">
                <a:solidFill>
                  <a:srgbClr val="0F5494"/>
                </a:solidFill>
              </a:rPr>
              <a:t>to a </a:t>
            </a:r>
            <a:r>
              <a:rPr lang="en-US" sz="1800" b="0" dirty="0" err="1">
                <a:solidFill>
                  <a:srgbClr val="0F5494"/>
                </a:solidFill>
              </a:rPr>
              <a:t>programme</a:t>
            </a:r>
            <a:r>
              <a:rPr lang="en-US" sz="1800" b="0" dirty="0">
                <a:solidFill>
                  <a:srgbClr val="0F5494"/>
                </a:solidFill>
              </a:rPr>
              <a:t> of activities established and/or implemented by </a:t>
            </a:r>
            <a:r>
              <a:rPr lang="en-US" sz="1800" dirty="0">
                <a:solidFill>
                  <a:srgbClr val="00B050"/>
                </a:solidFill>
              </a:rPr>
              <a:t>entities managing and/or funding research and innovation </a:t>
            </a:r>
            <a:r>
              <a:rPr lang="en-US" sz="1800" dirty="0" err="1">
                <a:solidFill>
                  <a:srgbClr val="00B050"/>
                </a:solidFill>
              </a:rPr>
              <a:t>programmes</a:t>
            </a:r>
            <a:r>
              <a:rPr lang="en-US" sz="1800" b="0" dirty="0">
                <a:solidFill>
                  <a:srgbClr val="0F5494"/>
                </a:solidFill>
              </a:rPr>
              <a:t>, other than Union funding bodies</a:t>
            </a:r>
            <a:r>
              <a:rPr lang="en-US" sz="1800" dirty="0">
                <a:solidFill>
                  <a:srgbClr val="0F5494"/>
                </a:solidFill>
                <a:sym typeface="Wingdings" panose="05000000000000000000" pitchFamily="2" charset="2"/>
              </a:rPr>
              <a:t> </a:t>
            </a:r>
          </a:p>
          <a:p>
            <a:pPr marL="307975" lvl="1">
              <a:lnSpc>
                <a:spcPct val="150000"/>
              </a:lnSpc>
              <a:spcBef>
                <a:spcPts val="600"/>
              </a:spcBef>
              <a:spcAft>
                <a:spcPts val="600"/>
              </a:spcAft>
              <a:buClr>
                <a:srgbClr val="0F5494"/>
              </a:buClr>
            </a:pPr>
            <a:r>
              <a:rPr lang="en-US" sz="1800" dirty="0">
                <a:solidFill>
                  <a:srgbClr val="0F5494"/>
                </a:solidFill>
                <a:sym typeface="Wingdings" panose="05000000000000000000" pitchFamily="2" charset="2"/>
              </a:rPr>
              <a:t>Commitment of partners for financial and in-kind contributions &amp; financial contribution by Horizon Europe</a:t>
            </a:r>
            <a:endParaRPr lang="en-GB" sz="1800" dirty="0">
              <a:solidFill>
                <a:srgbClr val="0F5494"/>
              </a:solidFill>
            </a:endParaRPr>
          </a:p>
          <a:p>
            <a:pPr marL="307975" lvl="1">
              <a:lnSpc>
                <a:spcPct val="150000"/>
              </a:lnSpc>
              <a:spcBef>
                <a:spcPts val="600"/>
              </a:spcBef>
              <a:spcAft>
                <a:spcPts val="600"/>
              </a:spcAft>
              <a:buClr>
                <a:srgbClr val="0F5494"/>
              </a:buClr>
            </a:pPr>
            <a:r>
              <a:rPr lang="en-US" sz="1800" b="0" dirty="0" err="1">
                <a:solidFill>
                  <a:srgbClr val="0F5494"/>
                </a:solidFill>
              </a:rPr>
              <a:t>Programme</a:t>
            </a:r>
            <a:r>
              <a:rPr lang="en-US" sz="1800" b="0" dirty="0">
                <a:solidFill>
                  <a:srgbClr val="0F5494"/>
                </a:solidFill>
              </a:rPr>
              <a:t> of activities may support networking and coordination, research, innovation, pilot actions, and innovation and market deployment actions, training and mobility actions, awareness raising and communication, dissemination and exploitation, …</a:t>
            </a:r>
          </a:p>
        </p:txBody>
      </p:sp>
    </p:spTree>
    <p:extLst>
      <p:ext uri="{BB962C8B-B14F-4D97-AF65-F5344CB8AC3E}">
        <p14:creationId xmlns:p14="http://schemas.microsoft.com/office/powerpoint/2010/main" val="13484441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38" y="109720"/>
            <a:ext cx="8229600" cy="936625"/>
          </a:xfrm>
        </p:spPr>
        <p:txBody>
          <a:bodyPr/>
          <a:lstStyle/>
          <a:p>
            <a:pPr algn="ctr"/>
            <a:r>
              <a:rPr lang="en-GB" dirty="0">
                <a:solidFill>
                  <a:srgbClr val="FF0000"/>
                </a:solidFill>
              </a:rPr>
              <a:t>Objectives</a:t>
            </a:r>
          </a:p>
        </p:txBody>
      </p:sp>
      <p:sp>
        <p:nvSpPr>
          <p:cNvPr id="3" name="Content Placeholder 2"/>
          <p:cNvSpPr>
            <a:spLocks noGrp="1"/>
          </p:cNvSpPr>
          <p:nvPr>
            <p:ph idx="1"/>
          </p:nvPr>
        </p:nvSpPr>
        <p:spPr>
          <a:xfrm>
            <a:off x="447142" y="1052736"/>
            <a:ext cx="8229600" cy="4752007"/>
          </a:xfrm>
        </p:spPr>
        <p:txBody>
          <a:bodyPr/>
          <a:lstStyle/>
          <a:p>
            <a:r>
              <a:rPr lang="en-US" sz="2000" i="0" dirty="0"/>
              <a:t>Promote EU-wide collaboration, </a:t>
            </a:r>
            <a:r>
              <a:rPr lang="en-US" sz="2000" b="1" i="0" dirty="0"/>
              <a:t>m</a:t>
            </a:r>
            <a:r>
              <a:rPr lang="en-GB" sz="2000" b="1" i="0" dirty="0" err="1"/>
              <a:t>obilise</a:t>
            </a:r>
            <a:r>
              <a:rPr lang="en-GB" sz="2000" b="1" i="0" dirty="0"/>
              <a:t> resources, investments </a:t>
            </a:r>
            <a:r>
              <a:rPr lang="en-GB" sz="2000" i="0" dirty="0"/>
              <a:t>and </a:t>
            </a:r>
            <a:r>
              <a:rPr lang="en-GB" sz="2000" b="1" i="0" dirty="0"/>
              <a:t>relevant actors </a:t>
            </a:r>
            <a:r>
              <a:rPr lang="en-GB" sz="2000" i="0" dirty="0"/>
              <a:t>in R&amp;I to </a:t>
            </a:r>
            <a:r>
              <a:rPr lang="en-US" sz="2000" i="0" dirty="0"/>
              <a:t>support European cities in their </a:t>
            </a:r>
            <a:r>
              <a:rPr lang="en-US" sz="2000" b="1" i="0" dirty="0"/>
              <a:t>climate and sustainability transition</a:t>
            </a:r>
            <a:r>
              <a:rPr lang="en-US" sz="2000" i="0" dirty="0"/>
              <a:t> in line with</a:t>
            </a:r>
            <a:r>
              <a:rPr lang="en-GB" sz="2000" i="0" dirty="0"/>
              <a:t> their EU and international commitments (e.g. Green Deal, Paris Agreement, the UN SDGs, the Urban Agenda to the EU, the New Urban Habitat Agenda agreed in Quito) </a:t>
            </a:r>
          </a:p>
          <a:p>
            <a:r>
              <a:rPr lang="en-GB" sz="2000" i="0" dirty="0"/>
              <a:t>Promote </a:t>
            </a:r>
            <a:r>
              <a:rPr lang="en-GB" sz="2000" b="1" i="0" dirty="0"/>
              <a:t>alignment</a:t>
            </a:r>
            <a:r>
              <a:rPr lang="en-GB" sz="2000" i="0" dirty="0"/>
              <a:t> of EU, national and regional </a:t>
            </a:r>
            <a:r>
              <a:rPr lang="en-GB" sz="2000" b="1" i="0" dirty="0"/>
              <a:t>R&amp;I agendas</a:t>
            </a:r>
            <a:r>
              <a:rPr lang="en-GB" sz="2000" i="0" dirty="0"/>
              <a:t> and </a:t>
            </a:r>
            <a:r>
              <a:rPr lang="en-GB" sz="2000" b="1" i="0" dirty="0"/>
              <a:t>rolling out of joint activities </a:t>
            </a:r>
            <a:r>
              <a:rPr lang="en-GB" sz="2000" i="0" dirty="0"/>
              <a:t>(joint calls and beyond) for </a:t>
            </a:r>
            <a:r>
              <a:rPr lang="en-US" sz="2000" i="0" dirty="0"/>
              <a:t>optimal use of resources, </a:t>
            </a:r>
            <a:r>
              <a:rPr lang="en-GB" sz="2000" i="0" dirty="0"/>
              <a:t>synergies and enhanced impact</a:t>
            </a:r>
          </a:p>
          <a:p>
            <a:r>
              <a:rPr lang="en-US" sz="2000" i="0" dirty="0"/>
              <a:t>Provide n</a:t>
            </a:r>
            <a:r>
              <a:rPr lang="en-GB" sz="2000" i="0" dirty="0" err="1"/>
              <a:t>ew</a:t>
            </a:r>
            <a:r>
              <a:rPr lang="en-GB" sz="2000" i="0" dirty="0"/>
              <a:t> </a:t>
            </a:r>
            <a:r>
              <a:rPr lang="en-GB" sz="2000" b="1" i="0" dirty="0"/>
              <a:t>knowledge,</a:t>
            </a:r>
            <a:r>
              <a:rPr lang="en-GB" sz="2000" i="0" dirty="0"/>
              <a:t> </a:t>
            </a:r>
            <a:r>
              <a:rPr lang="en-US" sz="2000" b="1" i="0" dirty="0"/>
              <a:t>evidence </a:t>
            </a:r>
            <a:r>
              <a:rPr lang="en-US" sz="2000" i="0" dirty="0"/>
              <a:t>and promote </a:t>
            </a:r>
            <a:r>
              <a:rPr lang="en-US" sz="2000" b="1" i="0" dirty="0"/>
              <a:t>development, upscaling and taking up of innovative solutions, new governance, business and financing models </a:t>
            </a:r>
            <a:r>
              <a:rPr lang="en-US" sz="2000" i="0" dirty="0"/>
              <a:t>to accelerate transition towards </a:t>
            </a:r>
            <a:r>
              <a:rPr lang="en-US" sz="2000" b="1" i="0" dirty="0"/>
              <a:t>sustainability</a:t>
            </a:r>
            <a:r>
              <a:rPr lang="en-US" sz="2000" i="0" dirty="0"/>
              <a:t> and </a:t>
            </a:r>
            <a:r>
              <a:rPr lang="en-US" sz="2000" b="1" i="0" dirty="0"/>
              <a:t>climate neutrality </a:t>
            </a:r>
            <a:endParaRPr lang="en-GB" sz="2000" b="1" i="0" dirty="0"/>
          </a:p>
          <a:p>
            <a:endParaRPr lang="en-GB" dirty="0"/>
          </a:p>
        </p:txBody>
      </p:sp>
    </p:spTree>
    <p:extLst>
      <p:ext uri="{BB962C8B-B14F-4D97-AF65-F5344CB8AC3E}">
        <p14:creationId xmlns:p14="http://schemas.microsoft.com/office/powerpoint/2010/main" val="24426055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533" y="332656"/>
            <a:ext cx="8229600" cy="936625"/>
          </a:xfrm>
        </p:spPr>
        <p:txBody>
          <a:bodyPr/>
          <a:lstStyle/>
          <a:p>
            <a:pPr algn="ctr"/>
            <a:r>
              <a:rPr lang="en-GB" dirty="0">
                <a:solidFill>
                  <a:srgbClr val="FF0000"/>
                </a:solidFill>
              </a:rPr>
              <a:t>Expected impact </a:t>
            </a:r>
            <a:br>
              <a:rPr lang="en-GB" dirty="0"/>
            </a:br>
            <a:endParaRPr lang="en-GB" dirty="0"/>
          </a:p>
        </p:txBody>
      </p:sp>
      <p:sp>
        <p:nvSpPr>
          <p:cNvPr id="3" name="Content Placeholder 2"/>
          <p:cNvSpPr>
            <a:spLocks noGrp="1"/>
          </p:cNvSpPr>
          <p:nvPr>
            <p:ph idx="1"/>
          </p:nvPr>
        </p:nvSpPr>
        <p:spPr>
          <a:xfrm>
            <a:off x="421933" y="1052736"/>
            <a:ext cx="8229600" cy="5184576"/>
          </a:xfrm>
        </p:spPr>
        <p:txBody>
          <a:bodyPr/>
          <a:lstStyle/>
          <a:p>
            <a:r>
              <a:rPr lang="en-GB" sz="1800" b="1" i="0" dirty="0"/>
              <a:t>Enhanced capacity </a:t>
            </a:r>
            <a:r>
              <a:rPr lang="en-GB" sz="1800" i="0" dirty="0"/>
              <a:t>among cities, stakeholders, businesses and societal actors to design and implement timely and cost-effective transformative measures for </a:t>
            </a:r>
            <a:r>
              <a:rPr lang="en-US" sz="1800" b="1" i="0" dirty="0"/>
              <a:t>climate and sustainability transition</a:t>
            </a:r>
            <a:r>
              <a:rPr lang="en-GB" sz="1800" b="1" i="0" dirty="0"/>
              <a:t>;</a:t>
            </a:r>
            <a:endParaRPr lang="en-GB" sz="1800" i="0" dirty="0"/>
          </a:p>
          <a:p>
            <a:r>
              <a:rPr lang="fr-BE" sz="1800" i="0" dirty="0" err="1"/>
              <a:t>Enable</a:t>
            </a:r>
            <a:r>
              <a:rPr lang="fr-BE" sz="1800" i="0" dirty="0"/>
              <a:t> Europe to </a:t>
            </a:r>
            <a:r>
              <a:rPr lang="fr-BE" sz="1800" i="0" dirty="0" err="1"/>
              <a:t>become</a:t>
            </a:r>
            <a:r>
              <a:rPr lang="fr-BE" sz="1800" i="0" dirty="0"/>
              <a:t> the </a:t>
            </a:r>
            <a:r>
              <a:rPr lang="fr-BE" sz="1800" i="0" dirty="0" err="1"/>
              <a:t>world’s</a:t>
            </a:r>
            <a:r>
              <a:rPr lang="fr-BE" sz="1800" i="0" dirty="0"/>
              <a:t> first </a:t>
            </a:r>
            <a:r>
              <a:rPr lang="fr-BE" sz="1800" b="1" i="0" dirty="0" err="1"/>
              <a:t>climate-neutral</a:t>
            </a:r>
            <a:r>
              <a:rPr lang="fr-BE" sz="1800" b="1" i="0" dirty="0"/>
              <a:t> continent by 2050 </a:t>
            </a:r>
            <a:r>
              <a:rPr lang="fr-BE" sz="1800" i="0" dirty="0"/>
              <a:t>(Green Deal) and </a:t>
            </a:r>
            <a:r>
              <a:rPr lang="fr-BE" sz="1800" i="0" dirty="0" err="1"/>
              <a:t>fulfil</a:t>
            </a:r>
            <a:r>
              <a:rPr lang="fr-BE" sz="1800" i="0" dirty="0"/>
              <a:t> </a:t>
            </a:r>
            <a:r>
              <a:rPr lang="fr-BE" sz="1800" i="0" dirty="0" err="1"/>
              <a:t>its</a:t>
            </a:r>
            <a:r>
              <a:rPr lang="fr-BE" sz="1800" i="0" dirty="0"/>
              <a:t> </a:t>
            </a:r>
            <a:r>
              <a:rPr lang="fr-BE" sz="1800" i="0" dirty="0" err="1"/>
              <a:t>commitments</a:t>
            </a:r>
            <a:r>
              <a:rPr lang="fr-BE" sz="1800" i="0" dirty="0"/>
              <a:t> vis-à-vis EU and </a:t>
            </a:r>
            <a:r>
              <a:rPr lang="en-GB" sz="1800" i="0" dirty="0"/>
              <a:t>international policy frameworks (e.g. Green Deal, Paris Agreement, the UN SDGs, the Urban Agenda to the EU, the New Urban Habitat Agenda agreed in Quito);</a:t>
            </a:r>
          </a:p>
          <a:p>
            <a:r>
              <a:rPr lang="en-GB" sz="1800" i="0" dirty="0"/>
              <a:t>Establish sustainable Europe-wide and international </a:t>
            </a:r>
            <a:r>
              <a:rPr lang="en-GB" sz="1800" b="1" i="0" dirty="0"/>
              <a:t>city networks, communities of urban practitioners</a:t>
            </a:r>
            <a:r>
              <a:rPr lang="en-GB" sz="1800" i="0" dirty="0"/>
              <a:t> and long-term sustainable</a:t>
            </a:r>
            <a:r>
              <a:rPr lang="en-GB" sz="1800" b="1" i="0" dirty="0"/>
              <a:t> knowledge and evidence repositories </a:t>
            </a:r>
            <a:r>
              <a:rPr lang="en-GB" sz="1800" i="0" dirty="0"/>
              <a:t>for sharing experiences, peer-learning and creation of new markets</a:t>
            </a:r>
          </a:p>
          <a:p>
            <a:r>
              <a:rPr lang="en-GB" sz="1800" i="0" dirty="0"/>
              <a:t>Synergies with </a:t>
            </a:r>
            <a:r>
              <a:rPr lang="en-GB" sz="1800" b="1" i="0" dirty="0"/>
              <a:t>missions</a:t>
            </a:r>
            <a:r>
              <a:rPr lang="en-GB" sz="1800" i="0" dirty="0"/>
              <a:t> and other relevant </a:t>
            </a:r>
            <a:r>
              <a:rPr lang="en-GB" sz="1800" b="1" i="0" dirty="0"/>
              <a:t>partnerships</a:t>
            </a:r>
            <a:r>
              <a:rPr lang="en-GB" sz="1800" i="0" dirty="0"/>
              <a:t> for enhanced impact and better use of investments</a:t>
            </a:r>
            <a:endParaRPr lang="en-GB" sz="1800" dirty="0"/>
          </a:p>
        </p:txBody>
      </p:sp>
    </p:spTree>
    <p:extLst>
      <p:ext uri="{BB962C8B-B14F-4D97-AF65-F5344CB8AC3E}">
        <p14:creationId xmlns:p14="http://schemas.microsoft.com/office/powerpoint/2010/main" val="30500790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648072"/>
          </a:xfrm>
        </p:spPr>
        <p:txBody>
          <a:bodyPr/>
          <a:lstStyle/>
          <a:p>
            <a:pPr algn="ctr"/>
            <a:r>
              <a:rPr lang="fr-BE" dirty="0">
                <a:solidFill>
                  <a:srgbClr val="FF0000"/>
                </a:solidFill>
              </a:rPr>
              <a:t>New </a:t>
            </a:r>
            <a:r>
              <a:rPr lang="fr-BE" dirty="0" err="1">
                <a:solidFill>
                  <a:srgbClr val="FF0000"/>
                </a:solidFill>
              </a:rPr>
              <a:t>Cities</a:t>
            </a:r>
            <a:r>
              <a:rPr lang="fr-BE" dirty="0">
                <a:solidFill>
                  <a:srgbClr val="FF0000"/>
                </a:solidFill>
              </a:rPr>
              <a:t> </a:t>
            </a:r>
            <a:r>
              <a:rPr lang="fr-BE" dirty="0" err="1">
                <a:solidFill>
                  <a:srgbClr val="FF0000"/>
                </a:solidFill>
              </a:rPr>
              <a:t>partnership</a:t>
            </a:r>
            <a:endParaRPr lang="en-GB" dirty="0"/>
          </a:p>
        </p:txBody>
      </p:sp>
      <p:sp>
        <p:nvSpPr>
          <p:cNvPr id="3" name="Content Placeholder 2"/>
          <p:cNvSpPr>
            <a:spLocks noGrp="1"/>
          </p:cNvSpPr>
          <p:nvPr>
            <p:ph idx="1"/>
          </p:nvPr>
        </p:nvSpPr>
        <p:spPr>
          <a:xfrm>
            <a:off x="457200" y="1124744"/>
            <a:ext cx="8229600" cy="4968551"/>
          </a:xfrm>
        </p:spPr>
        <p:txBody>
          <a:bodyPr/>
          <a:lstStyle/>
          <a:p>
            <a:pPr lvl="0"/>
            <a:r>
              <a:rPr lang="en-IE" i="0" dirty="0"/>
              <a:t>Proposal</a:t>
            </a:r>
            <a:r>
              <a:rPr lang="en-IE" b="1" i="0" dirty="0"/>
              <a:t> </a:t>
            </a:r>
            <a:r>
              <a:rPr lang="en-IE" i="0" dirty="0"/>
              <a:t>to be prepared through</a:t>
            </a:r>
            <a:r>
              <a:rPr lang="en-IE" b="1" i="0" dirty="0"/>
              <a:t> </a:t>
            </a:r>
            <a:r>
              <a:rPr lang="en-IE" i="0" dirty="0"/>
              <a:t>an </a:t>
            </a:r>
            <a:r>
              <a:rPr lang="en-IE" b="1" i="0" dirty="0"/>
              <a:t>iterative</a:t>
            </a:r>
            <a:r>
              <a:rPr lang="en-IE" i="0" dirty="0"/>
              <a:t> and </a:t>
            </a:r>
            <a:r>
              <a:rPr lang="en-IE" b="1" i="0" dirty="0"/>
              <a:t>co-design</a:t>
            </a:r>
            <a:r>
              <a:rPr lang="en-IE" i="0" dirty="0"/>
              <a:t> process between consortium and Commission process for </a:t>
            </a:r>
            <a:r>
              <a:rPr lang="en-IE" b="1" i="0" dirty="0"/>
              <a:t>openness </a:t>
            </a:r>
            <a:r>
              <a:rPr lang="en-IE" i="0" dirty="0"/>
              <a:t>and full accounting of </a:t>
            </a:r>
            <a:r>
              <a:rPr lang="en-IE" b="1" i="0" dirty="0"/>
              <a:t>EU policy needs </a:t>
            </a:r>
            <a:r>
              <a:rPr lang="en-IE" i="0" dirty="0"/>
              <a:t>and relevant EU initiatives;</a:t>
            </a:r>
            <a:endParaRPr lang="en-GB" i="0" dirty="0"/>
          </a:p>
          <a:p>
            <a:r>
              <a:rPr lang="en-IE" i="0" dirty="0"/>
              <a:t>Consortium to be </a:t>
            </a:r>
            <a:r>
              <a:rPr lang="en-IE" b="1" i="0" dirty="0"/>
              <a:t>open,</a:t>
            </a:r>
            <a:r>
              <a:rPr lang="en-IE" i="0" dirty="0"/>
              <a:t> </a:t>
            </a:r>
            <a:r>
              <a:rPr lang="en-IE" b="1" i="0" dirty="0"/>
              <a:t>transparent</a:t>
            </a:r>
            <a:r>
              <a:rPr lang="en-IE" i="0" dirty="0"/>
              <a:t> and </a:t>
            </a:r>
            <a:r>
              <a:rPr lang="en-IE" b="1" i="0" dirty="0"/>
              <a:t>inclusive</a:t>
            </a:r>
            <a:r>
              <a:rPr lang="en-IE" i="0" dirty="0"/>
              <a:t> regarding identification of </a:t>
            </a:r>
            <a:r>
              <a:rPr lang="en-IE" b="1" i="0" dirty="0"/>
              <a:t>vision, </a:t>
            </a:r>
            <a:r>
              <a:rPr lang="en-IE" i="0" dirty="0"/>
              <a:t>elaboration of </a:t>
            </a:r>
            <a:r>
              <a:rPr lang="en-IE" b="1" i="0" dirty="0"/>
              <a:t>SRIA</a:t>
            </a:r>
            <a:r>
              <a:rPr lang="en-IE" i="0" dirty="0"/>
              <a:t> and involvement of </a:t>
            </a:r>
            <a:r>
              <a:rPr lang="en-IE" b="1" i="0" dirty="0"/>
              <a:t>partners</a:t>
            </a:r>
            <a:r>
              <a:rPr lang="en-IE" i="0" dirty="0"/>
              <a:t>; </a:t>
            </a:r>
            <a:endParaRPr lang="en-US" i="0" dirty="0"/>
          </a:p>
          <a:p>
            <a:pPr lvl="0"/>
            <a:r>
              <a:rPr lang="en-IE" i="0" dirty="0"/>
              <a:t>Ensure </a:t>
            </a:r>
            <a:r>
              <a:rPr lang="en-IE" b="1" i="0" dirty="0"/>
              <a:t>full geographical coverage </a:t>
            </a:r>
            <a:r>
              <a:rPr lang="en-IE" i="0" dirty="0"/>
              <a:t>of the </a:t>
            </a:r>
            <a:r>
              <a:rPr lang="en-IE" b="1" i="0" dirty="0"/>
              <a:t>EU, </a:t>
            </a:r>
            <a:r>
              <a:rPr lang="en-IE" i="0" dirty="0"/>
              <a:t>including associated States, for </a:t>
            </a:r>
            <a:r>
              <a:rPr lang="en-IE" b="1" i="0" dirty="0"/>
              <a:t>alignment </a:t>
            </a:r>
            <a:r>
              <a:rPr lang="en-IE" i="0" dirty="0"/>
              <a:t>of </a:t>
            </a:r>
            <a:r>
              <a:rPr lang="en-IE" b="1" i="0" dirty="0"/>
              <a:t>R&amp;I programmes, priorities, activities </a:t>
            </a:r>
            <a:r>
              <a:rPr lang="en-IE" i="0" dirty="0"/>
              <a:t>and</a:t>
            </a:r>
            <a:r>
              <a:rPr lang="en-IE" b="1" i="0" dirty="0"/>
              <a:t> investments</a:t>
            </a:r>
            <a:endParaRPr lang="en-IE" i="0" dirty="0"/>
          </a:p>
          <a:p>
            <a:pPr marL="0" indent="0">
              <a:buNone/>
            </a:pPr>
            <a:endParaRPr lang="en-GB" dirty="0"/>
          </a:p>
        </p:txBody>
      </p:sp>
    </p:spTree>
    <p:extLst>
      <p:ext uri="{BB962C8B-B14F-4D97-AF65-F5344CB8AC3E}">
        <p14:creationId xmlns:p14="http://schemas.microsoft.com/office/powerpoint/2010/main" val="1032073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340768"/>
            <a:ext cx="7924801" cy="504974"/>
          </a:xfrm>
        </p:spPr>
        <p:txBody>
          <a:bodyPr>
            <a:normAutofit fontScale="90000"/>
          </a:bodyPr>
          <a:lstStyle/>
          <a:p>
            <a:pPr lvl="1"/>
            <a:r>
              <a:rPr lang="en-US" dirty="0">
                <a:solidFill>
                  <a:srgbClr val="C00000"/>
                </a:solidFill>
              </a:rPr>
              <a:t>H2020 Projects tackling Circular Economy</a:t>
            </a:r>
            <a:br>
              <a:rPr lang="en-US" dirty="0">
                <a:solidFill>
                  <a:srgbClr val="C00000"/>
                </a:solidFill>
              </a:rPr>
            </a:br>
            <a:br>
              <a:rPr lang="en-US" sz="1800" dirty="0"/>
            </a:br>
            <a:r>
              <a:rPr lang="en-US" dirty="0">
                <a:solidFill>
                  <a:srgbClr val="C00000"/>
                </a:solidFill>
              </a:rPr>
              <a:t> </a:t>
            </a:r>
          </a:p>
        </p:txBody>
      </p:sp>
      <p:sp>
        <p:nvSpPr>
          <p:cNvPr id="5" name="Rectangle 4"/>
          <p:cNvSpPr/>
          <p:nvPr/>
        </p:nvSpPr>
        <p:spPr>
          <a:xfrm>
            <a:off x="539552" y="2389902"/>
            <a:ext cx="8064896" cy="38164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200" b="0" i="0" u="none" strike="noStrike" kern="1200" cap="none" spc="0" normalizeH="0" baseline="0" noProof="0" dirty="0">
                <a:ln>
                  <a:noFill/>
                </a:ln>
                <a:solidFill>
                  <a:srgbClr val="434544"/>
                </a:solidFill>
                <a:effectLst/>
                <a:uLnTx/>
                <a:uFillTx/>
                <a:latin typeface="Verdana"/>
                <a:ea typeface="+mn-ea"/>
                <a:cs typeface="Arial" panose="020B0604020202020204" pitchFamily="34" charset="0"/>
              </a:rPr>
              <a:t>Projects on: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34544"/>
                </a:solidFill>
                <a:effectLst/>
                <a:uLnTx/>
                <a:uFillTx/>
                <a:latin typeface="Verdana"/>
                <a:ea typeface="+mn-ea"/>
                <a:cs typeface="Arial" panose="020B0604020202020204" pitchFamily="34" charset="0"/>
              </a:rPr>
              <a:t>Systemic services for circular economy</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34544"/>
                </a:solidFill>
                <a:effectLst/>
                <a:uLnTx/>
                <a:uFillTx/>
                <a:latin typeface="Verdana"/>
                <a:ea typeface="+mn-ea"/>
                <a:cs typeface="Arial" panose="020B0604020202020204" pitchFamily="34" charset="0"/>
              </a:rPr>
              <a:t>Circular value and supply chain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34544"/>
                </a:solidFill>
                <a:effectLst/>
                <a:uLnTx/>
                <a:uFillTx/>
                <a:latin typeface="Verdana"/>
                <a:ea typeface="+mn-ea"/>
                <a:cs typeface="Arial" panose="020B0604020202020204" pitchFamily="34" charset="0"/>
              </a:rPr>
              <a:t>Circular and regenerative cities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34544"/>
                </a:solidFill>
                <a:effectLst/>
                <a:uLnTx/>
                <a:uFillTx/>
                <a:latin typeface="Verdana"/>
                <a:ea typeface="+mn-ea"/>
                <a:cs typeface="Arial" panose="020B0604020202020204" pitchFamily="34" charset="0"/>
              </a:rPr>
              <a:t>Cultural heritage reuse in a circular economy approach</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34544"/>
                </a:solidFill>
                <a:effectLst/>
                <a:uLnTx/>
                <a:uFillTx/>
                <a:latin typeface="Verdana"/>
                <a:ea typeface="+mn-ea"/>
                <a:cs typeface="Arial" panose="020B0604020202020204" pitchFamily="34" charset="0"/>
              </a:rPr>
              <a:t>Water and waste management</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IE" sz="2200" b="0" i="0" u="none" strike="noStrike" kern="1200" cap="none" spc="0" normalizeH="0" baseline="0" noProof="0" dirty="0">
                <a:ln>
                  <a:noFill/>
                </a:ln>
                <a:solidFill>
                  <a:srgbClr val="434544"/>
                </a:solidFill>
                <a:effectLst/>
                <a:uLnTx/>
                <a:uFillTx/>
                <a:latin typeface="Verdana"/>
                <a:ea typeface="+mn-ea"/>
                <a:cs typeface="Arial" panose="020B0604020202020204" pitchFamily="34" charset="0"/>
              </a:rPr>
              <a:t>Urban metabolism</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IE" sz="2200" b="0" i="0" u="none" strike="noStrike" kern="1200" cap="none" spc="0" normalizeH="0" baseline="0" noProof="0" dirty="0">
              <a:ln>
                <a:noFill/>
              </a:ln>
              <a:solidFill>
                <a:srgbClr val="434544"/>
              </a:solidFill>
              <a:effectLst/>
              <a:uLnTx/>
              <a:uFillTx/>
              <a:latin typeface="Verdana"/>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IE" sz="2200" b="0" i="0" u="none" strike="noStrike" kern="1200" cap="none" spc="0" normalizeH="0" baseline="0" noProof="0" dirty="0">
              <a:ln>
                <a:noFill/>
              </a:ln>
              <a:solidFill>
                <a:srgbClr val="434544"/>
              </a:solidFill>
              <a:effectLst/>
              <a:uLnTx/>
              <a:uFillTx/>
              <a:latin typeface="Verdana"/>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IE" sz="2200" b="0" i="0" u="none" strike="noStrike" kern="1200" cap="none" spc="0" normalizeH="0" baseline="0" noProof="0" dirty="0">
                <a:ln>
                  <a:noFill/>
                </a:ln>
                <a:solidFill>
                  <a:srgbClr val="C00000"/>
                </a:solidFill>
                <a:effectLst/>
                <a:uLnTx/>
                <a:uFillTx/>
                <a:latin typeface="Verdana"/>
                <a:ea typeface="+mn-ea"/>
                <a:cs typeface="Arial" panose="020B0604020202020204" pitchFamily="34" charset="0"/>
              </a:rPr>
              <a:t>Total: 30 projects</a:t>
            </a:r>
            <a:endParaRPr kumimoji="0" lang="fr-BE" sz="2200" b="0" i="0" u="none" strike="noStrike" kern="1200" cap="none" spc="0" normalizeH="0" baseline="0" noProof="0" dirty="0">
              <a:ln>
                <a:noFill/>
              </a:ln>
              <a:solidFill>
                <a:srgbClr val="C00000"/>
              </a:solidFill>
              <a:effectLst/>
              <a:uLnTx/>
              <a:uFillTx/>
              <a:latin typeface="Verdana"/>
              <a:ea typeface="+mn-ea"/>
              <a:cs typeface="Arial" panose="020B0604020202020204" pitchFamily="34" charset="0"/>
            </a:endParaRPr>
          </a:p>
        </p:txBody>
      </p:sp>
      <p:sp>
        <p:nvSpPr>
          <p:cNvPr id="6" name="TextBox 5"/>
          <p:cNvSpPr txBox="1"/>
          <p:nvPr/>
        </p:nvSpPr>
        <p:spPr>
          <a:xfrm>
            <a:off x="251520" y="6077247"/>
            <a:ext cx="8640961"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434445"/>
                </a:solidFill>
                <a:effectLst/>
                <a:uLnTx/>
                <a:uFillTx/>
                <a:latin typeface="Verdana" pitchFamily="34" charset="0"/>
                <a:ea typeface="+mn-ea"/>
                <a:cs typeface="+mn-cs"/>
              </a:rPr>
              <a:t>* Data on projects managed by EASME B.2 for cities-related projects under SC5 of H2020 funded between 2014-2019 </a:t>
            </a:r>
          </a:p>
        </p:txBody>
      </p:sp>
    </p:spTree>
    <p:extLst>
      <p:ext uri="{BB962C8B-B14F-4D97-AF65-F5344CB8AC3E}">
        <p14:creationId xmlns:p14="http://schemas.microsoft.com/office/powerpoint/2010/main" val="509228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3"/>
            <a:ext cx="8229600" cy="648072"/>
          </a:xfrm>
        </p:spPr>
        <p:txBody>
          <a:bodyPr/>
          <a:lstStyle/>
          <a:p>
            <a:pPr algn="ctr"/>
            <a:r>
              <a:rPr lang="fr-BE" dirty="0">
                <a:solidFill>
                  <a:srgbClr val="FF0000"/>
                </a:solidFill>
              </a:rPr>
              <a:t>New </a:t>
            </a:r>
            <a:r>
              <a:rPr lang="fr-BE" dirty="0" err="1">
                <a:solidFill>
                  <a:srgbClr val="FF0000"/>
                </a:solidFill>
              </a:rPr>
              <a:t>Cities</a:t>
            </a:r>
            <a:r>
              <a:rPr lang="fr-BE" dirty="0">
                <a:solidFill>
                  <a:srgbClr val="FF0000"/>
                </a:solidFill>
              </a:rPr>
              <a:t> </a:t>
            </a:r>
            <a:r>
              <a:rPr lang="fr-BE" dirty="0" err="1">
                <a:solidFill>
                  <a:srgbClr val="FF0000"/>
                </a:solidFill>
              </a:rPr>
              <a:t>partnership</a:t>
            </a:r>
            <a:br>
              <a:rPr lang="en-GB" dirty="0"/>
            </a:br>
            <a:endParaRPr lang="en-GB" dirty="0"/>
          </a:p>
        </p:txBody>
      </p:sp>
      <p:sp>
        <p:nvSpPr>
          <p:cNvPr id="3" name="Content Placeholder 2"/>
          <p:cNvSpPr>
            <a:spLocks noGrp="1"/>
          </p:cNvSpPr>
          <p:nvPr>
            <p:ph idx="1"/>
          </p:nvPr>
        </p:nvSpPr>
        <p:spPr>
          <a:xfrm>
            <a:off x="436474" y="1124745"/>
            <a:ext cx="8229600" cy="3633788"/>
          </a:xfrm>
        </p:spPr>
        <p:txBody>
          <a:bodyPr/>
          <a:lstStyle/>
          <a:p>
            <a:r>
              <a:rPr lang="en-IE" i="0" dirty="0"/>
              <a:t>Target wide </a:t>
            </a:r>
            <a:r>
              <a:rPr lang="en-IE" b="1" i="0" dirty="0"/>
              <a:t>diversity of European cities</a:t>
            </a:r>
            <a:r>
              <a:rPr lang="en-IE" i="0" dirty="0"/>
              <a:t>;</a:t>
            </a:r>
            <a:endParaRPr lang="en-GB" i="0" dirty="0"/>
          </a:p>
          <a:p>
            <a:r>
              <a:rPr lang="en-IE" i="0" dirty="0"/>
              <a:t>Take stock of relevant ongoing and past </a:t>
            </a:r>
            <a:r>
              <a:rPr lang="en-US" b="1" i="0" dirty="0"/>
              <a:t>EU </a:t>
            </a:r>
            <a:r>
              <a:rPr lang="en-US" i="0" dirty="0"/>
              <a:t>and </a:t>
            </a:r>
            <a:r>
              <a:rPr lang="en-US" b="1" i="0" dirty="0"/>
              <a:t>nationally-funded R&amp;I </a:t>
            </a:r>
            <a:r>
              <a:rPr lang="en-IE" i="0" dirty="0"/>
              <a:t>activities on </a:t>
            </a:r>
            <a:r>
              <a:rPr lang="en-US" i="0" dirty="0"/>
              <a:t>urban transitions;</a:t>
            </a:r>
          </a:p>
          <a:p>
            <a:pPr lvl="0"/>
            <a:r>
              <a:rPr lang="en-US" i="0" dirty="0"/>
              <a:t>Establish </a:t>
            </a:r>
            <a:r>
              <a:rPr lang="en-US" b="1" i="0" dirty="0"/>
              <a:t>close links </a:t>
            </a:r>
            <a:r>
              <a:rPr lang="en-US" i="0" dirty="0"/>
              <a:t>and </a:t>
            </a:r>
            <a:r>
              <a:rPr lang="en-US" b="1" i="0" dirty="0"/>
              <a:t>synergies</a:t>
            </a:r>
            <a:r>
              <a:rPr lang="en-US" i="0" dirty="0"/>
              <a:t> with other relevant </a:t>
            </a:r>
            <a:r>
              <a:rPr lang="en-US" b="1" i="0" dirty="0"/>
              <a:t>potential partnerships </a:t>
            </a:r>
            <a:r>
              <a:rPr lang="en-US" i="0" dirty="0"/>
              <a:t>and </a:t>
            </a:r>
            <a:r>
              <a:rPr lang="en-US" b="1" i="0" dirty="0"/>
              <a:t>missions</a:t>
            </a:r>
            <a:r>
              <a:rPr lang="en-US" i="0" dirty="0"/>
              <a:t> on ‘Climate-neutral and smart cities’ and ‘Adapting to climate change, including societal transformation’;</a:t>
            </a:r>
          </a:p>
          <a:p>
            <a:pPr lvl="0"/>
            <a:r>
              <a:rPr lang="en-US" i="0" dirty="0"/>
              <a:t>Provide an as </a:t>
            </a:r>
            <a:r>
              <a:rPr lang="en-US" b="1" i="0" dirty="0"/>
              <a:t>accurate estimate of R&amp;I investments</a:t>
            </a:r>
            <a:r>
              <a:rPr lang="en-US" i="0" dirty="0"/>
              <a:t> to achieve specific objectives to allow proper Horizon Europe planning.</a:t>
            </a:r>
            <a:endParaRPr lang="en-GB" i="0" dirty="0"/>
          </a:p>
          <a:p>
            <a:endParaRPr lang="en-GB" dirty="0"/>
          </a:p>
        </p:txBody>
      </p:sp>
    </p:spTree>
    <p:extLst>
      <p:ext uri="{BB962C8B-B14F-4D97-AF65-F5344CB8AC3E}">
        <p14:creationId xmlns:p14="http://schemas.microsoft.com/office/powerpoint/2010/main" val="23411420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4"/>
          <p:cNvSpPr>
            <a:spLocks noGrp="1"/>
          </p:cNvSpPr>
          <p:nvPr>
            <p:ph type="title"/>
          </p:nvPr>
        </p:nvSpPr>
        <p:spPr>
          <a:xfrm>
            <a:off x="250825" y="3717033"/>
            <a:ext cx="8642350" cy="187220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r>
              <a:rPr lang="en-GB" altLang="en-US" sz="2800" dirty="0"/>
              <a:t>Thank you </a:t>
            </a:r>
            <a:br>
              <a:rPr lang="en-GB" altLang="en-US" sz="2800" dirty="0"/>
            </a:br>
            <a:r>
              <a:rPr lang="en-GB" altLang="en-US" sz="2800" dirty="0"/>
              <a:t>for your attention!</a:t>
            </a:r>
            <a:br>
              <a:rPr lang="en-GB" altLang="en-US" sz="2800" dirty="0"/>
            </a:br>
            <a:br>
              <a:rPr lang="en-GB" altLang="en-US" sz="2800" dirty="0"/>
            </a:br>
            <a:r>
              <a:rPr lang="en-GB" altLang="en-US" sz="2800" dirty="0"/>
              <a:t>OBRIGADA!</a:t>
            </a:r>
            <a:br>
              <a:rPr lang="en-GB" altLang="en-US" sz="2800" dirty="0"/>
            </a:br>
            <a:br>
              <a:rPr lang="en-GB" altLang="en-US" dirty="0"/>
            </a:br>
            <a:br>
              <a:rPr lang="en-GB" altLang="en-US" dirty="0"/>
            </a:br>
            <a:endParaRPr lang="en-GB" altLang="en-US" dirty="0"/>
          </a:p>
        </p:txBody>
      </p:sp>
      <p:sp>
        <p:nvSpPr>
          <p:cNvPr id="3" name="Content Placeholder 2">
            <a:extLst>
              <a:ext uri="{FF2B5EF4-FFF2-40B4-BE49-F238E27FC236}">
                <a16:creationId xmlns:a16="http://schemas.microsoft.com/office/drawing/2014/main" id="{5D0BEDC0-E1C0-A440-8CB4-15F12123AAE3}"/>
              </a:ext>
            </a:extLst>
          </p:cNvPr>
          <p:cNvSpPr>
            <a:spLocks noGrp="1"/>
          </p:cNvSpPr>
          <p:nvPr>
            <p:ph idx="1"/>
          </p:nvPr>
        </p:nvSpPr>
        <p:spPr>
          <a:xfrm>
            <a:off x="251520" y="4941168"/>
            <a:ext cx="8640960" cy="1440160"/>
          </a:xfrm>
        </p:spPr>
        <p:txBody>
          <a:bodyPr/>
          <a:lstStyle/>
          <a:p>
            <a:endParaRPr lang="en-US" sz="2800" b="1" dirty="0">
              <a:solidFill>
                <a:srgbClr val="00B050"/>
              </a:solidFill>
              <a:hlinkClick r:id="rId3">
                <a:extLst>
                  <a:ext uri="{A12FA001-AC4F-418D-AE19-62706E023703}">
                    <ahyp:hlinkClr xmlns:ahyp="http://schemas.microsoft.com/office/drawing/2018/hyperlinkcolor" val="tx"/>
                  </a:ext>
                </a:extLst>
              </a:hlinkClick>
            </a:endParaRPr>
          </a:p>
          <a:p>
            <a:r>
              <a:rPr lang="en-US" sz="2800" b="1" dirty="0">
                <a:solidFill>
                  <a:srgbClr val="00B050"/>
                </a:solidFill>
                <a:hlinkClick r:id="rId3">
                  <a:extLst>
                    <a:ext uri="{A12FA001-AC4F-418D-AE19-62706E023703}">
                      <ahyp:hlinkClr xmlns:ahyp="http://schemas.microsoft.com/office/drawing/2018/hyperlinkcolor" val="tx"/>
                    </a:ext>
                  </a:extLst>
                </a:hlinkClick>
              </a:rPr>
              <a:t>marie.yeroyanni@ec.europa.eu</a:t>
            </a:r>
            <a:endParaRPr lang="en-US" sz="2800" b="1" dirty="0">
              <a:solidFill>
                <a:srgbClr val="00B050"/>
              </a:solidFill>
            </a:endParaRPr>
          </a:p>
          <a:p>
            <a:endParaRPr lang="en-US" sz="2400" b="1" dirty="0">
              <a:solidFill>
                <a:srgbClr val="00B050"/>
              </a:solidFill>
            </a:endParaRPr>
          </a:p>
          <a:p>
            <a:endParaRPr lang="en-US" sz="2400" b="1" dirty="0">
              <a:solidFill>
                <a:srgbClr val="00B050"/>
              </a:solidFill>
            </a:endParaRPr>
          </a:p>
          <a:p>
            <a:endParaRPr lang="en-US" sz="2400" b="1" dirty="0">
              <a:solidFill>
                <a:srgbClr val="00B050"/>
              </a:solidFill>
            </a:endParaRPr>
          </a:p>
          <a:p>
            <a:endParaRPr lang="en-US" sz="2400" b="1" dirty="0">
              <a:solidFill>
                <a:srgbClr val="00B050"/>
              </a:solidFill>
            </a:endParaRPr>
          </a:p>
        </p:txBody>
      </p:sp>
    </p:spTree>
    <p:extLst>
      <p:ext uri="{BB962C8B-B14F-4D97-AF65-F5344CB8AC3E}">
        <p14:creationId xmlns:p14="http://schemas.microsoft.com/office/powerpoint/2010/main" val="1162539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25EB066-39ED-4987-B71D-A77D77B52E2A}" type="slidenum">
              <a:rPr kumimoji="0" lang="en-US" sz="1200" b="0" i="0" u="none" strike="noStrike" kern="1200" cap="none" spc="0" normalizeH="0" baseline="0" noProof="0" smtClean="0">
                <a:ln>
                  <a:noFill/>
                </a:ln>
                <a:solidFill>
                  <a:srgbClr val="0F5494"/>
                </a:solidFill>
                <a:effectLst/>
                <a:uLnTx/>
                <a:uFillTx/>
                <a:latin typeface="Verdana"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F5494"/>
              </a:solidFill>
              <a:effectLst/>
              <a:uLnTx/>
              <a:uFillTx/>
              <a:latin typeface="Verdana" pitchFamily="34" charset="0"/>
              <a:ea typeface="+mn-ea"/>
              <a:cs typeface="+mn-cs"/>
            </a:endParaRPr>
          </a:p>
        </p:txBody>
      </p:sp>
      <p:sp>
        <p:nvSpPr>
          <p:cNvPr id="23" name="Slide Number Placeholder 3"/>
          <p:cNvSpPr txBox="1">
            <a:spLocks/>
          </p:cNvSpPr>
          <p:nvPr/>
        </p:nvSpPr>
        <p:spPr bwMode="white">
          <a:xfrm>
            <a:off x="4043329" y="1409122"/>
            <a:ext cx="5100671" cy="137657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fontAlgn="base">
              <a:spcBef>
                <a:spcPct val="0"/>
              </a:spcBef>
              <a:spcAft>
                <a:spcPct val="0"/>
              </a:spcAft>
              <a:defRPr sz="1200" kern="1200">
                <a:solidFill>
                  <a:srgbClr val="0F5494"/>
                </a:solidFill>
                <a:latin typeface="Verdana" pitchFamily="34" charset="0"/>
                <a:ea typeface="+mn-ea"/>
                <a:cs typeface="+mn-cs"/>
              </a:defRPr>
            </a:lvl1pPr>
            <a:lvl2pPr marL="457200" algn="l" rtl="0" fontAlgn="base">
              <a:spcBef>
                <a:spcPct val="0"/>
              </a:spcBef>
              <a:spcAft>
                <a:spcPct val="0"/>
              </a:spcAft>
              <a:defRPr sz="1200" kern="1200">
                <a:solidFill>
                  <a:srgbClr val="0F5494"/>
                </a:solidFill>
                <a:latin typeface="Verdana" pitchFamily="34" charset="0"/>
                <a:ea typeface="+mn-ea"/>
                <a:cs typeface="+mn-cs"/>
              </a:defRPr>
            </a:lvl2pPr>
            <a:lvl3pPr marL="914400" algn="l" rtl="0" fontAlgn="base">
              <a:spcBef>
                <a:spcPct val="0"/>
              </a:spcBef>
              <a:spcAft>
                <a:spcPct val="0"/>
              </a:spcAft>
              <a:defRPr sz="1200" kern="1200">
                <a:solidFill>
                  <a:srgbClr val="0F5494"/>
                </a:solidFill>
                <a:latin typeface="Verdana" pitchFamily="34" charset="0"/>
                <a:ea typeface="+mn-ea"/>
                <a:cs typeface="+mn-cs"/>
              </a:defRPr>
            </a:lvl3pPr>
            <a:lvl4pPr marL="1371600" algn="l" rtl="0" fontAlgn="base">
              <a:spcBef>
                <a:spcPct val="0"/>
              </a:spcBef>
              <a:spcAft>
                <a:spcPct val="0"/>
              </a:spcAft>
              <a:defRPr sz="1200" kern="1200">
                <a:solidFill>
                  <a:srgbClr val="0F5494"/>
                </a:solidFill>
                <a:latin typeface="Verdana" pitchFamily="34" charset="0"/>
                <a:ea typeface="+mn-ea"/>
                <a:cs typeface="+mn-cs"/>
              </a:defRPr>
            </a:lvl4pPr>
            <a:lvl5pPr marL="1828800" algn="l" rtl="0" fontAlgn="base">
              <a:spcBef>
                <a:spcPct val="0"/>
              </a:spcBef>
              <a:spcAft>
                <a:spcPct val="0"/>
              </a:spcAft>
              <a:defRPr sz="1200" kern="1200">
                <a:solidFill>
                  <a:srgbClr val="0F5494"/>
                </a:solidFill>
                <a:latin typeface="Verdana" pitchFamily="34" charset="0"/>
                <a:ea typeface="+mn-ea"/>
                <a:cs typeface="+mn-cs"/>
              </a:defRPr>
            </a:lvl5pPr>
            <a:lvl6pPr marL="2286000" algn="l" defTabSz="914400" rtl="0" eaLnBrk="1" latinLnBrk="0" hangingPunct="1">
              <a:defRPr sz="1200" kern="1200">
                <a:solidFill>
                  <a:srgbClr val="0F5494"/>
                </a:solidFill>
                <a:latin typeface="Verdana" pitchFamily="34" charset="0"/>
                <a:ea typeface="+mn-ea"/>
                <a:cs typeface="+mn-cs"/>
              </a:defRPr>
            </a:lvl6pPr>
            <a:lvl7pPr marL="2743200" algn="l" defTabSz="914400" rtl="0" eaLnBrk="1" latinLnBrk="0" hangingPunct="1">
              <a:defRPr sz="1200" kern="1200">
                <a:solidFill>
                  <a:srgbClr val="0F5494"/>
                </a:solidFill>
                <a:latin typeface="Verdana" pitchFamily="34" charset="0"/>
                <a:ea typeface="+mn-ea"/>
                <a:cs typeface="+mn-cs"/>
              </a:defRPr>
            </a:lvl7pPr>
            <a:lvl8pPr marL="3200400" algn="l" defTabSz="914400" rtl="0" eaLnBrk="1" latinLnBrk="0" hangingPunct="1">
              <a:defRPr sz="1200" kern="1200">
                <a:solidFill>
                  <a:srgbClr val="0F5494"/>
                </a:solidFill>
                <a:latin typeface="Verdana" pitchFamily="34" charset="0"/>
                <a:ea typeface="+mn-ea"/>
                <a:cs typeface="+mn-cs"/>
              </a:defRPr>
            </a:lvl8pPr>
            <a:lvl9pPr marL="3657600" algn="l" defTabSz="914400" rtl="0" eaLnBrk="1" latinLnBrk="0" hangingPunct="1">
              <a:defRPr sz="1200" kern="1200">
                <a:solidFill>
                  <a:srgbClr val="0F5494"/>
                </a:solidFill>
                <a:latin typeface="Verdana"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366590"/>
                </a:solidFill>
                <a:effectLst/>
                <a:uLnTx/>
                <a:uFillTx/>
                <a:latin typeface="Arial" charset="0"/>
                <a:ea typeface="+mn-ea"/>
                <a:cs typeface="Arial" charset="0"/>
              </a:rPr>
              <a:t>Coordinator</a:t>
            </a:r>
            <a:r>
              <a:rPr kumimoji="0" lang="en-GB" altLang="en-US" sz="1800" b="0" i="0" u="none" strike="noStrike" kern="1200" cap="none" spc="0" normalizeH="0" baseline="0" noProof="0" dirty="0">
                <a:ln>
                  <a:noFill/>
                </a:ln>
                <a:solidFill>
                  <a:srgbClr val="366590"/>
                </a:solidFill>
                <a:effectLst/>
                <a:uLnTx/>
                <a:uFillTx/>
                <a:latin typeface="Arial" charset="0"/>
                <a:ea typeface="+mn-ea"/>
                <a:cs typeface="Arial" charset="0"/>
              </a:rPr>
              <a:t>: FUNDACION DEUSTO (ES)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366590"/>
                </a:solidFill>
                <a:effectLst/>
                <a:uLnTx/>
                <a:uFillTx/>
                <a:latin typeface="Arial" charset="0"/>
                <a:ea typeface="+mn-ea"/>
                <a:cs typeface="Arial" charset="0"/>
              </a:rPr>
              <a:t>Beneficiaries:</a:t>
            </a:r>
            <a:r>
              <a:rPr kumimoji="0" lang="en-GB" altLang="en-US" sz="1800" b="0" i="0" u="none" strike="noStrike" kern="1200" cap="none" spc="0" normalizeH="0" baseline="0" noProof="0" dirty="0">
                <a:ln>
                  <a:noFill/>
                </a:ln>
                <a:solidFill>
                  <a:srgbClr val="366590"/>
                </a:solidFill>
                <a:effectLst/>
                <a:uLnTx/>
                <a:uFillTx/>
                <a:latin typeface="Arial" charset="0"/>
                <a:ea typeface="+mn-ea"/>
                <a:cs typeface="Arial" charset="0"/>
              </a:rPr>
              <a:t> 24 (ES,IT, PT, GR, DE, DK)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366590"/>
                </a:solidFill>
                <a:effectLst/>
                <a:uLnTx/>
                <a:uFillTx/>
                <a:latin typeface="Arial" charset="0"/>
                <a:ea typeface="+mn-ea"/>
                <a:cs typeface="Arial" charset="0"/>
              </a:rPr>
              <a:t>EU contribution</a:t>
            </a:r>
            <a:r>
              <a:rPr kumimoji="0" lang="en-GB" altLang="en-US" sz="1800" b="0" i="0" u="none" strike="noStrike" kern="1200" cap="none" spc="0" normalizeH="0" baseline="0" noProof="0" dirty="0">
                <a:ln>
                  <a:noFill/>
                </a:ln>
                <a:solidFill>
                  <a:srgbClr val="366590"/>
                </a:solidFill>
                <a:effectLst/>
                <a:uLnTx/>
                <a:uFillTx/>
                <a:latin typeface="Arial" charset="0"/>
                <a:ea typeface="+mn-ea"/>
                <a:cs typeface="Arial" charset="0"/>
              </a:rPr>
              <a:t>: 8,818,556 €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366590"/>
                </a:solidFill>
                <a:effectLst/>
                <a:uLnTx/>
                <a:uFillTx/>
                <a:latin typeface="Arial" charset="0"/>
                <a:ea typeface="+mn-ea"/>
                <a:cs typeface="Arial" charset="0"/>
              </a:rPr>
              <a:t>Duration</a:t>
            </a:r>
            <a:r>
              <a:rPr kumimoji="0" lang="en-GB" altLang="en-US" sz="1800" b="0" i="0" u="none" strike="noStrike" kern="1200" cap="none" spc="0" normalizeH="0" baseline="0" noProof="0" dirty="0">
                <a:ln>
                  <a:noFill/>
                </a:ln>
                <a:solidFill>
                  <a:srgbClr val="366590"/>
                </a:solidFill>
                <a:effectLst/>
                <a:uLnTx/>
                <a:uFillTx/>
                <a:latin typeface="Arial" charset="0"/>
                <a:ea typeface="+mn-ea"/>
                <a:cs typeface="Arial" charset="0"/>
              </a:rPr>
              <a:t>: 42 months (Started: June 2016)</a:t>
            </a:r>
          </a:p>
        </p:txBody>
      </p:sp>
      <p:sp>
        <p:nvSpPr>
          <p:cNvPr id="5" name="Rectangle 4"/>
          <p:cNvSpPr/>
          <p:nvPr/>
        </p:nvSpPr>
        <p:spPr>
          <a:xfrm>
            <a:off x="156997" y="2677652"/>
            <a:ext cx="3446634" cy="397031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F5494"/>
                </a:solidFill>
                <a:effectLst/>
                <a:uLnTx/>
                <a:uFillTx/>
                <a:latin typeface="Verdana" pitchFamily="34" charset="0"/>
                <a:ea typeface="+mn-ea"/>
                <a:cs typeface="+mn-cs"/>
              </a:rPr>
              <a:t>The main objective is demonstrate the value of integrating and validating </a:t>
            </a:r>
            <a:r>
              <a:rPr kumimoji="0" lang="en-US" sz="1800" b="1" i="0" u="none" strike="noStrike" kern="1200" cap="none" spc="0" normalizeH="0" baseline="0" noProof="0" dirty="0">
                <a:ln>
                  <a:noFill/>
                </a:ln>
                <a:solidFill>
                  <a:srgbClr val="0F5494"/>
                </a:solidFill>
                <a:effectLst/>
                <a:uLnTx/>
                <a:uFillTx/>
                <a:latin typeface="Verdana" pitchFamily="34" charset="0"/>
                <a:ea typeface="+mn-ea"/>
                <a:cs typeface="+mn-cs"/>
              </a:rPr>
              <a:t>20 eco-innovative</a:t>
            </a:r>
            <a:r>
              <a:rPr kumimoji="0" lang="en-US" sz="1800" b="0" i="0" u="none" strike="noStrike" kern="1200" cap="none" spc="0" normalizeH="0" baseline="0" noProof="0" dirty="0">
                <a:ln>
                  <a:noFill/>
                </a:ln>
                <a:solidFill>
                  <a:srgbClr val="0F5494"/>
                </a:solidFill>
                <a:effectLst/>
                <a:uLnTx/>
                <a:uFillTx/>
                <a:latin typeface="Verdana" pitchFamily="34" charset="0"/>
                <a:ea typeface="+mn-ea"/>
                <a:cs typeface="+mn-cs"/>
              </a:rPr>
              <a:t> solutions that cover all the waste value chain.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F5494"/>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F5494"/>
                </a:solidFill>
                <a:effectLst/>
                <a:uLnTx/>
                <a:uFillTx/>
                <a:latin typeface="Verdana" pitchFamily="34" charset="0"/>
                <a:ea typeface="+mn-ea"/>
                <a:cs typeface="+mn-cs"/>
              </a:rPr>
              <a:t>The benefits of these solutions will be enhanced by a holistic waste data management methodology, and will be demonstrated in </a:t>
            </a:r>
            <a:r>
              <a:rPr kumimoji="0" lang="en-US" sz="1800" b="1" i="0" u="none" strike="noStrike" kern="1200" cap="none" spc="0" normalizeH="0" baseline="0" noProof="0" dirty="0">
                <a:ln>
                  <a:noFill/>
                </a:ln>
                <a:solidFill>
                  <a:srgbClr val="0F5494"/>
                </a:solidFill>
                <a:effectLst/>
                <a:uLnTx/>
                <a:uFillTx/>
                <a:latin typeface="Verdana" pitchFamily="34" charset="0"/>
                <a:ea typeface="+mn-ea"/>
                <a:cs typeface="+mn-cs"/>
              </a:rPr>
              <a:t>4 complementary urban areas in Europe </a:t>
            </a:r>
            <a:endParaRPr kumimoji="0" lang="en-GB" sz="1800" b="1" i="0" u="none" strike="noStrike" kern="1200" cap="none" spc="0" normalizeH="0" baseline="0" noProof="0" dirty="0">
              <a:ln>
                <a:noFill/>
              </a:ln>
              <a:solidFill>
                <a:srgbClr val="0F5494"/>
              </a:solidFill>
              <a:effectLst/>
              <a:uLnTx/>
              <a:uFillTx/>
              <a:latin typeface="Verdana" pitchFamily="34" charset="0"/>
              <a:ea typeface="+mn-ea"/>
              <a:cs typeface="+mn-cs"/>
            </a:endParaRPr>
          </a:p>
        </p:txBody>
      </p:sp>
      <p:sp>
        <p:nvSpPr>
          <p:cNvPr id="6" name="Rectangle 5"/>
          <p:cNvSpPr/>
          <p:nvPr/>
        </p:nvSpPr>
        <p:spPr>
          <a:xfrm>
            <a:off x="5970048" y="6468294"/>
            <a:ext cx="202023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F5494"/>
                </a:solidFill>
                <a:effectLst/>
                <a:uLnTx/>
                <a:uFillTx/>
                <a:latin typeface="Verdana" pitchFamily="34" charset="0"/>
                <a:ea typeface="+mn-ea"/>
                <a:cs typeface="+mn-cs"/>
                <a:hlinkClick r:id="rId3"/>
              </a:rPr>
              <a:t>http://waste4think.eu/</a:t>
            </a:r>
            <a:r>
              <a:rPr kumimoji="0" lang="en-GB" sz="1200" b="0" i="0" u="none" strike="noStrike" kern="1200" cap="none" spc="0" normalizeH="0" baseline="0" noProof="0" dirty="0">
                <a:ln>
                  <a:noFill/>
                </a:ln>
                <a:solidFill>
                  <a:srgbClr val="0F5494"/>
                </a:solidFill>
                <a:effectLst/>
                <a:uLnTx/>
                <a:uFillTx/>
                <a:latin typeface="Verdana" pitchFamily="34" charset="0"/>
                <a:ea typeface="+mn-ea"/>
                <a:cs typeface="+mn-cs"/>
              </a:rPr>
              <a:t> </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746" y="1409122"/>
            <a:ext cx="3981691" cy="735942"/>
          </a:xfrm>
          <a:prstGeom prst="rect">
            <a:avLst/>
          </a:prstGeom>
        </p:spPr>
      </p:pic>
      <p:pic>
        <p:nvPicPr>
          <p:cNvPr id="10" name="Picture 9"/>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03631" y="2785698"/>
            <a:ext cx="5432552" cy="3477229"/>
          </a:xfrm>
          <a:prstGeom prst="rect">
            <a:avLst/>
          </a:prstGeom>
        </p:spPr>
      </p:pic>
    </p:spTree>
    <p:extLst>
      <p:ext uri="{BB962C8B-B14F-4D97-AF65-F5344CB8AC3E}">
        <p14:creationId xmlns:p14="http://schemas.microsoft.com/office/powerpoint/2010/main" val="2601597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25EB066-39ED-4987-B71D-A77D77B52E2A}" type="slidenum">
              <a:rPr kumimoji="0" lang="en-US" sz="1200" b="0" i="0" u="none" strike="noStrike" kern="1200" cap="none" spc="0" normalizeH="0" baseline="0" noProof="0" smtClean="0">
                <a:ln>
                  <a:noFill/>
                </a:ln>
                <a:solidFill>
                  <a:srgbClr val="0F5494"/>
                </a:solidFill>
                <a:effectLst/>
                <a:uLnTx/>
                <a:uFillTx/>
                <a:latin typeface="Verdana"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F5494"/>
              </a:solidFill>
              <a:effectLst/>
              <a:uLnTx/>
              <a:uFillTx/>
              <a:latin typeface="Verdana" pitchFamily="34" charset="0"/>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41" y="1196752"/>
            <a:ext cx="3566467" cy="145697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680" y="1625997"/>
            <a:ext cx="1295401" cy="1342391"/>
          </a:xfrm>
          <a:prstGeom prst="rect">
            <a:avLst/>
          </a:prstGeom>
        </p:spPr>
      </p:pic>
      <p:sp>
        <p:nvSpPr>
          <p:cNvPr id="23" name="Slide Number Placeholder 3"/>
          <p:cNvSpPr txBox="1">
            <a:spLocks/>
          </p:cNvSpPr>
          <p:nvPr/>
        </p:nvSpPr>
        <p:spPr bwMode="white">
          <a:xfrm>
            <a:off x="3857198" y="1277154"/>
            <a:ext cx="5100671" cy="137657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fontAlgn="base">
              <a:spcBef>
                <a:spcPct val="0"/>
              </a:spcBef>
              <a:spcAft>
                <a:spcPct val="0"/>
              </a:spcAft>
              <a:defRPr sz="1200" kern="1200">
                <a:solidFill>
                  <a:srgbClr val="0F5494"/>
                </a:solidFill>
                <a:latin typeface="Verdana" pitchFamily="34" charset="0"/>
                <a:ea typeface="+mn-ea"/>
                <a:cs typeface="+mn-cs"/>
              </a:defRPr>
            </a:lvl1pPr>
            <a:lvl2pPr marL="457200" algn="l" rtl="0" fontAlgn="base">
              <a:spcBef>
                <a:spcPct val="0"/>
              </a:spcBef>
              <a:spcAft>
                <a:spcPct val="0"/>
              </a:spcAft>
              <a:defRPr sz="1200" kern="1200">
                <a:solidFill>
                  <a:srgbClr val="0F5494"/>
                </a:solidFill>
                <a:latin typeface="Verdana" pitchFamily="34" charset="0"/>
                <a:ea typeface="+mn-ea"/>
                <a:cs typeface="+mn-cs"/>
              </a:defRPr>
            </a:lvl2pPr>
            <a:lvl3pPr marL="914400" algn="l" rtl="0" fontAlgn="base">
              <a:spcBef>
                <a:spcPct val="0"/>
              </a:spcBef>
              <a:spcAft>
                <a:spcPct val="0"/>
              </a:spcAft>
              <a:defRPr sz="1200" kern="1200">
                <a:solidFill>
                  <a:srgbClr val="0F5494"/>
                </a:solidFill>
                <a:latin typeface="Verdana" pitchFamily="34" charset="0"/>
                <a:ea typeface="+mn-ea"/>
                <a:cs typeface="+mn-cs"/>
              </a:defRPr>
            </a:lvl3pPr>
            <a:lvl4pPr marL="1371600" algn="l" rtl="0" fontAlgn="base">
              <a:spcBef>
                <a:spcPct val="0"/>
              </a:spcBef>
              <a:spcAft>
                <a:spcPct val="0"/>
              </a:spcAft>
              <a:defRPr sz="1200" kern="1200">
                <a:solidFill>
                  <a:srgbClr val="0F5494"/>
                </a:solidFill>
                <a:latin typeface="Verdana" pitchFamily="34" charset="0"/>
                <a:ea typeface="+mn-ea"/>
                <a:cs typeface="+mn-cs"/>
              </a:defRPr>
            </a:lvl4pPr>
            <a:lvl5pPr marL="1828800" algn="l" rtl="0" fontAlgn="base">
              <a:spcBef>
                <a:spcPct val="0"/>
              </a:spcBef>
              <a:spcAft>
                <a:spcPct val="0"/>
              </a:spcAft>
              <a:defRPr sz="1200" kern="1200">
                <a:solidFill>
                  <a:srgbClr val="0F5494"/>
                </a:solidFill>
                <a:latin typeface="Verdana" pitchFamily="34" charset="0"/>
                <a:ea typeface="+mn-ea"/>
                <a:cs typeface="+mn-cs"/>
              </a:defRPr>
            </a:lvl5pPr>
            <a:lvl6pPr marL="2286000" algn="l" defTabSz="914400" rtl="0" eaLnBrk="1" latinLnBrk="0" hangingPunct="1">
              <a:defRPr sz="1200" kern="1200">
                <a:solidFill>
                  <a:srgbClr val="0F5494"/>
                </a:solidFill>
                <a:latin typeface="Verdana" pitchFamily="34" charset="0"/>
                <a:ea typeface="+mn-ea"/>
                <a:cs typeface="+mn-cs"/>
              </a:defRPr>
            </a:lvl6pPr>
            <a:lvl7pPr marL="2743200" algn="l" defTabSz="914400" rtl="0" eaLnBrk="1" latinLnBrk="0" hangingPunct="1">
              <a:defRPr sz="1200" kern="1200">
                <a:solidFill>
                  <a:srgbClr val="0F5494"/>
                </a:solidFill>
                <a:latin typeface="Verdana" pitchFamily="34" charset="0"/>
                <a:ea typeface="+mn-ea"/>
                <a:cs typeface="+mn-cs"/>
              </a:defRPr>
            </a:lvl7pPr>
            <a:lvl8pPr marL="3200400" algn="l" defTabSz="914400" rtl="0" eaLnBrk="1" latinLnBrk="0" hangingPunct="1">
              <a:defRPr sz="1200" kern="1200">
                <a:solidFill>
                  <a:srgbClr val="0F5494"/>
                </a:solidFill>
                <a:latin typeface="Verdana" pitchFamily="34" charset="0"/>
                <a:ea typeface="+mn-ea"/>
                <a:cs typeface="+mn-cs"/>
              </a:defRPr>
            </a:lvl8pPr>
            <a:lvl9pPr marL="3657600" algn="l" defTabSz="914400" rtl="0" eaLnBrk="1" latinLnBrk="0" hangingPunct="1">
              <a:defRPr sz="1200" kern="1200">
                <a:solidFill>
                  <a:srgbClr val="0F5494"/>
                </a:solidFill>
                <a:latin typeface="Verdana"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366590"/>
                </a:solidFill>
                <a:effectLst/>
                <a:uLnTx/>
                <a:uFillTx/>
                <a:latin typeface="Arial" charset="0"/>
                <a:ea typeface="+mn-ea"/>
                <a:cs typeface="Arial" charset="0"/>
              </a:rPr>
              <a:t>Coordinator</a:t>
            </a:r>
            <a:r>
              <a:rPr kumimoji="0" lang="en-GB" altLang="en-US" sz="1800" b="0" i="0" u="none" strike="noStrike" kern="1200" cap="none" spc="0" normalizeH="0" baseline="0" noProof="0" dirty="0">
                <a:ln>
                  <a:noFill/>
                </a:ln>
                <a:solidFill>
                  <a:srgbClr val="366590"/>
                </a:solidFill>
                <a:effectLst/>
                <a:uLnTx/>
                <a:uFillTx/>
                <a:latin typeface="Arial" charset="0"/>
                <a:ea typeface="+mn-ea"/>
                <a:cs typeface="Arial" charset="0"/>
              </a:rPr>
              <a:t>: KOBENHAVNS KOMMUNE (DK)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366590"/>
                </a:solidFill>
                <a:effectLst/>
                <a:uLnTx/>
                <a:uFillTx/>
                <a:latin typeface="Arial" charset="0"/>
                <a:ea typeface="+mn-ea"/>
                <a:cs typeface="Arial" charset="0"/>
              </a:rPr>
              <a:t>Beneficiaries:</a:t>
            </a:r>
            <a:r>
              <a:rPr kumimoji="0" lang="en-GB" altLang="en-US" sz="1800" b="0" i="0" u="none" strike="noStrike" kern="1200" cap="none" spc="0" normalizeH="0" baseline="0" noProof="0" dirty="0">
                <a:ln>
                  <a:noFill/>
                </a:ln>
                <a:solidFill>
                  <a:srgbClr val="366590"/>
                </a:solidFill>
                <a:effectLst/>
                <a:uLnTx/>
                <a:uFillTx/>
                <a:latin typeface="Arial" charset="0"/>
                <a:ea typeface="+mn-ea"/>
                <a:cs typeface="Arial" charset="0"/>
              </a:rPr>
              <a:t> 24 (DK, IT, PT, 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366590"/>
                </a:solidFill>
                <a:effectLst/>
                <a:uLnTx/>
                <a:uFillTx/>
                <a:latin typeface="Arial" charset="0"/>
                <a:ea typeface="+mn-ea"/>
                <a:cs typeface="Arial" charset="0"/>
              </a:rPr>
              <a:t>EU contribution</a:t>
            </a:r>
            <a:r>
              <a:rPr kumimoji="0" lang="en-GB" altLang="en-US" sz="1800" b="0" i="0" u="none" strike="noStrike" kern="1200" cap="none" spc="0" normalizeH="0" baseline="0" noProof="0" dirty="0">
                <a:ln>
                  <a:noFill/>
                </a:ln>
                <a:solidFill>
                  <a:srgbClr val="366590"/>
                </a:solidFill>
                <a:effectLst/>
                <a:uLnTx/>
                <a:uFillTx/>
                <a:latin typeface="Arial" charset="0"/>
                <a:ea typeface="+mn-ea"/>
                <a:cs typeface="Arial" charset="0"/>
              </a:rPr>
              <a:t>: 9,724,969 €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366590"/>
                </a:solidFill>
                <a:effectLst/>
                <a:uLnTx/>
                <a:uFillTx/>
                <a:latin typeface="Arial" charset="0"/>
                <a:ea typeface="+mn-ea"/>
                <a:cs typeface="Arial" charset="0"/>
              </a:rPr>
              <a:t>Duration</a:t>
            </a:r>
            <a:r>
              <a:rPr kumimoji="0" lang="en-GB" altLang="en-US" sz="1800" b="0" i="0" u="none" strike="noStrike" kern="1200" cap="none" spc="0" normalizeH="0" baseline="0" noProof="0" dirty="0">
                <a:ln>
                  <a:noFill/>
                </a:ln>
                <a:solidFill>
                  <a:srgbClr val="366590"/>
                </a:solidFill>
                <a:effectLst/>
                <a:uLnTx/>
                <a:uFillTx/>
                <a:latin typeface="Arial" charset="0"/>
                <a:ea typeface="+mn-ea"/>
                <a:cs typeface="Arial" charset="0"/>
              </a:rPr>
              <a:t>: 48 months (Started: September 2016)</a:t>
            </a:r>
          </a:p>
        </p:txBody>
      </p:sp>
      <p:sp>
        <p:nvSpPr>
          <p:cNvPr id="5" name="Rectangle 4"/>
          <p:cNvSpPr/>
          <p:nvPr/>
        </p:nvSpPr>
        <p:spPr>
          <a:xfrm>
            <a:off x="240631" y="2979123"/>
            <a:ext cx="3616567" cy="286232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F5494"/>
                </a:solidFill>
                <a:effectLst/>
                <a:uLnTx/>
                <a:uFillTx/>
                <a:latin typeface="Verdana" pitchFamily="34" charset="0"/>
                <a:ea typeface="+mn-ea"/>
                <a:cs typeface="+mn-cs"/>
              </a:rPr>
              <a:t>The </a:t>
            </a:r>
            <a:r>
              <a:rPr kumimoji="0" lang="en-US" sz="1800" b="1" i="0" u="none" strike="noStrike" kern="1200" cap="none" spc="0" normalizeH="0" baseline="0" noProof="0" dirty="0">
                <a:ln>
                  <a:noFill/>
                </a:ln>
                <a:solidFill>
                  <a:srgbClr val="0F5494"/>
                </a:solidFill>
                <a:effectLst/>
                <a:uLnTx/>
                <a:uFillTx/>
                <a:latin typeface="Verdana" pitchFamily="34" charset="0"/>
                <a:ea typeface="+mn-ea"/>
                <a:cs typeface="+mn-cs"/>
              </a:rPr>
              <a:t>four cities </a:t>
            </a:r>
            <a:r>
              <a:rPr kumimoji="0" lang="en-US" sz="1800" b="0" i="0" u="none" strike="noStrike" kern="1200" cap="none" spc="0" normalizeH="0" baseline="0" noProof="0" dirty="0">
                <a:ln>
                  <a:noFill/>
                </a:ln>
                <a:solidFill>
                  <a:srgbClr val="0F5494"/>
                </a:solidFill>
                <a:effectLst/>
                <a:uLnTx/>
                <a:uFillTx/>
                <a:latin typeface="Verdana" pitchFamily="34" charset="0"/>
                <a:ea typeface="+mn-ea"/>
                <a:cs typeface="+mn-cs"/>
              </a:rPr>
              <a:t>involved in the project, </a:t>
            </a:r>
            <a:r>
              <a:rPr kumimoji="0" lang="en-US" sz="1800" b="1" i="0" u="none" strike="noStrike" kern="1200" cap="none" spc="0" normalizeH="0" baseline="0" noProof="0" dirty="0">
                <a:ln>
                  <a:noFill/>
                </a:ln>
                <a:solidFill>
                  <a:srgbClr val="0F5494"/>
                </a:solidFill>
                <a:effectLst/>
                <a:uLnTx/>
                <a:uFillTx/>
                <a:latin typeface="Verdana" pitchFamily="34" charset="0"/>
                <a:ea typeface="+mn-ea"/>
                <a:cs typeface="+mn-cs"/>
              </a:rPr>
              <a:t>Copenhagen, Hamburg, Lisbon and Genoa</a:t>
            </a:r>
            <a:r>
              <a:rPr kumimoji="0" lang="en-US" sz="1800" b="0" i="0" u="none" strike="noStrike" kern="1200" cap="none" spc="0" normalizeH="0" baseline="0" noProof="0" dirty="0">
                <a:ln>
                  <a:noFill/>
                </a:ln>
                <a:solidFill>
                  <a:srgbClr val="0F5494"/>
                </a:solidFill>
                <a:effectLst/>
                <a:uLnTx/>
                <a:uFillTx/>
                <a:latin typeface="Verdana" pitchFamily="34" charset="0"/>
                <a:ea typeface="+mn-ea"/>
                <a:cs typeface="+mn-cs"/>
              </a:rPr>
              <a:t>, will engage enterprises, citizens and academia in </a:t>
            </a:r>
            <a:r>
              <a:rPr kumimoji="0" lang="en-US" sz="1800" b="1" i="0" u="none" strike="noStrike" kern="1200" cap="none" spc="0" normalizeH="0" baseline="0" noProof="0" dirty="0">
                <a:ln>
                  <a:noFill/>
                </a:ln>
                <a:solidFill>
                  <a:srgbClr val="0F5494"/>
                </a:solidFill>
                <a:effectLst/>
                <a:uLnTx/>
                <a:uFillTx/>
                <a:latin typeface="Verdana" pitchFamily="34" charset="0"/>
                <a:ea typeface="+mn-ea"/>
                <a:cs typeface="+mn-cs"/>
              </a:rPr>
              <a:t>16 participatory value chain based partnerships </a:t>
            </a:r>
            <a:r>
              <a:rPr kumimoji="0" lang="en-US" sz="1800" b="0" i="0" u="none" strike="noStrike" kern="1200" cap="none" spc="0" normalizeH="0" baseline="0" noProof="0" dirty="0">
                <a:ln>
                  <a:noFill/>
                </a:ln>
                <a:solidFill>
                  <a:srgbClr val="0F5494"/>
                </a:solidFill>
                <a:effectLst/>
                <a:uLnTx/>
                <a:uFillTx/>
                <a:latin typeface="Verdana" pitchFamily="34" charset="0"/>
                <a:ea typeface="+mn-ea"/>
                <a:cs typeface="+mn-cs"/>
              </a:rPr>
              <a:t>to create and develop eco-innovative solutions. </a:t>
            </a:r>
            <a:endParaRPr kumimoji="0" lang="en-GB" sz="1800" b="0" i="0" u="none" strike="noStrike" kern="1200" cap="none" spc="0" normalizeH="0" baseline="0" noProof="0" dirty="0">
              <a:ln>
                <a:noFill/>
              </a:ln>
              <a:solidFill>
                <a:srgbClr val="0F5494"/>
              </a:solidFill>
              <a:effectLst/>
              <a:uLnTx/>
              <a:uFillTx/>
              <a:latin typeface="Verdana" pitchFamily="34" charset="0"/>
              <a:ea typeface="+mn-ea"/>
              <a:cs typeface="+mn-cs"/>
            </a:endParaRPr>
          </a:p>
        </p:txBody>
      </p:sp>
      <p:sp>
        <p:nvSpPr>
          <p:cNvPr id="31" name="Rectangle 30"/>
          <p:cNvSpPr/>
          <p:nvPr/>
        </p:nvSpPr>
        <p:spPr>
          <a:xfrm>
            <a:off x="3857197" y="4310213"/>
            <a:ext cx="4997435" cy="147732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8B334"/>
                </a:solidFill>
                <a:effectLst>
                  <a:outerShdw blurRad="38100" dist="38100" dir="2700000" algn="tl">
                    <a:srgbClr val="000000">
                      <a:alpha val="43137"/>
                    </a:srgbClr>
                  </a:outerShdw>
                </a:effectLst>
                <a:uLnTx/>
                <a:uFillTx/>
                <a:latin typeface="Verdana" pitchFamily="34" charset="0"/>
                <a:ea typeface="+mn-ea"/>
                <a:cs typeface="+mn-cs"/>
              </a:rPr>
              <a:t>Demos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8B334"/>
                </a:solidFill>
                <a:effectLst>
                  <a:outerShdw blurRad="38100" dist="38100" dir="2700000" algn="tl">
                    <a:srgbClr val="000000">
                      <a:alpha val="43137"/>
                    </a:srgbClr>
                  </a:outerShdw>
                </a:effectLst>
                <a:uLnTx/>
                <a:uFillTx/>
                <a:latin typeface="Verdana" pitchFamily="34" charset="0"/>
                <a:ea typeface="+mn-ea"/>
                <a:cs typeface="+mn-cs"/>
              </a:rPr>
              <a:t>Copenhagen: mixed plastic waste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8B334"/>
                </a:solidFill>
                <a:effectLst>
                  <a:outerShdw blurRad="38100" dist="38100" dir="2700000" algn="tl">
                    <a:srgbClr val="000000">
                      <a:alpha val="43137"/>
                    </a:srgbClr>
                  </a:outerShdw>
                </a:effectLst>
                <a:uLnTx/>
                <a:uFillTx/>
                <a:latin typeface="Verdana" pitchFamily="34" charset="0"/>
                <a:ea typeface="+mn-ea"/>
                <a:cs typeface="+mn-cs"/>
              </a:rPr>
              <a:t>Genoa: wood waste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8B334"/>
                </a:solidFill>
                <a:effectLst>
                  <a:outerShdw blurRad="38100" dist="38100" dir="2700000" algn="tl">
                    <a:srgbClr val="000000">
                      <a:alpha val="43137"/>
                    </a:srgbClr>
                  </a:outerShdw>
                </a:effectLst>
                <a:uLnTx/>
                <a:uFillTx/>
                <a:latin typeface="Verdana" pitchFamily="34" charset="0"/>
                <a:ea typeface="+mn-ea"/>
                <a:cs typeface="+mn-cs"/>
              </a:rPr>
              <a:t>Hamburg: WEEE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8B334"/>
                </a:solidFill>
                <a:effectLst>
                  <a:outerShdw blurRad="38100" dist="38100" dir="2700000" algn="tl">
                    <a:srgbClr val="000000">
                      <a:alpha val="43137"/>
                    </a:srgbClr>
                  </a:outerShdw>
                </a:effectLst>
                <a:uLnTx/>
                <a:uFillTx/>
                <a:latin typeface="Verdana" pitchFamily="34" charset="0"/>
                <a:ea typeface="+mn-ea"/>
                <a:cs typeface="+mn-cs"/>
              </a:rPr>
              <a:t>Lisbon: food  </a:t>
            </a:r>
            <a:endParaRPr kumimoji="0" lang="en-GB" sz="1800" b="1" i="0" u="none" strike="noStrike" kern="1200" cap="none" spc="0" normalizeH="0" baseline="0" noProof="0" dirty="0">
              <a:ln>
                <a:noFill/>
              </a:ln>
              <a:solidFill>
                <a:srgbClr val="F8B334"/>
              </a:solidFill>
              <a:effectLst>
                <a:outerShdw blurRad="38100" dist="38100" dir="2700000" algn="tl">
                  <a:srgbClr val="000000">
                    <a:alpha val="43137"/>
                  </a:srgbClr>
                </a:outerShdw>
              </a:effectLst>
              <a:uLnTx/>
              <a:uFillTx/>
              <a:latin typeface="Verdana" pitchFamily="34" charset="0"/>
              <a:ea typeface="+mn-ea"/>
              <a:cs typeface="+mn-cs"/>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27" t="28481" r="-327" b="13598"/>
          <a:stretch/>
        </p:blipFill>
        <p:spPr>
          <a:xfrm>
            <a:off x="4395175" y="2979123"/>
            <a:ext cx="3540604" cy="1331090"/>
          </a:xfrm>
          <a:prstGeom prst="rect">
            <a:avLst/>
          </a:prstGeom>
        </p:spPr>
      </p:pic>
      <p:sp>
        <p:nvSpPr>
          <p:cNvPr id="8" name="Rectangle 7"/>
          <p:cNvSpPr/>
          <p:nvPr/>
        </p:nvSpPr>
        <p:spPr>
          <a:xfrm>
            <a:off x="5850400" y="6341878"/>
            <a:ext cx="2139881"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F5494"/>
                </a:solidFill>
                <a:effectLst/>
                <a:uLnTx/>
                <a:uFillTx/>
                <a:latin typeface="Verdana" pitchFamily="34" charset="0"/>
                <a:ea typeface="+mn-ea"/>
                <a:cs typeface="+mn-cs"/>
                <a:hlinkClick r:id="rId6"/>
              </a:rPr>
              <a:t>http://www.ce-force.eu/</a:t>
            </a:r>
            <a:r>
              <a:rPr kumimoji="0" lang="en-GB" sz="1200" b="0" i="0" u="none" strike="noStrike" kern="1200" cap="none" spc="0" normalizeH="0" baseline="0" noProof="0" dirty="0">
                <a:ln>
                  <a:noFill/>
                </a:ln>
                <a:solidFill>
                  <a:srgbClr val="0F5494"/>
                </a:solidFill>
                <a:effectLst/>
                <a:uLnTx/>
                <a:uFillTx/>
                <a:latin typeface="Verdana" pitchFamily="34" charset="0"/>
                <a:ea typeface="+mn-ea"/>
                <a:cs typeface="+mn-cs"/>
              </a:rPr>
              <a:t> </a:t>
            </a:r>
          </a:p>
        </p:txBody>
      </p:sp>
      <p:sp>
        <p:nvSpPr>
          <p:cNvPr id="10" name="Content Placeholder 2"/>
          <p:cNvSpPr>
            <a:spLocks noGrp="1"/>
          </p:cNvSpPr>
          <p:nvPr>
            <p:ph idx="1"/>
          </p:nvPr>
        </p:nvSpPr>
        <p:spPr>
          <a:xfrm>
            <a:off x="240630" y="5236427"/>
            <a:ext cx="3799841" cy="3243145"/>
          </a:xfrm>
        </p:spPr>
        <p:txBody>
          <a:bodyPr/>
          <a:lstStyle/>
          <a:p>
            <a:pPr>
              <a:spcBef>
                <a:spcPts val="0"/>
              </a:spcBef>
              <a:defRPr/>
            </a:pPr>
            <a:endParaRPr lang="en-US" sz="2000" dirty="0"/>
          </a:p>
          <a:p>
            <a:pPr>
              <a:spcBef>
                <a:spcPts val="0"/>
              </a:spcBef>
              <a:defRPr/>
            </a:pPr>
            <a:endParaRPr lang="en-US" sz="1800" dirty="0"/>
          </a:p>
          <a:p>
            <a:pPr marL="0" indent="0">
              <a:spcBef>
                <a:spcPts val="0"/>
              </a:spcBef>
              <a:buNone/>
              <a:defRPr/>
            </a:pPr>
            <a:r>
              <a:rPr lang="en-US" sz="1800" b="1" kern="1200" dirty="0">
                <a:solidFill>
                  <a:srgbClr val="C00000"/>
                </a:solidFill>
              </a:rPr>
              <a:t>Thematic : Reduction of plastics, bio-based materials, fueling CE</a:t>
            </a:r>
          </a:p>
        </p:txBody>
      </p:sp>
    </p:spTree>
    <p:extLst>
      <p:ext uri="{BB962C8B-B14F-4D97-AF65-F5344CB8AC3E}">
        <p14:creationId xmlns:p14="http://schemas.microsoft.com/office/powerpoint/2010/main" val="2832141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435622" y="3151161"/>
            <a:ext cx="3719763" cy="3258917"/>
          </a:xfrm>
          <a:prstGeom prst="rect">
            <a:avLst/>
          </a:prstGeom>
        </p:spPr>
      </p:pic>
      <p:sp>
        <p:nvSpPr>
          <p:cNvPr id="3" name="Content Placeholder 2"/>
          <p:cNvSpPr>
            <a:spLocks noGrp="1"/>
          </p:cNvSpPr>
          <p:nvPr>
            <p:ph idx="1"/>
          </p:nvPr>
        </p:nvSpPr>
        <p:spPr>
          <a:xfrm>
            <a:off x="110401" y="2919854"/>
            <a:ext cx="5684112" cy="3387161"/>
          </a:xfrm>
        </p:spPr>
        <p:txBody>
          <a:bodyPr/>
          <a:lstStyle/>
          <a:p>
            <a:pPr>
              <a:spcBef>
                <a:spcPts val="0"/>
              </a:spcBef>
              <a:defRPr/>
            </a:pPr>
            <a:r>
              <a:rPr lang="en-US" sz="2000" u="sng" dirty="0"/>
              <a:t>Develop</a:t>
            </a:r>
            <a:r>
              <a:rPr lang="en-US" sz="2000" dirty="0"/>
              <a:t> </a:t>
            </a:r>
            <a:r>
              <a:rPr lang="en-US" sz="2000" dirty="0">
                <a:solidFill>
                  <a:schemeClr val="accent2">
                    <a:lumMod val="75000"/>
                  </a:schemeClr>
                </a:solidFill>
              </a:rPr>
              <a:t>18 advanced Digital Solutions (DS) </a:t>
            </a:r>
            <a:r>
              <a:rPr lang="en-US" sz="2000" dirty="0"/>
              <a:t>regarding </a:t>
            </a:r>
            <a:r>
              <a:rPr lang="en-US" sz="2000" i="1" dirty="0"/>
              <a:t>groundwater management</a:t>
            </a:r>
            <a:r>
              <a:rPr lang="en-US" sz="2000" dirty="0"/>
              <a:t>, </a:t>
            </a:r>
            <a:r>
              <a:rPr lang="en-US" sz="2000" i="1" dirty="0"/>
              <a:t>sewer maintenance and operation</a:t>
            </a:r>
            <a:r>
              <a:rPr lang="en-US" sz="2000" dirty="0"/>
              <a:t>, </a:t>
            </a:r>
            <a:r>
              <a:rPr lang="en-US" sz="2000" i="1" dirty="0"/>
              <a:t>WW treatment and reuse</a:t>
            </a:r>
            <a:r>
              <a:rPr lang="en-US" sz="2000" dirty="0"/>
              <a:t> and u</a:t>
            </a:r>
            <a:r>
              <a:rPr lang="en-US" sz="2000" i="1" dirty="0"/>
              <a:t>rban bathing water management</a:t>
            </a:r>
          </a:p>
          <a:p>
            <a:pPr>
              <a:spcBef>
                <a:spcPts val="0"/>
              </a:spcBef>
              <a:defRPr/>
            </a:pPr>
            <a:r>
              <a:rPr lang="en-US" sz="2000" u="sng" dirty="0"/>
              <a:t>Demonstrate</a:t>
            </a:r>
            <a:r>
              <a:rPr lang="en-US" sz="2000" dirty="0"/>
              <a:t> the DS in 5 European urban and </a:t>
            </a:r>
            <a:r>
              <a:rPr lang="en-US" sz="2000" dirty="0" err="1"/>
              <a:t>peri</a:t>
            </a:r>
            <a:r>
              <a:rPr lang="en-US" sz="2000" dirty="0"/>
              <a:t>-urban areas: </a:t>
            </a:r>
            <a:r>
              <a:rPr lang="en-US" sz="2000" dirty="0">
                <a:solidFill>
                  <a:schemeClr val="accent2">
                    <a:lumMod val="75000"/>
                  </a:schemeClr>
                </a:solidFill>
              </a:rPr>
              <a:t>Berlin, Milan, Copenhagen, Paris and Sofia</a:t>
            </a:r>
          </a:p>
          <a:p>
            <a:pPr>
              <a:spcBef>
                <a:spcPts val="0"/>
              </a:spcBef>
              <a:defRPr/>
            </a:pPr>
            <a:r>
              <a:rPr lang="en-US" sz="2000" u="sng" dirty="0"/>
              <a:t>Contribute</a:t>
            </a:r>
            <a:r>
              <a:rPr lang="en-US" sz="2000" dirty="0"/>
              <a:t> to the protection of </a:t>
            </a:r>
            <a:r>
              <a:rPr lang="en-US" sz="2000" dirty="0">
                <a:solidFill>
                  <a:schemeClr val="accent2">
                    <a:lumMod val="75000"/>
                  </a:schemeClr>
                </a:solidFill>
              </a:rPr>
              <a:t>human health</a:t>
            </a:r>
            <a:r>
              <a:rPr lang="en-US" sz="2000" dirty="0"/>
              <a:t>, the increase of performance and </a:t>
            </a:r>
            <a:r>
              <a:rPr lang="en-US" sz="2000" dirty="0">
                <a:solidFill>
                  <a:schemeClr val="accent2">
                    <a:lumMod val="75000"/>
                  </a:schemeClr>
                </a:solidFill>
              </a:rPr>
              <a:t>ROI of water infrastructures </a:t>
            </a:r>
            <a:r>
              <a:rPr lang="en-US" sz="2000" dirty="0"/>
              <a:t>and the </a:t>
            </a:r>
            <a:r>
              <a:rPr lang="en-US" sz="2000" dirty="0">
                <a:solidFill>
                  <a:schemeClr val="accent2">
                    <a:lumMod val="75000"/>
                  </a:schemeClr>
                </a:solidFill>
              </a:rPr>
              <a:t>involvement of citizens </a:t>
            </a:r>
          </a:p>
          <a:p>
            <a:pPr>
              <a:spcBef>
                <a:spcPts val="0"/>
              </a:spcBef>
              <a:defRPr/>
            </a:pPr>
            <a:endParaRPr lang="en-US" sz="2000" dirty="0"/>
          </a:p>
          <a:p>
            <a:pPr>
              <a:spcBef>
                <a:spcPts val="0"/>
              </a:spcBef>
              <a:defRPr/>
            </a:pPr>
            <a:endParaRPr lang="en-US" sz="2000" dirty="0"/>
          </a:p>
          <a:p>
            <a:pPr>
              <a:spcBef>
                <a:spcPts val="0"/>
              </a:spcBef>
              <a:defRPr/>
            </a:pPr>
            <a:endParaRPr lang="en-US" sz="2000" dirty="0"/>
          </a:p>
        </p:txBody>
      </p:sp>
      <p:sp useBgFill="1">
        <p:nvSpPr>
          <p:cNvPr id="11269" name="Slide Number Placeholder 3"/>
          <p:cNvSpPr txBox="1">
            <a:spLocks/>
          </p:cNvSpPr>
          <p:nvPr/>
        </p:nvSpPr>
        <p:spPr bwMode="auto">
          <a:xfrm>
            <a:off x="2339752" y="1284562"/>
            <a:ext cx="6984776" cy="1376576"/>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177800" eaLnBrk="0" hangingPunct="0">
              <a:spcBef>
                <a:spcPct val="20000"/>
              </a:spcBef>
              <a:buClr>
                <a:schemeClr val="bg1"/>
              </a:buClr>
              <a:buChar char="•"/>
              <a:defRPr sz="2400" i="1">
                <a:solidFill>
                  <a:srgbClr val="0F5494"/>
                </a:solidFill>
                <a:latin typeface="Verdana" pitchFamily="34" charset="0"/>
              </a:defRPr>
            </a:lvl1pPr>
            <a:lvl2pPr marL="742950" indent="-285750" eaLnBrk="0" hangingPunct="0">
              <a:spcBef>
                <a:spcPct val="20000"/>
              </a:spcBef>
              <a:buClr>
                <a:srgbClr val="009FBA"/>
              </a:buClr>
              <a:buChar char="•"/>
              <a:defRPr sz="2000" b="1">
                <a:solidFill>
                  <a:srgbClr val="0F5494"/>
                </a:solidFill>
                <a:latin typeface="Verdana" pitchFamily="34" charset="0"/>
              </a:defRPr>
            </a:lvl2pPr>
            <a:lvl3pPr marL="1143000" indent="-228600" eaLnBrk="0" hangingPunct="0">
              <a:spcBef>
                <a:spcPct val="20000"/>
              </a:spcBef>
              <a:defRPr sz="1400">
                <a:solidFill>
                  <a:srgbClr val="0F5494"/>
                </a:solidFill>
                <a:latin typeface="Verdana" pitchFamily="34"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17780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000000"/>
                </a:solidFill>
                <a:effectLst/>
                <a:uLnTx/>
                <a:uFillTx/>
                <a:latin typeface="Verdana"/>
                <a:ea typeface="+mn-ea"/>
                <a:cs typeface="Arial" charset="0"/>
              </a:rPr>
              <a:t>Coordinator</a:t>
            </a:r>
            <a:r>
              <a:rPr kumimoji="0" lang="en-GB" altLang="en-US" sz="1800" b="0" i="0" u="none" strike="noStrike" kern="1200" cap="none" spc="0" normalizeH="0" baseline="0" noProof="0" dirty="0">
                <a:ln>
                  <a:noFill/>
                </a:ln>
                <a:solidFill>
                  <a:srgbClr val="000000"/>
                </a:solidFill>
                <a:effectLst/>
                <a:uLnTx/>
                <a:uFillTx/>
                <a:latin typeface="Verdana"/>
                <a:ea typeface="+mn-ea"/>
                <a:cs typeface="Arial" charset="0"/>
              </a:rPr>
              <a:t>: </a:t>
            </a:r>
            <a:r>
              <a:rPr kumimoji="0" lang="de-DE" altLang="en-US" sz="1800" b="0" i="0" u="none" strike="noStrike" kern="1200" cap="none" spc="0" normalizeH="0" baseline="0" noProof="0" dirty="0">
                <a:ln>
                  <a:noFill/>
                </a:ln>
                <a:solidFill>
                  <a:srgbClr val="000000"/>
                </a:solidFill>
                <a:effectLst/>
                <a:uLnTx/>
                <a:uFillTx/>
                <a:latin typeface="Verdana"/>
                <a:ea typeface="+mn-ea"/>
                <a:cs typeface="Arial" charset="0"/>
              </a:rPr>
              <a:t>KWB KOMPENTENTZZENTRUM WASSER BERLIN GEMEINNUTZIGE GMBH (DE)</a:t>
            </a:r>
          </a:p>
          <a:p>
            <a:pPr marL="17780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000000"/>
                </a:solidFill>
                <a:effectLst/>
                <a:uLnTx/>
                <a:uFillTx/>
                <a:latin typeface="Verdana"/>
                <a:ea typeface="+mn-ea"/>
                <a:cs typeface="Arial" charset="0"/>
              </a:rPr>
              <a:t>Beneficiaries:</a:t>
            </a:r>
            <a:r>
              <a:rPr kumimoji="0" lang="en-GB" altLang="en-US" sz="1800" b="0" i="0" u="none" strike="noStrike" kern="1200" cap="none" spc="0" normalizeH="0" baseline="0" noProof="0" dirty="0">
                <a:ln>
                  <a:noFill/>
                </a:ln>
                <a:solidFill>
                  <a:srgbClr val="000000"/>
                </a:solidFill>
                <a:effectLst/>
                <a:uLnTx/>
                <a:uFillTx/>
                <a:latin typeface="Verdana"/>
                <a:ea typeface="+mn-ea"/>
                <a:cs typeface="Arial" charset="0"/>
              </a:rPr>
              <a:t> 24 (DE, DK, FR,IL,BG,IT,BE, ES, NO, NL)</a:t>
            </a:r>
          </a:p>
          <a:p>
            <a:pPr marL="17780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000000"/>
                </a:solidFill>
                <a:effectLst/>
                <a:uLnTx/>
                <a:uFillTx/>
                <a:latin typeface="Verdana"/>
                <a:ea typeface="+mn-ea"/>
                <a:cs typeface="Arial" charset="0"/>
              </a:rPr>
              <a:t>EU contribution</a:t>
            </a:r>
            <a:r>
              <a:rPr kumimoji="0" lang="en-GB" altLang="en-US" sz="1800" b="0" i="0" u="none" strike="noStrike" kern="1200" cap="none" spc="0" normalizeH="0" baseline="0" noProof="0" dirty="0">
                <a:ln>
                  <a:noFill/>
                </a:ln>
                <a:solidFill>
                  <a:srgbClr val="000000"/>
                </a:solidFill>
                <a:effectLst/>
                <a:uLnTx/>
                <a:uFillTx/>
                <a:latin typeface="Verdana"/>
                <a:ea typeface="+mn-ea"/>
                <a:cs typeface="Arial" charset="0"/>
              </a:rPr>
              <a:t>: €   4.999.557,15 </a:t>
            </a:r>
          </a:p>
          <a:p>
            <a:pPr marL="17780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000000"/>
                </a:solidFill>
                <a:effectLst/>
                <a:uLnTx/>
                <a:uFillTx/>
                <a:latin typeface="Verdana"/>
                <a:ea typeface="+mn-ea"/>
                <a:cs typeface="Arial" charset="0"/>
              </a:rPr>
              <a:t>Duration</a:t>
            </a:r>
            <a:r>
              <a:rPr kumimoji="0" lang="en-GB" altLang="en-US" sz="1800" b="0" i="0" u="none" strike="noStrike" kern="1200" cap="none" spc="0" normalizeH="0" baseline="0" noProof="0" dirty="0">
                <a:ln>
                  <a:noFill/>
                </a:ln>
                <a:solidFill>
                  <a:srgbClr val="000000"/>
                </a:solidFill>
                <a:effectLst/>
                <a:uLnTx/>
                <a:uFillTx/>
                <a:latin typeface="Verdana"/>
                <a:ea typeface="+mn-ea"/>
                <a:cs typeface="Arial" charset="0"/>
              </a:rPr>
              <a:t>: 42 months (Start: 1</a:t>
            </a:r>
            <a:r>
              <a:rPr kumimoji="0" lang="en-GB" altLang="en-US" sz="1800" b="0" i="0" u="none" strike="noStrike" kern="1200" cap="none" spc="0" normalizeH="0" baseline="30000" noProof="0" dirty="0">
                <a:ln>
                  <a:noFill/>
                </a:ln>
                <a:solidFill>
                  <a:srgbClr val="000000"/>
                </a:solidFill>
                <a:effectLst/>
                <a:uLnTx/>
                <a:uFillTx/>
                <a:latin typeface="Verdana"/>
                <a:ea typeface="+mn-ea"/>
                <a:cs typeface="Arial" charset="0"/>
              </a:rPr>
              <a:t>ST</a:t>
            </a:r>
            <a:r>
              <a:rPr kumimoji="0" lang="en-GB" altLang="en-US" sz="1800" b="0" i="0" u="none" strike="noStrike" kern="1200" cap="none" spc="0" normalizeH="0" baseline="0" noProof="0" dirty="0">
                <a:ln>
                  <a:noFill/>
                </a:ln>
                <a:solidFill>
                  <a:srgbClr val="000000"/>
                </a:solidFill>
                <a:effectLst/>
                <a:uLnTx/>
                <a:uFillTx/>
                <a:latin typeface="Verdana"/>
                <a:ea typeface="+mn-ea"/>
                <a:cs typeface="Arial" charset="0"/>
              </a:rPr>
              <a:t> June 2019)</a:t>
            </a:r>
          </a:p>
        </p:txBody>
      </p:sp>
      <p:pic>
        <p:nvPicPr>
          <p:cNvPr id="4" name="Picture 3"/>
          <p:cNvPicPr>
            <a:picLocks noChangeAspect="1"/>
          </p:cNvPicPr>
          <p:nvPr/>
        </p:nvPicPr>
        <p:blipFill>
          <a:blip r:embed="rId4"/>
          <a:stretch>
            <a:fillRect/>
          </a:stretch>
        </p:blipFill>
        <p:spPr>
          <a:xfrm>
            <a:off x="395536" y="1064963"/>
            <a:ext cx="2099625" cy="1725533"/>
          </a:xfrm>
          <a:prstGeom prst="rect">
            <a:avLst/>
          </a:prstGeom>
        </p:spPr>
      </p:pic>
      <p:sp>
        <p:nvSpPr>
          <p:cNvPr id="7" name="Content Placeholder 2"/>
          <p:cNvSpPr txBox="1">
            <a:spLocks/>
          </p:cNvSpPr>
          <p:nvPr/>
        </p:nvSpPr>
        <p:spPr>
          <a:xfrm>
            <a:off x="5292080" y="5733256"/>
            <a:ext cx="3943383" cy="3243145"/>
          </a:xfrm>
          <a:prstGeom prst="rect">
            <a:avLst/>
          </a:prstGeom>
        </p:spPr>
        <p:txBody>
          <a:bodyPr/>
          <a:lstStyle>
            <a:lvl1pPr marL="271463" indent="-271463" algn="l" rtl="0" eaLnBrk="1" fontAlgn="base" hangingPunct="1">
              <a:spcBef>
                <a:spcPct val="20000"/>
              </a:spcBef>
              <a:spcAft>
                <a:spcPct val="0"/>
              </a:spcAft>
              <a:buClr>
                <a:srgbClr val="434544"/>
              </a:buClr>
              <a:buChar char="•"/>
              <a:defRPr sz="2200" i="0">
                <a:solidFill>
                  <a:srgbClr val="434544"/>
                </a:solidFill>
                <a:latin typeface="+mj-lt"/>
                <a:ea typeface="+mn-ea"/>
                <a:cs typeface="+mn-cs"/>
              </a:defRPr>
            </a:lvl1pPr>
            <a:lvl2pPr marL="539750" indent="-285750" algn="l" rtl="0" eaLnBrk="1" fontAlgn="base" hangingPunct="1">
              <a:spcBef>
                <a:spcPct val="20000"/>
              </a:spcBef>
              <a:spcAft>
                <a:spcPct val="0"/>
              </a:spcAft>
              <a:buClr>
                <a:srgbClr val="434544"/>
              </a:buClr>
              <a:buChar char="•"/>
              <a:defRPr sz="2000" b="0">
                <a:solidFill>
                  <a:srgbClr val="434544"/>
                </a:solidFill>
                <a:latin typeface="+mj-lt"/>
              </a:defRPr>
            </a:lvl2pPr>
            <a:lvl3pPr marL="717550" indent="-176213" algn="l" rtl="0" eaLnBrk="1" fontAlgn="base" hangingPunct="1">
              <a:spcBef>
                <a:spcPct val="20000"/>
              </a:spcBef>
              <a:spcAft>
                <a:spcPct val="0"/>
              </a:spcAft>
              <a:buFont typeface="Arial" panose="020B0604020202020204" pitchFamily="34" charset="0"/>
              <a:buChar char="•"/>
              <a:defRPr sz="1800">
                <a:solidFill>
                  <a:srgbClr val="434544"/>
                </a:solidFill>
                <a:latin typeface="+mj-lt"/>
              </a:defRPr>
            </a:lvl3pPr>
            <a:lvl4pPr marL="896938" indent="-177800" algn="l" rtl="0" eaLnBrk="1" fontAlgn="base" hangingPunct="1">
              <a:spcBef>
                <a:spcPct val="20000"/>
              </a:spcBef>
              <a:spcAft>
                <a:spcPct val="0"/>
              </a:spcAft>
              <a:buClr>
                <a:srgbClr val="434544"/>
              </a:buClr>
              <a:buFont typeface="Arial" panose="020B0604020202020204" pitchFamily="34" charset="0"/>
              <a:buChar char="•"/>
              <a:defRPr sz="1600">
                <a:solidFill>
                  <a:srgbClr val="434544"/>
                </a:solidFill>
                <a:latin typeface="Verdana" panose="020B0604030504040204" pitchFamily="34" charset="0"/>
                <a:ea typeface="Verdana" panose="020B0604030504040204" pitchFamily="34" charset="0"/>
                <a:cs typeface="Verdana" panose="020B0604030504040204" pitchFamily="34" charset="0"/>
              </a:defRPr>
            </a:lvl4pPr>
            <a:lvl5pPr marL="1074738" indent="-177800" algn="l" rtl="0" eaLnBrk="1" fontAlgn="base" hangingPunct="1">
              <a:spcBef>
                <a:spcPct val="20000"/>
              </a:spcBef>
              <a:spcAft>
                <a:spcPct val="0"/>
              </a:spcAft>
              <a:buClr>
                <a:srgbClr val="434544"/>
              </a:buClr>
              <a:buFont typeface="Arial" panose="020B0604020202020204" pitchFamily="34" charset="0"/>
              <a:buChar char="•"/>
              <a:defRPr sz="1400">
                <a:solidFill>
                  <a:srgbClr val="434544"/>
                </a:solidFill>
                <a:latin typeface="+mj-lt"/>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271463" marR="0" lvl="0" indent="-271463" algn="l" defTabSz="914400" rtl="0" eaLnBrk="1" fontAlgn="base" latinLnBrk="0" hangingPunct="1">
              <a:lnSpc>
                <a:spcPct val="100000"/>
              </a:lnSpc>
              <a:spcBef>
                <a:spcPts val="0"/>
              </a:spcBef>
              <a:spcAft>
                <a:spcPct val="0"/>
              </a:spcAft>
              <a:buClr>
                <a:srgbClr val="434544"/>
              </a:buClr>
              <a:buSzTx/>
              <a:buFontTx/>
              <a:buChar char="•"/>
              <a:tabLst/>
              <a:defRPr/>
            </a:pPr>
            <a:endParaRPr kumimoji="0" lang="en-US" sz="2000" b="0" i="0" u="none" strike="noStrike" kern="0" cap="none" spc="0" normalizeH="0" baseline="0" noProof="0" dirty="0">
              <a:ln>
                <a:noFill/>
              </a:ln>
              <a:solidFill>
                <a:srgbClr val="434544"/>
              </a:solidFill>
              <a:effectLst/>
              <a:uLnTx/>
              <a:uFillTx/>
              <a:latin typeface="Verdana"/>
              <a:ea typeface="+mn-ea"/>
              <a:cs typeface="+mn-cs"/>
            </a:endParaRPr>
          </a:p>
          <a:p>
            <a:pPr marL="271463" marR="0" lvl="0" indent="-271463" algn="l" defTabSz="914400" rtl="0" eaLnBrk="1" fontAlgn="base" latinLnBrk="0" hangingPunct="1">
              <a:lnSpc>
                <a:spcPct val="100000"/>
              </a:lnSpc>
              <a:spcBef>
                <a:spcPts val="0"/>
              </a:spcBef>
              <a:spcAft>
                <a:spcPct val="0"/>
              </a:spcAft>
              <a:buClr>
                <a:srgbClr val="434544"/>
              </a:buClr>
              <a:buSzTx/>
              <a:buFontTx/>
              <a:buChar char="•"/>
              <a:tabLst/>
              <a:defRPr/>
            </a:pPr>
            <a:endParaRPr kumimoji="0" lang="en-US" sz="1800" b="0" i="0" u="none" strike="noStrike" kern="0" cap="none" spc="0" normalizeH="0" baseline="0" noProof="0" dirty="0">
              <a:ln>
                <a:noFill/>
              </a:ln>
              <a:solidFill>
                <a:srgbClr val="434544"/>
              </a:solidFill>
              <a:effectLst/>
              <a:uLnTx/>
              <a:uFillTx/>
              <a:latin typeface="Verdana"/>
              <a:ea typeface="+mn-ea"/>
              <a:cs typeface="+mn-cs"/>
            </a:endParaRPr>
          </a:p>
          <a:p>
            <a:pPr marL="0" marR="0" lvl="0" indent="0" algn="l" defTabSz="914400" rtl="0" eaLnBrk="1" fontAlgn="base" latinLnBrk="0" hangingPunct="1">
              <a:lnSpc>
                <a:spcPct val="100000"/>
              </a:lnSpc>
              <a:spcBef>
                <a:spcPts val="0"/>
              </a:spcBef>
              <a:spcAft>
                <a:spcPct val="0"/>
              </a:spcAft>
              <a:buClr>
                <a:srgbClr val="434544"/>
              </a:buClr>
              <a:buSzTx/>
              <a:buFontTx/>
              <a:buNone/>
              <a:tabLst/>
              <a:defRPr/>
            </a:pPr>
            <a:r>
              <a:rPr kumimoji="0" lang="en-US" sz="1600" b="1" i="0" u="none" strike="noStrike" kern="1200" cap="none" spc="0" normalizeH="0" baseline="0" noProof="0" dirty="0">
                <a:ln>
                  <a:noFill/>
                </a:ln>
                <a:solidFill>
                  <a:srgbClr val="C00000"/>
                </a:solidFill>
                <a:effectLst/>
                <a:uLnTx/>
                <a:uFillTx/>
                <a:latin typeface="Verdana"/>
                <a:ea typeface="+mn-ea"/>
                <a:cs typeface="+mn-cs"/>
              </a:rPr>
              <a:t>Thematic: Water-Waste-City nexus</a:t>
            </a:r>
          </a:p>
        </p:txBody>
      </p:sp>
    </p:spTree>
    <p:extLst>
      <p:ext uri="{BB962C8B-B14F-4D97-AF65-F5344CB8AC3E}">
        <p14:creationId xmlns:p14="http://schemas.microsoft.com/office/powerpoint/2010/main" val="4207863875"/>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blank">
  <a:themeElements>
    <a:clrScheme name="EASME-PPT-Theme">
      <a:dk1>
        <a:srgbClr val="434445"/>
      </a:dk1>
      <a:lt1>
        <a:srgbClr val="F2F2F2"/>
      </a:lt1>
      <a:dk2>
        <a:srgbClr val="0B6192"/>
      </a:dk2>
      <a:lt2>
        <a:srgbClr val="FFFFFF"/>
      </a:lt2>
      <a:accent1>
        <a:srgbClr val="434544"/>
      </a:accent1>
      <a:accent2>
        <a:srgbClr val="EB775B"/>
      </a:accent2>
      <a:accent3>
        <a:srgbClr val="F8B334"/>
      </a:accent3>
      <a:accent4>
        <a:srgbClr val="97BF0D"/>
      </a:accent4>
      <a:accent5>
        <a:srgbClr val="4DB9C7"/>
      </a:accent5>
      <a:accent6>
        <a:srgbClr val="F2F2F2"/>
      </a:accent6>
      <a:hlink>
        <a:srgbClr val="3AAEF0"/>
      </a:hlink>
      <a:folHlink>
        <a:srgbClr val="434544"/>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RBACT-GeneralPresentation-161028 - Copie">
  <a:themeElements>
    <a:clrScheme name="URBACT 2">
      <a:dk1>
        <a:srgbClr val="000000"/>
      </a:dk1>
      <a:lt1>
        <a:srgbClr val="E4843B"/>
      </a:lt1>
      <a:dk2>
        <a:srgbClr val="ECAA48"/>
      </a:dk2>
      <a:lt2>
        <a:srgbClr val="FACE39"/>
      </a:lt2>
      <a:accent1>
        <a:srgbClr val="216CA2"/>
      </a:accent1>
      <a:accent2>
        <a:srgbClr val="35B2B8"/>
      </a:accent2>
      <a:accent3>
        <a:srgbClr val="AE1E75"/>
      </a:accent3>
      <a:accent4>
        <a:srgbClr val="84B63F"/>
      </a:accent4>
      <a:accent5>
        <a:srgbClr val="1B9782"/>
      </a:accent5>
      <a:accent6>
        <a:srgbClr val="7E6A9B"/>
      </a:accent6>
      <a:hlink>
        <a:srgbClr val="CFD1CC"/>
      </a:hlink>
      <a:folHlink>
        <a:srgbClr val="868274"/>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RBACT-PwpT-GeneralPresentation" id="{ADE52F00-850E-7E42-B7E2-56F7EAB0F34A}" vid="{C3CE40BD-2744-7A4C-A826-9B10038D92CF}"/>
    </a:ext>
  </a:extLst>
</a:theme>
</file>

<file path=ppt/theme/theme4.xml><?xml version="1.0" encoding="utf-8"?>
<a:theme xmlns:a="http://schemas.openxmlformats.org/drawingml/2006/main" name="intercultural city">
  <a:themeElements>
    <a:clrScheme name="intercultural cit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ntercultural cit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1">
          <a:blip xmlns:r="http://schemas.openxmlformats.org/officeDocument/2006/relationships" r:embed="rId1"/>
          <a:srcRect/>
          <a:stretch>
            <a:fillRect r="-41593"/>
          </a:stretch>
        </a:blip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blipFill dpi="0" rotWithShape="1">
          <a:blip xmlns:r="http://schemas.openxmlformats.org/officeDocument/2006/relationships" r:embed="rId1"/>
          <a:srcRect/>
          <a:stretch>
            <a:fillRect r="-41593"/>
          </a:stretch>
        </a:blip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intercultural cit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ntercultural cit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ntercultural cit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ntercultural cit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ntercultural cit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ntercultural cit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ntercultural cit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ntercultural cit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ntercultural cit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ntercultural cit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ntercultural cit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ntercultural cit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Custom 2">
      <a:dk1>
        <a:srgbClr val="F8A907"/>
      </a:dk1>
      <a:lt1>
        <a:srgbClr val="FFFFFF"/>
      </a:lt1>
      <a:dk2>
        <a:srgbClr val="F8A907"/>
      </a:dk2>
      <a:lt2>
        <a:srgbClr val="FFFFFF"/>
      </a:lt2>
      <a:accent1>
        <a:srgbClr val="FBE312"/>
      </a:accent1>
      <a:accent2>
        <a:srgbClr val="878685"/>
      </a:accent2>
      <a:accent3>
        <a:srgbClr val="404A52"/>
      </a:accent3>
      <a:accent4>
        <a:srgbClr val="78BAEB"/>
      </a:accent4>
      <a:accent5>
        <a:srgbClr val="2963F0"/>
      </a:accent5>
      <a:accent6>
        <a:srgbClr val="0E4194"/>
      </a:accent6>
      <a:hlink>
        <a:srgbClr val="2963F0"/>
      </a:hlink>
      <a:folHlink>
        <a:srgbClr val="78BAEB"/>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Blank">
  <a:themeElements>
    <a:clrScheme name="Custom 2">
      <a:dk1>
        <a:srgbClr val="F8A907"/>
      </a:dk1>
      <a:lt1>
        <a:srgbClr val="FFFFFF"/>
      </a:lt1>
      <a:dk2>
        <a:srgbClr val="F8A907"/>
      </a:dk2>
      <a:lt2>
        <a:srgbClr val="FFFFFF"/>
      </a:lt2>
      <a:accent1>
        <a:srgbClr val="FBE312"/>
      </a:accent1>
      <a:accent2>
        <a:srgbClr val="878685"/>
      </a:accent2>
      <a:accent3>
        <a:srgbClr val="404A52"/>
      </a:accent3>
      <a:accent4>
        <a:srgbClr val="78BAEB"/>
      </a:accent4>
      <a:accent5>
        <a:srgbClr val="2963F0"/>
      </a:accent5>
      <a:accent6>
        <a:srgbClr val="0E4194"/>
      </a:accent6>
      <a:hlink>
        <a:srgbClr val="2963F0"/>
      </a:hlink>
      <a:folHlink>
        <a:srgbClr val="78BAEB"/>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a:themeElements>
    <a:clrScheme name="MFF Sector Colour 1">
      <a:dk1>
        <a:srgbClr val="FBC400"/>
      </a:dk1>
      <a:lt1>
        <a:srgbClr val="FFFFFF"/>
      </a:lt1>
      <a:dk2>
        <a:srgbClr val="FBC400"/>
      </a:dk2>
      <a:lt2>
        <a:srgbClr val="FFFFFF"/>
      </a:lt2>
      <a:accent1>
        <a:srgbClr val="FBE312"/>
      </a:accent1>
      <a:accent2>
        <a:srgbClr val="878685"/>
      </a:accent2>
      <a:accent3>
        <a:srgbClr val="404A52"/>
      </a:accent3>
      <a:accent4>
        <a:srgbClr val="78BAEB"/>
      </a:accent4>
      <a:accent5>
        <a:srgbClr val="2963F0"/>
      </a:accent5>
      <a:accent6>
        <a:srgbClr val="0E4194"/>
      </a:accent6>
      <a:hlink>
        <a:srgbClr val="2963F0"/>
      </a:hlink>
      <a:folHlink>
        <a:srgbClr val="78BAEB"/>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blank</Template>
  <TotalTime>943</TotalTime>
  <Words>6853</Words>
  <Application>Microsoft Macintosh PowerPoint</Application>
  <PresentationFormat>On-screen Show (4:3)</PresentationFormat>
  <Paragraphs>706</Paragraphs>
  <Slides>61</Slides>
  <Notes>40</Notes>
  <HiddenSlides>0</HiddenSlides>
  <MMClips>0</MMClips>
  <ScaleCrop>false</ScaleCrop>
  <HeadingPairs>
    <vt:vector size="6" baseType="variant">
      <vt:variant>
        <vt:lpstr>Fonts Used</vt:lpstr>
      </vt:variant>
      <vt:variant>
        <vt:i4>13</vt:i4>
      </vt:variant>
      <vt:variant>
        <vt:lpstr>Theme</vt:lpstr>
      </vt:variant>
      <vt:variant>
        <vt:i4>11</vt:i4>
      </vt:variant>
      <vt:variant>
        <vt:lpstr>Slide Titles</vt:lpstr>
      </vt:variant>
      <vt:variant>
        <vt:i4>61</vt:i4>
      </vt:variant>
    </vt:vector>
  </HeadingPairs>
  <TitlesOfParts>
    <vt:vector size="85" baseType="lpstr">
      <vt:lpstr>AppleSymbols</vt:lpstr>
      <vt:lpstr>Arial</vt:lpstr>
      <vt:lpstr>Calibri</vt:lpstr>
      <vt:lpstr>Cambria</vt:lpstr>
      <vt:lpstr>Century Gothic</vt:lpstr>
      <vt:lpstr>DIN-LightAlternate</vt:lpstr>
      <vt:lpstr>EC Square Sans Pro Light</vt:lpstr>
      <vt:lpstr>EC Square Sans Pro Medium</vt:lpstr>
      <vt:lpstr>Helvetica</vt:lpstr>
      <vt:lpstr>Tahoma</vt:lpstr>
      <vt:lpstr>Times New Roman</vt:lpstr>
      <vt:lpstr>Verdana</vt:lpstr>
      <vt:lpstr>Wingdings</vt:lpstr>
      <vt:lpstr>Default Design</vt:lpstr>
      <vt:lpstr>1_Blank</vt:lpstr>
      <vt:lpstr>URBACT-GeneralPresentation-161028 - Copie</vt:lpstr>
      <vt:lpstr>intercultural city</vt:lpstr>
      <vt:lpstr>Blank</vt:lpstr>
      <vt:lpstr>Office Theme</vt:lpstr>
      <vt:lpstr>2_Blank</vt:lpstr>
      <vt:lpstr>1_Default Design</vt:lpstr>
      <vt:lpstr>3_Blank</vt:lpstr>
      <vt:lpstr>2_Default Design</vt:lpstr>
      <vt:lpstr>4_blank</vt:lpstr>
      <vt:lpstr>Innovating Cities: ‘100 Climate Neutral Cities by 2030 by and for the Citizens’  “The human centred city: Opportunities for the Citizens through R&amp;I”   </vt:lpstr>
      <vt:lpstr>FP6,FP7, H2020 Evidence knowledge base</vt:lpstr>
      <vt:lpstr>30 years of EU funded Urban development EUR ~1 billion Horizon 2020 EUR ~3,1 billion for 612 projects R&amp;I Actions EUR ~12 million, ~30 participants  200 cities : hubs of Innovation&amp; Living Labs  </vt:lpstr>
      <vt:lpstr>EU H2020 calls on Cities (2016-2019)</vt:lpstr>
      <vt:lpstr>PowerPoint Presentation</vt:lpstr>
      <vt:lpstr>H2020 Projects tackling Circular Economy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Scaling up Innovation from local to…. global</vt:lpstr>
      <vt:lpstr>High-Level Expert Group Report on  Innovating Cities (i)</vt:lpstr>
      <vt:lpstr>High-Level Expert Group Report on  Innovating Cities (ii)</vt:lpstr>
      <vt:lpstr> High-Level Expert Group Report on  Innovating Cities (iii)</vt:lpstr>
      <vt:lpstr>Chapters of HLEG REPORT INNOVATING CITIES to be delivered 20 July (iv)</vt:lpstr>
      <vt:lpstr>PowerPoint Presentation</vt:lpstr>
      <vt:lpstr>PowerPoint Presentation</vt:lpstr>
      <vt:lpstr>PowerPoint Presentation</vt:lpstr>
      <vt:lpstr>PowerPoint Presentation</vt:lpstr>
      <vt:lpstr>PowerPoint Presentation</vt:lpstr>
      <vt:lpstr>KEY MESSAGES &amp; RECOMMENDATIONS</vt:lpstr>
      <vt:lpstr>CHAPTER « PEOPLE » </vt:lpstr>
      <vt:lpstr> CHAPTER « PLACE » </vt:lpstr>
      <vt:lpstr>CHAPTER « PLACE » </vt:lpstr>
      <vt:lpstr> CHAPTER ‘PROSPERITY’ </vt:lpstr>
      <vt:lpstr> CHAPTER ‘RESILIENCE’ </vt:lpstr>
      <vt:lpstr> Cross-Cutting Chapter ‘Governance’ &amp; Measurement of impact </vt:lpstr>
      <vt:lpstr>  Cities Event 21 March  (Policy recommendations +PPTs)  </vt:lpstr>
      <vt:lpstr>EU R&amp;I Urban Booklet on EU funded project success stories </vt:lpstr>
      <vt:lpstr>Yearly mapping of all Commission urban activities and initiatives under update process for 2019</vt:lpstr>
      <vt:lpstr>Innovating Cities Outreach</vt:lpstr>
      <vt:lpstr>PowerPoint Presentation</vt:lpstr>
      <vt:lpstr>PowerPoint Presentation</vt:lpstr>
      <vt:lpstr>Cities Mission (1)</vt:lpstr>
      <vt:lpstr>Cities Mission (2)</vt:lpstr>
      <vt:lpstr>Cities Mission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Mission on Climate Neutral Smart Cities </vt:lpstr>
      <vt:lpstr>Timeline &amp; Deliverables </vt:lpstr>
      <vt:lpstr>PowerPoint Presentation</vt:lpstr>
      <vt:lpstr>Lessons Learned       Key Novelties from Horizon 2020 Interim Evaluation         in Horizon Europe</vt:lpstr>
      <vt:lpstr>PowerPoint Presentation</vt:lpstr>
      <vt:lpstr>PowerPoint Presentation</vt:lpstr>
      <vt:lpstr>PowerPoint Presentation</vt:lpstr>
      <vt:lpstr>Portfolio of candidates for  European Partnerships</vt:lpstr>
      <vt:lpstr>Programme co-fund action</vt:lpstr>
      <vt:lpstr>Objectives</vt:lpstr>
      <vt:lpstr>Expected impact  </vt:lpstr>
      <vt:lpstr>New Cities partnership</vt:lpstr>
      <vt:lpstr>New Cities partnership </vt:lpstr>
      <vt:lpstr>Thank you  for your attention!  OBRIGADA!   </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Demonstrating systemic urban development for circular and regenerative cities</dc:title>
  <dc:creator>YEROYANNI Marie (RTD)</dc:creator>
  <cp:lastModifiedBy>Lina Yeroyanni</cp:lastModifiedBy>
  <cp:revision>72</cp:revision>
  <dcterms:created xsi:type="dcterms:W3CDTF">2019-04-02T13:28:26Z</dcterms:created>
  <dcterms:modified xsi:type="dcterms:W3CDTF">2019-12-02T23:29:25Z</dcterms:modified>
</cp:coreProperties>
</file>